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2"/>
  </p:notesMasterIdLst>
  <p:sldIdLst>
    <p:sldId id="256" r:id="rId2"/>
    <p:sldId id="279" r:id="rId3"/>
    <p:sldId id="281" r:id="rId4"/>
    <p:sldId id="282" r:id="rId5"/>
    <p:sldId id="283" r:id="rId6"/>
    <p:sldId id="284" r:id="rId7"/>
    <p:sldId id="285" r:id="rId8"/>
    <p:sldId id="286" r:id="rId9"/>
    <p:sldId id="287" r:id="rId10"/>
    <p:sldId id="288" r:id="rId11"/>
    <p:sldId id="289" r:id="rId12"/>
    <p:sldId id="290" r:id="rId13"/>
    <p:sldId id="291" r:id="rId14"/>
    <p:sldId id="292" r:id="rId15"/>
    <p:sldId id="295" r:id="rId16"/>
    <p:sldId id="293" r:id="rId17"/>
    <p:sldId id="296" r:id="rId18"/>
    <p:sldId id="294" r:id="rId19"/>
    <p:sldId id="297" r:id="rId20"/>
    <p:sldId id="26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48" y="12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F61AA6-1A01-46E6-901C-C35ABFE754B6}" type="datetimeFigureOut">
              <a:rPr lang="en-IN" smtClean="0"/>
              <a:t>24-02-2025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AC152B-D5B7-46FB-972D-ECE3431EDF25}" type="slidenum">
              <a:rPr lang="en-IN" smtClean="0"/>
              <a:t>‹#›</a:t>
            </a:fld>
            <a:endParaRPr lang="en-IN"/>
          </a:p>
        </p:txBody>
      </p:sp>
    </p:spTree>
    <p:extLst>
      <p:ext uri="{BB962C8B-B14F-4D97-AF65-F5344CB8AC3E}">
        <p14:creationId xmlns:p14="http://schemas.microsoft.com/office/powerpoint/2010/main" val="2075037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716AD62-3FE6-4CB1-BF74-725AED3B9829}" type="datetimeFigureOut">
              <a:rPr lang="en-IN" smtClean="0"/>
              <a:t>24-02-2025</a:t>
            </a:fld>
            <a:endParaRPr lang="en-IN"/>
          </a:p>
        </p:txBody>
      </p:sp>
      <p:sp>
        <p:nvSpPr>
          <p:cNvPr id="5" name="Footer Placeholder 4"/>
          <p:cNvSpPr>
            <a:spLocks noGrp="1"/>
          </p:cNvSpPr>
          <p:nvPr>
            <p:ph type="ftr" sz="quarter" idx="11"/>
          </p:nvPr>
        </p:nvSpPr>
        <p:spPr>
          <a:xfrm>
            <a:off x="5332412" y="5883275"/>
            <a:ext cx="4324044" cy="365125"/>
          </a:xfrm>
        </p:spPr>
        <p:txBody>
          <a:bodyPr/>
          <a:lstStyle/>
          <a:p>
            <a:endParaRPr lang="en-IN"/>
          </a:p>
        </p:txBody>
      </p:sp>
      <p:sp>
        <p:nvSpPr>
          <p:cNvPr id="6" name="Slide Number Placeholder 5"/>
          <p:cNvSpPr>
            <a:spLocks noGrp="1"/>
          </p:cNvSpPr>
          <p:nvPr>
            <p:ph type="sldNum" sz="quarter" idx="12"/>
          </p:nvPr>
        </p:nvSpPr>
        <p:spPr/>
        <p:txBody>
          <a:bodyPr/>
          <a:lstStyle/>
          <a:p>
            <a:fld id="{7D168836-4EA4-45DB-879A-3BE746A8F0F8}" type="slidenum">
              <a:rPr lang="en-IN" smtClean="0"/>
              <a:t>‹#›</a:t>
            </a:fld>
            <a:endParaRPr lang="en-IN"/>
          </a:p>
        </p:txBody>
      </p:sp>
    </p:spTree>
    <p:extLst>
      <p:ext uri="{BB962C8B-B14F-4D97-AF65-F5344CB8AC3E}">
        <p14:creationId xmlns:p14="http://schemas.microsoft.com/office/powerpoint/2010/main" val="2402755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716AD62-3FE6-4CB1-BF74-725AED3B9829}" type="datetimeFigureOut">
              <a:rPr lang="en-IN" smtClean="0"/>
              <a:t>24-02-2025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D168836-4EA4-45DB-879A-3BE746A8F0F8}" type="slidenum">
              <a:rPr lang="en-IN" smtClean="0"/>
              <a:t>‹#›</a:t>
            </a:fld>
            <a:endParaRPr lang="en-IN"/>
          </a:p>
        </p:txBody>
      </p:sp>
    </p:spTree>
    <p:extLst>
      <p:ext uri="{BB962C8B-B14F-4D97-AF65-F5344CB8AC3E}">
        <p14:creationId xmlns:p14="http://schemas.microsoft.com/office/powerpoint/2010/main" val="2347297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716AD62-3FE6-4CB1-BF74-725AED3B9829}" type="datetimeFigureOut">
              <a:rPr lang="en-IN" smtClean="0"/>
              <a:t>24-02-2025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168836-4EA4-45DB-879A-3BE746A8F0F8}" type="slidenum">
              <a:rPr lang="en-IN" smtClean="0"/>
              <a:t>‹#›</a:t>
            </a:fld>
            <a:endParaRPr lang="en-IN"/>
          </a:p>
        </p:txBody>
      </p:sp>
    </p:spTree>
    <p:extLst>
      <p:ext uri="{BB962C8B-B14F-4D97-AF65-F5344CB8AC3E}">
        <p14:creationId xmlns:p14="http://schemas.microsoft.com/office/powerpoint/2010/main" val="1041028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716AD62-3FE6-4CB1-BF74-725AED3B9829}" type="datetimeFigureOut">
              <a:rPr lang="en-IN" smtClean="0"/>
              <a:t>24-02-2025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168836-4EA4-45DB-879A-3BE746A8F0F8}" type="slidenum">
              <a:rPr lang="en-IN" smtClean="0"/>
              <a:t>‹#›</a:t>
            </a:fld>
            <a:endParaRPr lang="en-IN"/>
          </a:p>
        </p:txBody>
      </p:sp>
    </p:spTree>
    <p:extLst>
      <p:ext uri="{BB962C8B-B14F-4D97-AF65-F5344CB8AC3E}">
        <p14:creationId xmlns:p14="http://schemas.microsoft.com/office/powerpoint/2010/main" val="36856786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716AD62-3FE6-4CB1-BF74-725AED3B9829}" type="datetimeFigureOut">
              <a:rPr lang="en-IN" smtClean="0"/>
              <a:t>24-02-2025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168836-4EA4-45DB-879A-3BE746A8F0F8}" type="slidenum">
              <a:rPr lang="en-IN" smtClean="0"/>
              <a:t>‹#›</a:t>
            </a:fld>
            <a:endParaRPr lang="en-IN"/>
          </a:p>
        </p:txBody>
      </p:sp>
    </p:spTree>
    <p:extLst>
      <p:ext uri="{BB962C8B-B14F-4D97-AF65-F5344CB8AC3E}">
        <p14:creationId xmlns:p14="http://schemas.microsoft.com/office/powerpoint/2010/main" val="33140423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716AD62-3FE6-4CB1-BF74-725AED3B9829}" type="datetimeFigureOut">
              <a:rPr lang="en-IN" smtClean="0"/>
              <a:t>24-02-2025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168836-4EA4-45DB-879A-3BE746A8F0F8}" type="slidenum">
              <a:rPr lang="en-IN" smtClean="0"/>
              <a:t>‹#›</a:t>
            </a:fld>
            <a:endParaRPr lang="en-IN"/>
          </a:p>
        </p:txBody>
      </p:sp>
    </p:spTree>
    <p:extLst>
      <p:ext uri="{BB962C8B-B14F-4D97-AF65-F5344CB8AC3E}">
        <p14:creationId xmlns:p14="http://schemas.microsoft.com/office/powerpoint/2010/main" val="16710627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716AD62-3FE6-4CB1-BF74-725AED3B9829}" type="datetimeFigureOut">
              <a:rPr lang="en-IN" smtClean="0"/>
              <a:t>24-02-2025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168836-4EA4-45DB-879A-3BE746A8F0F8}" type="slidenum">
              <a:rPr lang="en-IN" smtClean="0"/>
              <a:t>‹#›</a:t>
            </a:fld>
            <a:endParaRPr lang="en-IN"/>
          </a:p>
        </p:txBody>
      </p:sp>
    </p:spTree>
    <p:extLst>
      <p:ext uri="{BB962C8B-B14F-4D97-AF65-F5344CB8AC3E}">
        <p14:creationId xmlns:p14="http://schemas.microsoft.com/office/powerpoint/2010/main" val="29238626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16AD62-3FE6-4CB1-BF74-725AED3B9829}" type="datetimeFigureOut">
              <a:rPr lang="en-IN" smtClean="0"/>
              <a:t>24-02-2025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168836-4EA4-45DB-879A-3BE746A8F0F8}" type="slidenum">
              <a:rPr lang="en-IN" smtClean="0"/>
              <a:t>‹#›</a:t>
            </a:fld>
            <a:endParaRPr lang="en-IN"/>
          </a:p>
        </p:txBody>
      </p:sp>
    </p:spTree>
    <p:extLst>
      <p:ext uri="{BB962C8B-B14F-4D97-AF65-F5344CB8AC3E}">
        <p14:creationId xmlns:p14="http://schemas.microsoft.com/office/powerpoint/2010/main" val="3995366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16AD62-3FE6-4CB1-BF74-725AED3B9829}" type="datetimeFigureOut">
              <a:rPr lang="en-IN" smtClean="0"/>
              <a:t>24-02-2025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168836-4EA4-45DB-879A-3BE746A8F0F8}" type="slidenum">
              <a:rPr lang="en-IN" smtClean="0"/>
              <a:t>‹#›</a:t>
            </a:fld>
            <a:endParaRPr lang="en-IN"/>
          </a:p>
        </p:txBody>
      </p:sp>
    </p:spTree>
    <p:extLst>
      <p:ext uri="{BB962C8B-B14F-4D97-AF65-F5344CB8AC3E}">
        <p14:creationId xmlns:p14="http://schemas.microsoft.com/office/powerpoint/2010/main" val="2856769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16AD62-3FE6-4CB1-BF74-725AED3B9829}" type="datetimeFigureOut">
              <a:rPr lang="en-IN" smtClean="0"/>
              <a:t>24-02-2025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10951856" y="5867131"/>
            <a:ext cx="551167" cy="365125"/>
          </a:xfrm>
        </p:spPr>
        <p:txBody>
          <a:bodyPr/>
          <a:lstStyle/>
          <a:p>
            <a:fld id="{7D168836-4EA4-45DB-879A-3BE746A8F0F8}" type="slidenum">
              <a:rPr lang="en-IN" smtClean="0"/>
              <a:t>‹#›</a:t>
            </a:fld>
            <a:endParaRPr lang="en-IN"/>
          </a:p>
        </p:txBody>
      </p:sp>
    </p:spTree>
    <p:extLst>
      <p:ext uri="{BB962C8B-B14F-4D97-AF65-F5344CB8AC3E}">
        <p14:creationId xmlns:p14="http://schemas.microsoft.com/office/powerpoint/2010/main" val="1708198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716AD62-3FE6-4CB1-BF74-725AED3B9829}" type="datetimeFigureOut">
              <a:rPr lang="en-IN" smtClean="0"/>
              <a:t>24-02-2025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168836-4EA4-45DB-879A-3BE746A8F0F8}" type="slidenum">
              <a:rPr lang="en-IN" smtClean="0"/>
              <a:t>‹#›</a:t>
            </a:fld>
            <a:endParaRPr lang="en-IN"/>
          </a:p>
        </p:txBody>
      </p:sp>
    </p:spTree>
    <p:extLst>
      <p:ext uri="{BB962C8B-B14F-4D97-AF65-F5344CB8AC3E}">
        <p14:creationId xmlns:p14="http://schemas.microsoft.com/office/powerpoint/2010/main" val="1844136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16AD62-3FE6-4CB1-BF74-725AED3B9829}" type="datetimeFigureOut">
              <a:rPr lang="en-IN" smtClean="0"/>
              <a:t>24-02-2025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D168836-4EA4-45DB-879A-3BE746A8F0F8}" type="slidenum">
              <a:rPr lang="en-IN" smtClean="0"/>
              <a:t>‹#›</a:t>
            </a:fld>
            <a:endParaRPr lang="en-IN"/>
          </a:p>
        </p:txBody>
      </p:sp>
    </p:spTree>
    <p:extLst>
      <p:ext uri="{BB962C8B-B14F-4D97-AF65-F5344CB8AC3E}">
        <p14:creationId xmlns:p14="http://schemas.microsoft.com/office/powerpoint/2010/main" val="469088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16AD62-3FE6-4CB1-BF74-725AED3B9829}" type="datetimeFigureOut">
              <a:rPr lang="en-IN" smtClean="0"/>
              <a:t>24-02-2025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D168836-4EA4-45DB-879A-3BE746A8F0F8}" type="slidenum">
              <a:rPr lang="en-IN" smtClean="0"/>
              <a:t>‹#›</a:t>
            </a:fld>
            <a:endParaRPr lang="en-IN"/>
          </a:p>
        </p:txBody>
      </p:sp>
    </p:spTree>
    <p:extLst>
      <p:ext uri="{BB962C8B-B14F-4D97-AF65-F5344CB8AC3E}">
        <p14:creationId xmlns:p14="http://schemas.microsoft.com/office/powerpoint/2010/main" val="736198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16AD62-3FE6-4CB1-BF74-725AED3B9829}" type="datetimeFigureOut">
              <a:rPr lang="en-IN" smtClean="0"/>
              <a:t>24-02-2025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D168836-4EA4-45DB-879A-3BE746A8F0F8}" type="slidenum">
              <a:rPr lang="en-IN" smtClean="0"/>
              <a:t>‹#›</a:t>
            </a:fld>
            <a:endParaRPr lang="en-IN"/>
          </a:p>
        </p:txBody>
      </p:sp>
    </p:spTree>
    <p:extLst>
      <p:ext uri="{BB962C8B-B14F-4D97-AF65-F5344CB8AC3E}">
        <p14:creationId xmlns:p14="http://schemas.microsoft.com/office/powerpoint/2010/main" val="2812850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16AD62-3FE6-4CB1-BF74-725AED3B9829}" type="datetimeFigureOut">
              <a:rPr lang="en-IN" smtClean="0"/>
              <a:t>24-02-2025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D168836-4EA4-45DB-879A-3BE746A8F0F8}" type="slidenum">
              <a:rPr lang="en-IN" smtClean="0"/>
              <a:t>‹#›</a:t>
            </a:fld>
            <a:endParaRPr lang="en-IN"/>
          </a:p>
        </p:txBody>
      </p:sp>
    </p:spTree>
    <p:extLst>
      <p:ext uri="{BB962C8B-B14F-4D97-AF65-F5344CB8AC3E}">
        <p14:creationId xmlns:p14="http://schemas.microsoft.com/office/powerpoint/2010/main" val="2321506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716AD62-3FE6-4CB1-BF74-725AED3B9829}" type="datetimeFigureOut">
              <a:rPr lang="en-IN" smtClean="0"/>
              <a:t>24-02-2025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D168836-4EA4-45DB-879A-3BE746A8F0F8}" type="slidenum">
              <a:rPr lang="en-IN" smtClean="0"/>
              <a:t>‹#›</a:t>
            </a:fld>
            <a:endParaRPr lang="en-IN"/>
          </a:p>
        </p:txBody>
      </p:sp>
    </p:spTree>
    <p:extLst>
      <p:ext uri="{BB962C8B-B14F-4D97-AF65-F5344CB8AC3E}">
        <p14:creationId xmlns:p14="http://schemas.microsoft.com/office/powerpoint/2010/main" val="1010314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716AD62-3FE6-4CB1-BF74-725AED3B9829}" type="datetimeFigureOut">
              <a:rPr lang="en-IN" smtClean="0"/>
              <a:t>24-02-2025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D168836-4EA4-45DB-879A-3BE746A8F0F8}" type="slidenum">
              <a:rPr lang="en-IN" smtClean="0"/>
              <a:t>‹#›</a:t>
            </a:fld>
            <a:endParaRPr lang="en-IN"/>
          </a:p>
        </p:txBody>
      </p:sp>
    </p:spTree>
    <p:extLst>
      <p:ext uri="{BB962C8B-B14F-4D97-AF65-F5344CB8AC3E}">
        <p14:creationId xmlns:p14="http://schemas.microsoft.com/office/powerpoint/2010/main" val="3169147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716AD62-3FE6-4CB1-BF74-725AED3B9829}" type="datetimeFigureOut">
              <a:rPr lang="en-IN" smtClean="0"/>
              <a:t>24-02-2025</a:t>
            </a:fld>
            <a:endParaRPr lang="en-IN"/>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D168836-4EA4-45DB-879A-3BE746A8F0F8}" type="slidenum">
              <a:rPr lang="en-IN" smtClean="0"/>
              <a:t>‹#›</a:t>
            </a:fld>
            <a:endParaRPr lang="en-IN"/>
          </a:p>
        </p:txBody>
      </p:sp>
    </p:spTree>
    <p:extLst>
      <p:ext uri="{BB962C8B-B14F-4D97-AF65-F5344CB8AC3E}">
        <p14:creationId xmlns:p14="http://schemas.microsoft.com/office/powerpoint/2010/main" val="2762242927"/>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 id="214748382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8D563FB-B0C9-4FCF-AA60-379422198981}"/>
              </a:ext>
            </a:extLst>
          </p:cNvPr>
          <p:cNvSpPr txBox="1"/>
          <p:nvPr/>
        </p:nvSpPr>
        <p:spPr>
          <a:xfrm>
            <a:off x="4177554" y="391124"/>
            <a:ext cx="7611035" cy="2585323"/>
          </a:xfrm>
          <a:prstGeom prst="rect">
            <a:avLst/>
          </a:prstGeom>
          <a:noFill/>
        </p:spPr>
        <p:txBody>
          <a:bodyPr wrap="square" rtlCol="0">
            <a:spAutoFit/>
          </a:bodyPr>
          <a:lstStyle/>
          <a:p>
            <a:r>
              <a:rPr lang="en-US" sz="5400" b="1" dirty="0">
                <a:latin typeface="Times New Roman" panose="02020603050405020304" pitchFamily="18" charset="0"/>
                <a:cs typeface="Times New Roman" panose="02020603050405020304" pitchFamily="18" charset="0"/>
              </a:rPr>
              <a:t>Enterprise Work List (EWL) </a:t>
            </a:r>
            <a:r>
              <a:rPr lang="en-IN" sz="5400" b="1" dirty="0">
                <a:latin typeface="Times New Roman" panose="02020603050405020304" pitchFamily="18" charset="0"/>
                <a:cs typeface="Times New Roman" panose="02020603050405020304" pitchFamily="18" charset="0"/>
              </a:rPr>
              <a:t>Implementation</a:t>
            </a:r>
            <a:r>
              <a:rPr lang="en-IN" sz="5400" dirty="0"/>
              <a:t> </a:t>
            </a:r>
            <a:r>
              <a:rPr lang="en-US" sz="5400" b="1" dirty="0">
                <a:latin typeface="Times New Roman" panose="02020603050405020304" pitchFamily="18" charset="0"/>
                <a:cs typeface="Times New Roman" panose="02020603050405020304" pitchFamily="18" charset="0"/>
              </a:rPr>
              <a:t>for Estate Account</a:t>
            </a:r>
            <a:endParaRPr lang="en-IN" sz="5400" b="1" dirty="0">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83459A35-0BBD-4786-BC0F-F6F57D9C639C}"/>
              </a:ext>
            </a:extLst>
          </p:cNvPr>
          <p:cNvSpPr/>
          <p:nvPr/>
        </p:nvSpPr>
        <p:spPr>
          <a:xfrm>
            <a:off x="7117978" y="3527613"/>
            <a:ext cx="6096000" cy="707886"/>
          </a:xfrm>
          <a:prstGeom prst="rect">
            <a:avLst/>
          </a:prstGeom>
        </p:spPr>
        <p:txBody>
          <a:bodyPr>
            <a:spAutoFit/>
          </a:bodyPr>
          <a:lstStyle/>
          <a:p>
            <a:r>
              <a:rPr lang="en-US" sz="2000" b="1" dirty="0">
                <a:latin typeface="Times New Roman" panose="02020603050405020304" pitchFamily="18" charset="0"/>
                <a:ea typeface="Lato" pitchFamily="34" charset="-122"/>
                <a:cs typeface="Times New Roman" panose="02020603050405020304" pitchFamily="18" charset="0"/>
              </a:rPr>
              <a:t>Presented by: Sneha Jalnapure</a:t>
            </a:r>
            <a:endParaRPr lang="en-US" sz="20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ea typeface="Lato" pitchFamily="34" charset="-122"/>
                <a:cs typeface="Times New Roman" panose="02020603050405020304" pitchFamily="18" charset="0"/>
              </a:rPr>
              <a:t>Date: February 24, 2025</a:t>
            </a: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378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3668B3-8A19-4DCB-AF75-1C60BA22A385}"/>
              </a:ext>
            </a:extLst>
          </p:cNvPr>
          <p:cNvSpPr/>
          <p:nvPr/>
        </p:nvSpPr>
        <p:spPr>
          <a:xfrm>
            <a:off x="4267200" y="86647"/>
            <a:ext cx="3867150" cy="769441"/>
          </a:xfrm>
          <a:prstGeom prst="rect">
            <a:avLst/>
          </a:prstGeom>
        </p:spPr>
        <p:txBody>
          <a:bodyPr wrap="square">
            <a:spAutoFit/>
          </a:bodyPr>
          <a:lstStyle/>
          <a:p>
            <a:r>
              <a:rPr lang="en-US" sz="44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 </a:t>
            </a:r>
            <a:endParaRPr lang="en-IN" sz="4400" dirty="0"/>
          </a:p>
        </p:txBody>
      </p:sp>
      <p:sp>
        <p:nvSpPr>
          <p:cNvPr id="2" name="Rectangle 1">
            <a:extLst>
              <a:ext uri="{FF2B5EF4-FFF2-40B4-BE49-F238E27FC236}">
                <a16:creationId xmlns:a16="http://schemas.microsoft.com/office/drawing/2014/main" id="{C06ABE68-F0BD-4E38-9A79-B2FA5012E0B0}"/>
              </a:ext>
            </a:extLst>
          </p:cNvPr>
          <p:cNvSpPr/>
          <p:nvPr/>
        </p:nvSpPr>
        <p:spPr>
          <a:xfrm>
            <a:off x="1409699" y="1217385"/>
            <a:ext cx="10506075" cy="276999"/>
          </a:xfrm>
          <a:prstGeom prst="rect">
            <a:avLst/>
          </a:prstGeom>
        </p:spPr>
        <p:txBody>
          <a:bodyPr wrap="square">
            <a:spAutoFit/>
          </a:bodyPr>
          <a:lstStyle/>
          <a:p>
            <a:r>
              <a:rPr lang="en-IN" sz="1200" dirty="0"/>
              <a:t> </a:t>
            </a:r>
          </a:p>
        </p:txBody>
      </p:sp>
      <p:sp>
        <p:nvSpPr>
          <p:cNvPr id="7" name="TextBox 6">
            <a:extLst>
              <a:ext uri="{FF2B5EF4-FFF2-40B4-BE49-F238E27FC236}">
                <a16:creationId xmlns:a16="http://schemas.microsoft.com/office/drawing/2014/main" id="{B6C37371-35A0-42D2-8C4E-5D16CB291ADD}"/>
              </a:ext>
            </a:extLst>
          </p:cNvPr>
          <p:cNvSpPr txBox="1"/>
          <p:nvPr/>
        </p:nvSpPr>
        <p:spPr>
          <a:xfrm>
            <a:off x="1590674" y="600433"/>
            <a:ext cx="10325100" cy="6355586"/>
          </a:xfrm>
          <a:prstGeom prst="rect">
            <a:avLst/>
          </a:prstGeom>
          <a:noFill/>
        </p:spPr>
        <p:txBody>
          <a:bodyPr wrap="square" rtlCol="0">
            <a:spAutoFit/>
          </a:bodyPr>
          <a:lstStyle/>
          <a:p>
            <a:r>
              <a:rPr lang="en-IN" sz="1200" b="1" dirty="0">
                <a:latin typeface="Calibri" panose="020F0502020204030204" pitchFamily="34" charset="0"/>
                <a:ea typeface="Calibri" panose="020F0502020204030204" pitchFamily="34" charset="0"/>
                <a:cs typeface="Calibri" panose="020F0502020204030204" pitchFamily="34" charset="0"/>
              </a:rPr>
              <a:t>6. Effective Resource Allocation and Balanced Workloads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Success Criterion:</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90% of tasks are assigned based on team members’ availability and expertise, ensuring a balanced distribution of work.</a:t>
            </a: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Resource allocation reports show a reduction in overburdened team members, with workload distribution optimized across departments.</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7. Compliance and Risk Management Success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Success Criterion:</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100% on-time completion of compliance-related tasks (e.g., lease renewals, regulatory filings) without missing deadlines or incurring penalties.</a:t>
            </a: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Automated reminders and alerts ensure all compliance tasks are completed within their deadlines, reducing the risk of missed filings or legal violations.</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8. Scalability to Support Future Growth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Success Criterion:</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The EWL system is capable of supporting a 50% increase in tasks, properties, and team members within the first year after implementation.</a:t>
            </a: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The platform scales smoothly with no performance degradation, even as the estate management portfolio expands.</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9. User Satisfaction and Adoption Rate</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Success Criterion:</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Achieve at least an 85% satisfaction rate among users based on surveys and feedback regarding the usability, functionality, and effectiveness of the EWL system.</a:t>
            </a: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Positive user feedback from all departments, indicating that the platform is intuitive, improves work efficiency, and meets the needs of the team.</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10. Return on Investment (ROI) and Cost Savings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Success Criterion:</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Achieve a measurable ROI within the first 6 months of implementation, with a 15-20% reduction in operational costs (e.g., administrative time, missed deadlines, and inefficiencies).</a:t>
            </a: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Cost savings from increased efficiency and reduced manual processes, as well as improved task completion rates, lead to a clear ROI.</a:t>
            </a:r>
          </a:p>
          <a:p>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dirty="0">
                <a:latin typeface="Calibri" panose="020F0502020204030204" pitchFamily="34" charset="0"/>
                <a:ea typeface="Calibri" panose="020F0502020204030204" pitchFamily="34" charset="0"/>
                <a:cs typeface="Calibri" panose="020F0502020204030204" pitchFamily="34" charset="0"/>
              </a:rPr>
              <a:t> </a:t>
            </a:r>
          </a:p>
          <a:p>
            <a:endParaRPr lang="en-IN" sz="11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33147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3668B3-8A19-4DCB-AF75-1C60BA22A385}"/>
              </a:ext>
            </a:extLst>
          </p:cNvPr>
          <p:cNvSpPr/>
          <p:nvPr/>
        </p:nvSpPr>
        <p:spPr>
          <a:xfrm>
            <a:off x="4267200" y="86647"/>
            <a:ext cx="3867150" cy="769441"/>
          </a:xfrm>
          <a:prstGeom prst="rect">
            <a:avLst/>
          </a:prstGeom>
        </p:spPr>
        <p:txBody>
          <a:bodyPr wrap="square">
            <a:spAutoFit/>
          </a:bodyPr>
          <a:lstStyle/>
          <a:p>
            <a:r>
              <a:rPr lang="en-US" sz="44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 </a:t>
            </a:r>
            <a:endParaRPr lang="en-IN" sz="4400" dirty="0"/>
          </a:p>
        </p:txBody>
      </p:sp>
      <p:sp>
        <p:nvSpPr>
          <p:cNvPr id="2" name="Rectangle 1">
            <a:extLst>
              <a:ext uri="{FF2B5EF4-FFF2-40B4-BE49-F238E27FC236}">
                <a16:creationId xmlns:a16="http://schemas.microsoft.com/office/drawing/2014/main" id="{C06ABE68-F0BD-4E38-9A79-B2FA5012E0B0}"/>
              </a:ext>
            </a:extLst>
          </p:cNvPr>
          <p:cNvSpPr/>
          <p:nvPr/>
        </p:nvSpPr>
        <p:spPr>
          <a:xfrm>
            <a:off x="1409699" y="1217385"/>
            <a:ext cx="10506075" cy="276999"/>
          </a:xfrm>
          <a:prstGeom prst="rect">
            <a:avLst/>
          </a:prstGeom>
        </p:spPr>
        <p:txBody>
          <a:bodyPr wrap="square">
            <a:spAutoFit/>
          </a:bodyPr>
          <a:lstStyle/>
          <a:p>
            <a:r>
              <a:rPr lang="en-IN" sz="1200" dirty="0"/>
              <a:t> </a:t>
            </a:r>
          </a:p>
        </p:txBody>
      </p:sp>
      <p:sp>
        <p:nvSpPr>
          <p:cNvPr id="7" name="TextBox 6">
            <a:extLst>
              <a:ext uri="{FF2B5EF4-FFF2-40B4-BE49-F238E27FC236}">
                <a16:creationId xmlns:a16="http://schemas.microsoft.com/office/drawing/2014/main" id="{B6C37371-35A0-42D2-8C4E-5D16CB291ADD}"/>
              </a:ext>
            </a:extLst>
          </p:cNvPr>
          <p:cNvSpPr txBox="1"/>
          <p:nvPr/>
        </p:nvSpPr>
        <p:spPr>
          <a:xfrm>
            <a:off x="1666874" y="942735"/>
            <a:ext cx="10248900" cy="6186309"/>
          </a:xfrm>
          <a:prstGeom prst="rect">
            <a:avLst/>
          </a:prstGeom>
          <a:noFill/>
        </p:spPr>
        <p:txBody>
          <a:bodyPr wrap="square" rtlCol="0">
            <a:spAutoFit/>
          </a:bodyPr>
          <a:lstStyle/>
          <a:p>
            <a:r>
              <a:rPr lang="en-IN" sz="1200" b="1" dirty="0">
                <a:latin typeface="Calibri" panose="020F0502020204030204" pitchFamily="34" charset="0"/>
                <a:ea typeface="Calibri" panose="020F0502020204030204" pitchFamily="34" charset="0"/>
                <a:cs typeface="Calibri" panose="020F0502020204030204" pitchFamily="34" charset="0"/>
              </a:rPr>
              <a:t>1. Agile Framework: Scrum for Iterative Development</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We will adopt the </a:t>
            </a:r>
            <a:r>
              <a:rPr lang="en-IN" sz="1200" b="1" dirty="0">
                <a:latin typeface="Calibri" panose="020F0502020204030204" pitchFamily="34" charset="0"/>
                <a:ea typeface="Calibri" panose="020F0502020204030204" pitchFamily="34" charset="0"/>
                <a:cs typeface="Calibri" panose="020F0502020204030204" pitchFamily="34" charset="0"/>
              </a:rPr>
              <a:t>Scrum</a:t>
            </a:r>
            <a:r>
              <a:rPr lang="en-IN" sz="1200" dirty="0">
                <a:latin typeface="Calibri" panose="020F0502020204030204" pitchFamily="34" charset="0"/>
                <a:ea typeface="Calibri" panose="020F0502020204030204" pitchFamily="34" charset="0"/>
                <a:cs typeface="Calibri" panose="020F0502020204030204" pitchFamily="34" charset="0"/>
              </a:rPr>
              <a:t> framework, a popular Agile methodology, to guide the implementation of the EWL system.</a:t>
            </a:r>
          </a:p>
          <a:p>
            <a:pPr lvl="1"/>
            <a:r>
              <a:rPr lang="en-IN" sz="1200" dirty="0">
                <a:latin typeface="Calibri" panose="020F0502020204030204" pitchFamily="34" charset="0"/>
                <a:ea typeface="Calibri" panose="020F0502020204030204" pitchFamily="34" charset="0"/>
                <a:cs typeface="Calibri" panose="020F0502020204030204" pitchFamily="34" charset="0"/>
              </a:rPr>
              <a:t>Scrum allows us to deliver small, incremental improvements through </a:t>
            </a:r>
            <a:r>
              <a:rPr lang="en-IN" sz="1200" b="1" dirty="0">
                <a:latin typeface="Calibri" panose="020F0502020204030204" pitchFamily="34" charset="0"/>
                <a:ea typeface="Calibri" panose="020F0502020204030204" pitchFamily="34" charset="0"/>
                <a:cs typeface="Calibri" panose="020F0502020204030204" pitchFamily="34" charset="0"/>
              </a:rPr>
              <a:t>sprints</a:t>
            </a:r>
            <a:r>
              <a:rPr lang="en-IN" sz="1200" dirty="0">
                <a:latin typeface="Calibri" panose="020F0502020204030204" pitchFamily="34" charset="0"/>
                <a:ea typeface="Calibri" panose="020F0502020204030204" pitchFamily="34" charset="0"/>
                <a:cs typeface="Calibri" panose="020F0502020204030204" pitchFamily="34" charset="0"/>
              </a:rPr>
              <a:t> and adjust based on feedback after each iteration.</a:t>
            </a:r>
          </a:p>
          <a:p>
            <a:pPr lvl="0"/>
            <a:r>
              <a:rPr lang="en-IN" sz="1200" b="1" dirty="0">
                <a:latin typeface="Calibri" panose="020F0502020204030204" pitchFamily="34" charset="0"/>
                <a:ea typeface="Calibri" panose="020F0502020204030204" pitchFamily="34" charset="0"/>
                <a:cs typeface="Calibri" panose="020F0502020204030204" pitchFamily="34" charset="0"/>
              </a:rPr>
              <a:t>Methodology Steps: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b="1" dirty="0">
                <a:latin typeface="Calibri" panose="020F0502020204030204" pitchFamily="34" charset="0"/>
                <a:ea typeface="Calibri" panose="020F0502020204030204" pitchFamily="34" charset="0"/>
                <a:cs typeface="Calibri" panose="020F0502020204030204" pitchFamily="34" charset="0"/>
              </a:rPr>
              <a:t>Sprint Planning:</a:t>
            </a:r>
            <a:r>
              <a:rPr lang="en-IN" sz="1200" dirty="0">
                <a:latin typeface="Calibri" panose="020F0502020204030204" pitchFamily="34" charset="0"/>
                <a:ea typeface="Calibri" panose="020F0502020204030204" pitchFamily="34" charset="0"/>
                <a:cs typeface="Calibri" panose="020F0502020204030204" pitchFamily="34" charset="0"/>
              </a:rPr>
              <a:t> Define the tasks for each sprint based on the highest-priority features and improvements for EWL.</a:t>
            </a:r>
          </a:p>
          <a:p>
            <a:pPr lvl="1"/>
            <a:r>
              <a:rPr lang="en-IN" sz="1200" b="1" dirty="0">
                <a:latin typeface="Calibri" panose="020F0502020204030204" pitchFamily="34" charset="0"/>
                <a:ea typeface="Calibri" panose="020F0502020204030204" pitchFamily="34" charset="0"/>
                <a:cs typeface="Calibri" panose="020F0502020204030204" pitchFamily="34" charset="0"/>
              </a:rPr>
              <a:t>Daily Stand-ups:</a:t>
            </a:r>
            <a:r>
              <a:rPr lang="en-IN" sz="1200" dirty="0">
                <a:latin typeface="Calibri" panose="020F0502020204030204" pitchFamily="34" charset="0"/>
                <a:ea typeface="Calibri" panose="020F0502020204030204" pitchFamily="34" charset="0"/>
                <a:cs typeface="Calibri" panose="020F0502020204030204" pitchFamily="34" charset="0"/>
              </a:rPr>
              <a:t> Hold short daily meetings to discuss progress, blockers, and adjust priorities as necessary.</a:t>
            </a:r>
          </a:p>
          <a:p>
            <a:pPr lvl="1"/>
            <a:r>
              <a:rPr lang="en-IN" sz="1200" b="1" dirty="0">
                <a:latin typeface="Calibri" panose="020F0502020204030204" pitchFamily="34" charset="0"/>
                <a:ea typeface="Calibri" panose="020F0502020204030204" pitchFamily="34" charset="0"/>
                <a:cs typeface="Calibri" panose="020F0502020204030204" pitchFamily="34" charset="0"/>
              </a:rPr>
              <a:t>Sprint Reviews:</a:t>
            </a:r>
            <a:r>
              <a:rPr lang="en-IN" sz="1200" dirty="0">
                <a:latin typeface="Calibri" panose="020F0502020204030204" pitchFamily="34" charset="0"/>
                <a:ea typeface="Calibri" panose="020F0502020204030204" pitchFamily="34" charset="0"/>
                <a:cs typeface="Calibri" panose="020F0502020204030204" pitchFamily="34" charset="0"/>
              </a:rPr>
              <a:t> At the end of each sprint, present completed features or improvements to stakeholders for feedback.</a:t>
            </a:r>
          </a:p>
          <a:p>
            <a:pPr lvl="1"/>
            <a:r>
              <a:rPr lang="en-IN" sz="1200" b="1" dirty="0">
                <a:latin typeface="Calibri" panose="020F0502020204030204" pitchFamily="34" charset="0"/>
                <a:ea typeface="Calibri" panose="020F0502020204030204" pitchFamily="34" charset="0"/>
                <a:cs typeface="Calibri" panose="020F0502020204030204" pitchFamily="34" charset="0"/>
              </a:rPr>
              <a:t>Sprint Retrospectives:</a:t>
            </a:r>
            <a:r>
              <a:rPr lang="en-IN" sz="1200" dirty="0">
                <a:latin typeface="Calibri" panose="020F0502020204030204" pitchFamily="34" charset="0"/>
                <a:ea typeface="Calibri" panose="020F0502020204030204" pitchFamily="34" charset="0"/>
                <a:cs typeface="Calibri" panose="020F0502020204030204" pitchFamily="34" charset="0"/>
              </a:rPr>
              <a:t> After each sprint, hold a meeting to reflect on what went well and areas for improvement to enhance future sprints.</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2. Incremental Delivery and Continuous Improvement</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The EWL system will be developed in small, manageable increments. Each sprint will deliver a </a:t>
            </a:r>
            <a:r>
              <a:rPr lang="en-IN" sz="1200" b="1" dirty="0">
                <a:latin typeface="Calibri" panose="020F0502020204030204" pitchFamily="34" charset="0"/>
                <a:ea typeface="Calibri" panose="020F0502020204030204" pitchFamily="34" charset="0"/>
                <a:cs typeface="Calibri" panose="020F0502020204030204" pitchFamily="34" charset="0"/>
              </a:rPr>
              <a:t>working version</a:t>
            </a:r>
            <a:r>
              <a:rPr lang="en-IN" sz="1200" dirty="0">
                <a:latin typeface="Calibri" panose="020F0502020204030204" pitchFamily="34" charset="0"/>
                <a:ea typeface="Calibri" panose="020F0502020204030204" pitchFamily="34" charset="0"/>
                <a:cs typeface="Calibri" panose="020F0502020204030204" pitchFamily="34" charset="0"/>
              </a:rPr>
              <a:t> of the system with key features, which will be tested and reviewed by end-users.</a:t>
            </a:r>
          </a:p>
          <a:p>
            <a:pPr lvl="1"/>
            <a:r>
              <a:rPr lang="en-IN" sz="1200" dirty="0">
                <a:latin typeface="Calibri" panose="020F0502020204030204" pitchFamily="34" charset="0"/>
                <a:ea typeface="Calibri" panose="020F0502020204030204" pitchFamily="34" charset="0"/>
                <a:cs typeface="Calibri" panose="020F0502020204030204" pitchFamily="34" charset="0"/>
              </a:rPr>
              <a:t>Continuous improvement will be incorporated after each sprint based on feedback from stakeholders and users, ensuring that we are always aligning the system with their needs and priorities.</a:t>
            </a:r>
          </a:p>
          <a:p>
            <a:pPr lvl="0"/>
            <a:r>
              <a:rPr lang="en-IN" sz="1200" b="1" dirty="0">
                <a:latin typeface="Calibri" panose="020F0502020204030204" pitchFamily="34" charset="0"/>
                <a:ea typeface="Calibri" panose="020F0502020204030204" pitchFamily="34" charset="0"/>
                <a:cs typeface="Calibri" panose="020F0502020204030204" pitchFamily="34" charset="0"/>
              </a:rPr>
              <a:t>Key Benefits: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b="1" dirty="0">
                <a:latin typeface="Calibri" panose="020F0502020204030204" pitchFamily="34" charset="0"/>
                <a:ea typeface="Calibri" panose="020F0502020204030204" pitchFamily="34" charset="0"/>
                <a:cs typeface="Calibri" panose="020F0502020204030204" pitchFamily="34" charset="0"/>
              </a:rPr>
              <a:t>Early and Frequent Feedback:</a:t>
            </a:r>
            <a:r>
              <a:rPr lang="en-IN" sz="1200" dirty="0">
                <a:latin typeface="Calibri" panose="020F0502020204030204" pitchFamily="34" charset="0"/>
                <a:ea typeface="Calibri" panose="020F0502020204030204" pitchFamily="34" charset="0"/>
                <a:cs typeface="Calibri" panose="020F0502020204030204" pitchFamily="34" charset="0"/>
              </a:rPr>
              <a:t> Allows for the identification and correction of any issues early in the development process.</a:t>
            </a:r>
          </a:p>
          <a:p>
            <a:pPr lvl="1"/>
            <a:r>
              <a:rPr lang="en-IN" sz="1200" b="1" dirty="0">
                <a:latin typeface="Calibri" panose="020F0502020204030204" pitchFamily="34" charset="0"/>
                <a:ea typeface="Calibri" panose="020F0502020204030204" pitchFamily="34" charset="0"/>
                <a:cs typeface="Calibri" panose="020F0502020204030204" pitchFamily="34" charset="0"/>
              </a:rPr>
              <a:t>Flexibility to Adapt:</a:t>
            </a:r>
            <a:r>
              <a:rPr lang="en-IN" sz="1200" dirty="0">
                <a:latin typeface="Calibri" panose="020F0502020204030204" pitchFamily="34" charset="0"/>
                <a:ea typeface="Calibri" panose="020F0502020204030204" pitchFamily="34" charset="0"/>
                <a:cs typeface="Calibri" panose="020F0502020204030204" pitchFamily="34" charset="0"/>
              </a:rPr>
              <a:t> The system can be adapted and improved based on changing requirements and user feedback as the project progresses.</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3. Cross-Functional Collaboration</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Scrum encourages collaboration among </a:t>
            </a:r>
            <a:r>
              <a:rPr lang="en-IN" sz="1200" b="1" dirty="0">
                <a:latin typeface="Calibri" panose="020F0502020204030204" pitchFamily="34" charset="0"/>
                <a:ea typeface="Calibri" panose="020F0502020204030204" pitchFamily="34" charset="0"/>
                <a:cs typeface="Calibri" panose="020F0502020204030204" pitchFamily="34" charset="0"/>
              </a:rPr>
              <a:t>cross-functional teams</a:t>
            </a:r>
            <a:r>
              <a:rPr lang="en-IN" sz="1200" dirty="0">
                <a:latin typeface="Calibri" panose="020F0502020204030204" pitchFamily="34" charset="0"/>
                <a:ea typeface="Calibri" panose="020F0502020204030204" pitchFamily="34" charset="0"/>
                <a:cs typeface="Calibri" panose="020F0502020204030204" pitchFamily="34" charset="0"/>
              </a:rPr>
              <a:t> (e.g., developers, estate managers, maintenance staff, and other stakeholders) from the outset. These teams work together to define, build, and test the system.</a:t>
            </a:r>
          </a:p>
          <a:p>
            <a:pPr lvl="1"/>
            <a:r>
              <a:rPr lang="en-IN" sz="1200" dirty="0">
                <a:latin typeface="Calibri" panose="020F0502020204030204" pitchFamily="34" charset="0"/>
                <a:ea typeface="Calibri" panose="020F0502020204030204" pitchFamily="34" charset="0"/>
                <a:cs typeface="Calibri" panose="020F0502020204030204" pitchFamily="34" charset="0"/>
              </a:rPr>
              <a:t>Regular </a:t>
            </a:r>
            <a:r>
              <a:rPr lang="en-IN" sz="1200" b="1" dirty="0">
                <a:latin typeface="Calibri" panose="020F0502020204030204" pitchFamily="34" charset="0"/>
                <a:ea typeface="Calibri" panose="020F0502020204030204" pitchFamily="34" charset="0"/>
                <a:cs typeface="Calibri" panose="020F0502020204030204" pitchFamily="34" charset="0"/>
              </a:rPr>
              <a:t>Sprint Reviews</a:t>
            </a:r>
            <a:r>
              <a:rPr lang="en-IN" sz="1200" dirty="0">
                <a:latin typeface="Calibri" panose="020F0502020204030204" pitchFamily="34" charset="0"/>
                <a:ea typeface="Calibri" panose="020F0502020204030204" pitchFamily="34" charset="0"/>
                <a:cs typeface="Calibri" panose="020F0502020204030204" pitchFamily="34" charset="0"/>
              </a:rPr>
              <a:t> and </a:t>
            </a:r>
            <a:r>
              <a:rPr lang="en-IN" sz="1200" b="1" dirty="0">
                <a:latin typeface="Calibri" panose="020F0502020204030204" pitchFamily="34" charset="0"/>
                <a:ea typeface="Calibri" panose="020F0502020204030204" pitchFamily="34" charset="0"/>
                <a:cs typeface="Calibri" panose="020F0502020204030204" pitchFamily="34" charset="0"/>
              </a:rPr>
              <a:t>Demo Sessions</a:t>
            </a:r>
            <a:r>
              <a:rPr lang="en-IN" sz="1200" dirty="0">
                <a:latin typeface="Calibri" panose="020F0502020204030204" pitchFamily="34" charset="0"/>
                <a:ea typeface="Calibri" panose="020F0502020204030204" pitchFamily="34" charset="0"/>
                <a:cs typeface="Calibri" panose="020F0502020204030204" pitchFamily="34" charset="0"/>
              </a:rPr>
              <a:t> will allow for direct interaction between the development team and stakeholders (e.g., estate management, legal, finance), ensuring the system aligns with user expectations.</a:t>
            </a:r>
          </a:p>
          <a:p>
            <a:pPr lvl="0"/>
            <a:r>
              <a:rPr lang="en-IN" sz="1200" b="1" dirty="0">
                <a:latin typeface="Calibri" panose="020F0502020204030204" pitchFamily="34" charset="0"/>
                <a:ea typeface="Calibri" panose="020F0502020204030204" pitchFamily="34" charset="0"/>
                <a:cs typeface="Calibri" panose="020F0502020204030204" pitchFamily="34" charset="0"/>
              </a:rPr>
              <a:t>Key Benefits: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b="1" dirty="0">
                <a:latin typeface="Calibri" panose="020F0502020204030204" pitchFamily="34" charset="0"/>
                <a:ea typeface="Calibri" panose="020F0502020204030204" pitchFamily="34" charset="0"/>
                <a:cs typeface="Calibri" panose="020F0502020204030204" pitchFamily="34" charset="0"/>
              </a:rPr>
              <a:t>Alignment with Stakeholder Needs:</a:t>
            </a:r>
            <a:r>
              <a:rPr lang="en-IN" sz="1200" dirty="0">
                <a:latin typeface="Calibri" panose="020F0502020204030204" pitchFamily="34" charset="0"/>
                <a:ea typeface="Calibri" panose="020F0502020204030204" pitchFamily="34" charset="0"/>
                <a:cs typeface="Calibri" panose="020F0502020204030204" pitchFamily="34" charset="0"/>
              </a:rPr>
              <a:t> Active engagement of all stakeholders ensures the platform meets the specific needs of different departments within the ESTATE account.</a:t>
            </a:r>
          </a:p>
          <a:p>
            <a:pPr lvl="1"/>
            <a:r>
              <a:rPr lang="en-IN" sz="1200" b="1" dirty="0">
                <a:latin typeface="Calibri" panose="020F0502020204030204" pitchFamily="34" charset="0"/>
                <a:ea typeface="Calibri" panose="020F0502020204030204" pitchFamily="34" charset="0"/>
                <a:cs typeface="Calibri" panose="020F0502020204030204" pitchFamily="34" charset="0"/>
              </a:rPr>
              <a:t>Shared Responsibility:</a:t>
            </a:r>
            <a:r>
              <a:rPr lang="en-IN" sz="1200" dirty="0">
                <a:latin typeface="Calibri" panose="020F0502020204030204" pitchFamily="34" charset="0"/>
                <a:ea typeface="Calibri" panose="020F0502020204030204" pitchFamily="34" charset="0"/>
                <a:cs typeface="Calibri" panose="020F0502020204030204" pitchFamily="34" charset="0"/>
              </a:rPr>
              <a:t> All team members take joint responsibility for the project’s success, fostering a collaborative environment.</a:t>
            </a:r>
          </a:p>
          <a:p>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dirty="0">
                <a:latin typeface="Calibri" panose="020F0502020204030204" pitchFamily="34" charset="0"/>
                <a:ea typeface="Calibri" panose="020F0502020204030204" pitchFamily="34" charset="0"/>
                <a:cs typeface="Calibri" panose="020F0502020204030204" pitchFamily="34" charset="0"/>
              </a:rPr>
              <a:t> </a:t>
            </a:r>
          </a:p>
          <a:p>
            <a:endParaRPr lang="en-IN" sz="1200" dirty="0">
              <a:latin typeface="Calibri" panose="020F0502020204030204" pitchFamily="34" charset="0"/>
              <a:ea typeface="Calibri" panose="020F0502020204030204" pitchFamily="34" charset="0"/>
              <a:cs typeface="Calibri" panose="020F0502020204030204" pitchFamily="34" charset="0"/>
            </a:endParaRPr>
          </a:p>
        </p:txBody>
      </p:sp>
      <p:sp>
        <p:nvSpPr>
          <p:cNvPr id="20" name="Rectangle 19">
            <a:extLst>
              <a:ext uri="{FF2B5EF4-FFF2-40B4-BE49-F238E27FC236}">
                <a16:creationId xmlns:a16="http://schemas.microsoft.com/office/drawing/2014/main" id="{AD80A534-05ED-4E4E-8B1F-559A552051FD}"/>
              </a:ext>
            </a:extLst>
          </p:cNvPr>
          <p:cNvSpPr/>
          <p:nvPr/>
        </p:nvSpPr>
        <p:spPr>
          <a:xfrm>
            <a:off x="4116911" y="0"/>
            <a:ext cx="4845622" cy="769441"/>
          </a:xfrm>
          <a:prstGeom prst="rect">
            <a:avLst/>
          </a:prstGeom>
        </p:spPr>
        <p:txBody>
          <a:bodyPr wrap="none">
            <a:spAutoFit/>
          </a:bodyPr>
          <a:lstStyle/>
          <a:p>
            <a:r>
              <a:rPr lang="en-US" sz="4400" b="1" dirty="0">
                <a:solidFill>
                  <a:srgbClr val="282824"/>
                </a:solidFill>
                <a:latin typeface="Times New Roman" panose="02020603050405020304" pitchFamily="18" charset="0"/>
                <a:ea typeface="Lato Bold" pitchFamily="34" charset="-122"/>
                <a:cs typeface="Times New Roman" panose="02020603050405020304" pitchFamily="18" charset="0"/>
              </a:rPr>
              <a:t>Methods/Approach</a:t>
            </a:r>
            <a:endParaRPr lang="en-IN" sz="4400" dirty="0"/>
          </a:p>
        </p:txBody>
      </p:sp>
    </p:spTree>
    <p:extLst>
      <p:ext uri="{BB962C8B-B14F-4D97-AF65-F5344CB8AC3E}">
        <p14:creationId xmlns:p14="http://schemas.microsoft.com/office/powerpoint/2010/main" val="3616006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3668B3-8A19-4DCB-AF75-1C60BA22A385}"/>
              </a:ext>
            </a:extLst>
          </p:cNvPr>
          <p:cNvSpPr/>
          <p:nvPr/>
        </p:nvSpPr>
        <p:spPr>
          <a:xfrm>
            <a:off x="4267200" y="86647"/>
            <a:ext cx="3867150" cy="769441"/>
          </a:xfrm>
          <a:prstGeom prst="rect">
            <a:avLst/>
          </a:prstGeom>
        </p:spPr>
        <p:txBody>
          <a:bodyPr wrap="square">
            <a:spAutoFit/>
          </a:bodyPr>
          <a:lstStyle/>
          <a:p>
            <a:r>
              <a:rPr lang="en-US" sz="44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 </a:t>
            </a:r>
            <a:endParaRPr lang="en-IN" sz="4400" dirty="0"/>
          </a:p>
        </p:txBody>
      </p:sp>
      <p:sp>
        <p:nvSpPr>
          <p:cNvPr id="2" name="Rectangle 1">
            <a:extLst>
              <a:ext uri="{FF2B5EF4-FFF2-40B4-BE49-F238E27FC236}">
                <a16:creationId xmlns:a16="http://schemas.microsoft.com/office/drawing/2014/main" id="{C06ABE68-F0BD-4E38-9A79-B2FA5012E0B0}"/>
              </a:ext>
            </a:extLst>
          </p:cNvPr>
          <p:cNvSpPr/>
          <p:nvPr/>
        </p:nvSpPr>
        <p:spPr>
          <a:xfrm>
            <a:off x="1409699" y="1217385"/>
            <a:ext cx="10506075" cy="276999"/>
          </a:xfrm>
          <a:prstGeom prst="rect">
            <a:avLst/>
          </a:prstGeom>
        </p:spPr>
        <p:txBody>
          <a:bodyPr wrap="square">
            <a:spAutoFit/>
          </a:bodyPr>
          <a:lstStyle/>
          <a:p>
            <a:r>
              <a:rPr lang="en-IN" sz="1200" dirty="0"/>
              <a:t> </a:t>
            </a:r>
          </a:p>
        </p:txBody>
      </p:sp>
      <p:sp>
        <p:nvSpPr>
          <p:cNvPr id="7" name="TextBox 6">
            <a:extLst>
              <a:ext uri="{FF2B5EF4-FFF2-40B4-BE49-F238E27FC236}">
                <a16:creationId xmlns:a16="http://schemas.microsoft.com/office/drawing/2014/main" id="{B6C37371-35A0-42D2-8C4E-5D16CB291ADD}"/>
              </a:ext>
            </a:extLst>
          </p:cNvPr>
          <p:cNvSpPr txBox="1"/>
          <p:nvPr/>
        </p:nvSpPr>
        <p:spPr>
          <a:xfrm>
            <a:off x="1538286" y="229522"/>
            <a:ext cx="10653714" cy="6924973"/>
          </a:xfrm>
          <a:prstGeom prst="rect">
            <a:avLst/>
          </a:prstGeom>
          <a:noFill/>
        </p:spPr>
        <p:txBody>
          <a:bodyPr wrap="square" rtlCol="0">
            <a:spAutoFit/>
          </a:bodyPr>
          <a:lstStyle/>
          <a:p>
            <a:r>
              <a:rPr lang="en-IN" sz="1200" b="1" dirty="0">
                <a:latin typeface="Calibri" panose="020F0502020204030204" pitchFamily="34" charset="0"/>
                <a:ea typeface="Calibri" panose="020F0502020204030204" pitchFamily="34" charset="0"/>
                <a:cs typeface="Calibri" panose="020F0502020204030204" pitchFamily="34" charset="0"/>
              </a:rPr>
              <a:t>4. Prioritization Using the Product Backlog</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The </a:t>
            </a:r>
            <a:r>
              <a:rPr lang="en-IN" sz="1200" b="1" dirty="0">
                <a:latin typeface="Calibri" panose="020F0502020204030204" pitchFamily="34" charset="0"/>
                <a:ea typeface="Calibri" panose="020F0502020204030204" pitchFamily="34" charset="0"/>
                <a:cs typeface="Calibri" panose="020F0502020204030204" pitchFamily="34" charset="0"/>
              </a:rPr>
              <a:t>Product Backlog</a:t>
            </a:r>
            <a:r>
              <a:rPr lang="en-IN" sz="1200" dirty="0">
                <a:latin typeface="Calibri" panose="020F0502020204030204" pitchFamily="34" charset="0"/>
                <a:ea typeface="Calibri" panose="020F0502020204030204" pitchFamily="34" charset="0"/>
                <a:cs typeface="Calibri" panose="020F0502020204030204" pitchFamily="34" charset="0"/>
              </a:rPr>
              <a:t> will list all the features, tasks, and user stories needed for EWL. Each item will be prioritized based on its business value, urgency, and complexity.</a:t>
            </a:r>
          </a:p>
          <a:p>
            <a:pPr lvl="1"/>
            <a:r>
              <a:rPr lang="en-IN" sz="1200" dirty="0">
                <a:latin typeface="Calibri" panose="020F0502020204030204" pitchFamily="34" charset="0"/>
                <a:ea typeface="Calibri" panose="020F0502020204030204" pitchFamily="34" charset="0"/>
                <a:cs typeface="Calibri" panose="020F0502020204030204" pitchFamily="34" charset="0"/>
              </a:rPr>
              <a:t>Items will be evaluated and re-prioritized regularly to ensure that the highest-priority tasks are completed first, allowing for quick wins that deliver value early.</a:t>
            </a:r>
          </a:p>
          <a:p>
            <a:pPr lvl="0"/>
            <a:r>
              <a:rPr lang="en-IN" sz="1200" b="1" dirty="0">
                <a:latin typeface="Calibri" panose="020F0502020204030204" pitchFamily="34" charset="0"/>
                <a:ea typeface="Calibri" panose="020F0502020204030204" pitchFamily="34" charset="0"/>
                <a:cs typeface="Calibri" panose="020F0502020204030204" pitchFamily="34" charset="0"/>
              </a:rPr>
              <a:t>Key Benefits: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b="1" dirty="0">
                <a:latin typeface="Calibri" panose="020F0502020204030204" pitchFamily="34" charset="0"/>
                <a:ea typeface="Calibri" panose="020F0502020204030204" pitchFamily="34" charset="0"/>
                <a:cs typeface="Calibri" panose="020F0502020204030204" pitchFamily="34" charset="0"/>
              </a:rPr>
              <a:t>Focus on What Matters Most:</a:t>
            </a:r>
            <a:r>
              <a:rPr lang="en-IN" sz="1200" dirty="0">
                <a:latin typeface="Calibri" panose="020F0502020204030204" pitchFamily="34" charset="0"/>
                <a:ea typeface="Calibri" panose="020F0502020204030204" pitchFamily="34" charset="0"/>
                <a:cs typeface="Calibri" panose="020F0502020204030204" pitchFamily="34" charset="0"/>
              </a:rPr>
              <a:t> Ensures that the most critical features are developed and deployed first, providing immediate value to users.</a:t>
            </a:r>
          </a:p>
          <a:p>
            <a:pPr lvl="1"/>
            <a:r>
              <a:rPr lang="en-IN" sz="1200" b="1" dirty="0">
                <a:latin typeface="Calibri" panose="020F0502020204030204" pitchFamily="34" charset="0"/>
                <a:ea typeface="Calibri" panose="020F0502020204030204" pitchFamily="34" charset="0"/>
                <a:cs typeface="Calibri" panose="020F0502020204030204" pitchFamily="34" charset="0"/>
              </a:rPr>
              <a:t>Adaptable to Changing Needs:</a:t>
            </a:r>
            <a:r>
              <a:rPr lang="en-IN" sz="1200" dirty="0">
                <a:latin typeface="Calibri" panose="020F0502020204030204" pitchFamily="34" charset="0"/>
                <a:ea typeface="Calibri" panose="020F0502020204030204" pitchFamily="34" charset="0"/>
                <a:cs typeface="Calibri" panose="020F0502020204030204" pitchFamily="34" charset="0"/>
              </a:rPr>
              <a:t> New requirements or changes in business priorities can be easily incorporated into the backlog.</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5. Continuous Testing and User Feedback</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Testing will be done continuously, with each increment being tested for functionality, usability, and performance.</a:t>
            </a:r>
          </a:p>
          <a:p>
            <a:pPr lvl="1"/>
            <a:r>
              <a:rPr lang="en-IN" sz="1200" dirty="0">
                <a:latin typeface="Calibri" panose="020F0502020204030204" pitchFamily="34" charset="0"/>
                <a:ea typeface="Calibri" panose="020F0502020204030204" pitchFamily="34" charset="0"/>
                <a:cs typeface="Calibri" panose="020F0502020204030204" pitchFamily="34" charset="0"/>
              </a:rPr>
              <a:t>Users will be actively involved in testing at the end of each sprint, ensuring the system’s usability aligns with real-world needs and expectations.</a:t>
            </a:r>
          </a:p>
          <a:p>
            <a:pPr lvl="0"/>
            <a:r>
              <a:rPr lang="en-IN" sz="1200" b="1" dirty="0">
                <a:latin typeface="Calibri" panose="020F0502020204030204" pitchFamily="34" charset="0"/>
                <a:ea typeface="Calibri" panose="020F0502020204030204" pitchFamily="34" charset="0"/>
                <a:cs typeface="Calibri" panose="020F0502020204030204" pitchFamily="34" charset="0"/>
              </a:rPr>
              <a:t>Key Benefits: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b="1" dirty="0">
                <a:latin typeface="Calibri" panose="020F0502020204030204" pitchFamily="34" charset="0"/>
                <a:ea typeface="Calibri" panose="020F0502020204030204" pitchFamily="34" charset="0"/>
                <a:cs typeface="Calibri" panose="020F0502020204030204" pitchFamily="34" charset="0"/>
              </a:rPr>
              <a:t>Higher Quality:</a:t>
            </a:r>
            <a:r>
              <a:rPr lang="en-IN" sz="1200" dirty="0">
                <a:latin typeface="Calibri" panose="020F0502020204030204" pitchFamily="34" charset="0"/>
                <a:ea typeface="Calibri" panose="020F0502020204030204" pitchFamily="34" charset="0"/>
                <a:cs typeface="Calibri" panose="020F0502020204030204" pitchFamily="34" charset="0"/>
              </a:rPr>
              <a:t> Continuous testing leads to earlier identification and resolution of issues, reducing bugs and ensuring a higher-quality final product.</a:t>
            </a:r>
          </a:p>
          <a:p>
            <a:pPr lvl="1"/>
            <a:r>
              <a:rPr lang="en-IN" sz="1200" b="1" dirty="0">
                <a:latin typeface="Calibri" panose="020F0502020204030204" pitchFamily="34" charset="0"/>
                <a:ea typeface="Calibri" panose="020F0502020204030204" pitchFamily="34" charset="0"/>
                <a:cs typeface="Calibri" panose="020F0502020204030204" pitchFamily="34" charset="0"/>
              </a:rPr>
              <a:t>User- Centred Design:</a:t>
            </a:r>
            <a:r>
              <a:rPr lang="en-IN" sz="1200" dirty="0">
                <a:latin typeface="Calibri" panose="020F0502020204030204" pitchFamily="34" charset="0"/>
                <a:ea typeface="Calibri" panose="020F0502020204030204" pitchFamily="34" charset="0"/>
                <a:cs typeface="Calibri" panose="020F0502020204030204" pitchFamily="34" charset="0"/>
              </a:rPr>
              <a:t> Frequent user involvement ensures that the system is intuitive and meets the needs of the estate management team.</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6. Flexibility to Evolve Over Time</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With Agile, we are committed to evolving the EWL system continuously to meet the changing needs of the ESTATE account. As the business grows or priorities change, the system can be easily adapted through future sprints.</a:t>
            </a:r>
          </a:p>
          <a:p>
            <a:pPr lvl="1"/>
            <a:r>
              <a:rPr lang="en-IN" sz="1200" b="1" dirty="0">
                <a:latin typeface="Calibri" panose="020F0502020204030204" pitchFamily="34" charset="0"/>
                <a:ea typeface="Calibri" panose="020F0502020204030204" pitchFamily="34" charset="0"/>
                <a:cs typeface="Calibri" panose="020F0502020204030204" pitchFamily="34" charset="0"/>
              </a:rPr>
              <a:t>Backlog Refinement:</a:t>
            </a:r>
            <a:r>
              <a:rPr lang="en-IN" sz="1200" dirty="0">
                <a:latin typeface="Calibri" panose="020F0502020204030204" pitchFamily="34" charset="0"/>
                <a:ea typeface="Calibri" panose="020F0502020204030204" pitchFamily="34" charset="0"/>
                <a:cs typeface="Calibri" panose="020F0502020204030204" pitchFamily="34" charset="0"/>
              </a:rPr>
              <a:t> Regular sessions will be held to review and adjust the product backlog, ensuring that the system evolves with the account’s growth.</a:t>
            </a:r>
          </a:p>
          <a:p>
            <a:pPr lvl="0"/>
            <a:r>
              <a:rPr lang="en-IN" sz="1200" b="1" dirty="0">
                <a:latin typeface="Calibri" panose="020F0502020204030204" pitchFamily="34" charset="0"/>
                <a:ea typeface="Calibri" panose="020F0502020204030204" pitchFamily="34" charset="0"/>
                <a:cs typeface="Calibri" panose="020F0502020204030204" pitchFamily="34" charset="0"/>
              </a:rPr>
              <a:t>Key Benefits: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b="1" dirty="0">
                <a:latin typeface="Calibri" panose="020F0502020204030204" pitchFamily="34" charset="0"/>
                <a:ea typeface="Calibri" panose="020F0502020204030204" pitchFamily="34" charset="0"/>
                <a:cs typeface="Calibri" panose="020F0502020204030204" pitchFamily="34" charset="0"/>
              </a:rPr>
              <a:t>Scalability:</a:t>
            </a:r>
            <a:r>
              <a:rPr lang="en-IN" sz="1200" dirty="0">
                <a:latin typeface="Calibri" panose="020F0502020204030204" pitchFamily="34" charset="0"/>
                <a:ea typeface="Calibri" panose="020F0502020204030204" pitchFamily="34" charset="0"/>
                <a:cs typeface="Calibri" panose="020F0502020204030204" pitchFamily="34" charset="0"/>
              </a:rPr>
              <a:t> The EWL system will evolve with the growing needs of the ESTATE account, making it a long-term, scalable solution.</a:t>
            </a:r>
          </a:p>
          <a:p>
            <a:pPr lvl="1"/>
            <a:r>
              <a:rPr lang="en-IN" sz="1200" b="1" dirty="0">
                <a:latin typeface="Calibri" panose="020F0502020204030204" pitchFamily="34" charset="0"/>
                <a:ea typeface="Calibri" panose="020F0502020204030204" pitchFamily="34" charset="0"/>
                <a:cs typeface="Calibri" panose="020F0502020204030204" pitchFamily="34" charset="0"/>
              </a:rPr>
              <a:t>Responsiveness to Change:</a:t>
            </a:r>
            <a:r>
              <a:rPr lang="en-IN" sz="1200" dirty="0">
                <a:latin typeface="Calibri" panose="020F0502020204030204" pitchFamily="34" charset="0"/>
                <a:ea typeface="Calibri" panose="020F0502020204030204" pitchFamily="34" charset="0"/>
                <a:cs typeface="Calibri" panose="020F0502020204030204" pitchFamily="34" charset="0"/>
              </a:rPr>
              <a:t> If new regulations or estate management needs arise, the system can adapt to address them.</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7. Clear Communication Through Regular Meetings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Regular meetings such as </a:t>
            </a:r>
            <a:r>
              <a:rPr lang="en-IN" sz="1200" b="1" dirty="0">
                <a:latin typeface="Calibri" panose="020F0502020204030204" pitchFamily="34" charset="0"/>
                <a:ea typeface="Calibri" panose="020F0502020204030204" pitchFamily="34" charset="0"/>
                <a:cs typeface="Calibri" panose="020F0502020204030204" pitchFamily="34" charset="0"/>
              </a:rPr>
              <a:t>Sprint Planning</a:t>
            </a:r>
            <a:r>
              <a:rPr lang="en-IN" sz="1200" dirty="0">
                <a:latin typeface="Calibri" panose="020F0502020204030204" pitchFamily="34" charset="0"/>
                <a:ea typeface="Calibri" panose="020F0502020204030204" pitchFamily="34" charset="0"/>
                <a:cs typeface="Calibri" panose="020F0502020204030204" pitchFamily="34" charset="0"/>
              </a:rPr>
              <a:t>, </a:t>
            </a:r>
            <a:r>
              <a:rPr lang="en-IN" sz="1200" b="1" dirty="0">
                <a:latin typeface="Calibri" panose="020F0502020204030204" pitchFamily="34" charset="0"/>
                <a:ea typeface="Calibri" panose="020F0502020204030204" pitchFamily="34" charset="0"/>
                <a:cs typeface="Calibri" panose="020F0502020204030204" pitchFamily="34" charset="0"/>
              </a:rPr>
              <a:t>Daily Stand-ups</a:t>
            </a:r>
            <a:r>
              <a:rPr lang="en-IN" sz="1200" dirty="0">
                <a:latin typeface="Calibri" panose="020F0502020204030204" pitchFamily="34" charset="0"/>
                <a:ea typeface="Calibri" panose="020F0502020204030204" pitchFamily="34" charset="0"/>
                <a:cs typeface="Calibri" panose="020F0502020204030204" pitchFamily="34" charset="0"/>
              </a:rPr>
              <a:t>, </a:t>
            </a:r>
            <a:r>
              <a:rPr lang="en-IN" sz="1200" b="1" dirty="0">
                <a:latin typeface="Calibri" panose="020F0502020204030204" pitchFamily="34" charset="0"/>
                <a:ea typeface="Calibri" panose="020F0502020204030204" pitchFamily="34" charset="0"/>
                <a:cs typeface="Calibri" panose="020F0502020204030204" pitchFamily="34" charset="0"/>
              </a:rPr>
              <a:t>Sprint Reviews</a:t>
            </a:r>
            <a:r>
              <a:rPr lang="en-IN" sz="1200" dirty="0">
                <a:latin typeface="Calibri" panose="020F0502020204030204" pitchFamily="34" charset="0"/>
                <a:ea typeface="Calibri" panose="020F0502020204030204" pitchFamily="34" charset="0"/>
                <a:cs typeface="Calibri" panose="020F0502020204030204" pitchFamily="34" charset="0"/>
              </a:rPr>
              <a:t>, and </a:t>
            </a:r>
            <a:r>
              <a:rPr lang="en-IN" sz="1200" b="1" dirty="0">
                <a:latin typeface="Calibri" panose="020F0502020204030204" pitchFamily="34" charset="0"/>
                <a:ea typeface="Calibri" panose="020F0502020204030204" pitchFamily="34" charset="0"/>
                <a:cs typeface="Calibri" panose="020F0502020204030204" pitchFamily="34" charset="0"/>
              </a:rPr>
              <a:t>Sprint Retrospectives</a:t>
            </a:r>
            <a:r>
              <a:rPr lang="en-IN" sz="1200" dirty="0">
                <a:latin typeface="Calibri" panose="020F0502020204030204" pitchFamily="34" charset="0"/>
                <a:ea typeface="Calibri" panose="020F0502020204030204" pitchFamily="34" charset="0"/>
                <a:cs typeface="Calibri" panose="020F0502020204030204" pitchFamily="34" charset="0"/>
              </a:rPr>
              <a:t> will ensure that all team members are aligned and can address challenges in real time.</a:t>
            </a:r>
          </a:p>
          <a:p>
            <a:pPr lvl="1"/>
            <a:r>
              <a:rPr lang="en-IN" sz="1200" dirty="0">
                <a:latin typeface="Calibri" panose="020F0502020204030204" pitchFamily="34" charset="0"/>
                <a:ea typeface="Calibri" panose="020F0502020204030204" pitchFamily="34" charset="0"/>
                <a:cs typeface="Calibri" panose="020F0502020204030204" pitchFamily="34" charset="0"/>
              </a:rPr>
              <a:t>These meetings will foster transparency and keep all stakeholders informed about progress, issues, and upcoming tasks.</a:t>
            </a:r>
          </a:p>
          <a:p>
            <a:pPr lvl="0"/>
            <a:r>
              <a:rPr lang="en-IN" sz="1200" b="1" dirty="0">
                <a:latin typeface="Calibri" panose="020F0502020204030204" pitchFamily="34" charset="0"/>
                <a:ea typeface="Calibri" panose="020F0502020204030204" pitchFamily="34" charset="0"/>
                <a:cs typeface="Calibri" panose="020F0502020204030204" pitchFamily="34" charset="0"/>
              </a:rPr>
              <a:t>Key Benefits: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b="1" dirty="0">
                <a:latin typeface="Calibri" panose="020F0502020204030204" pitchFamily="34" charset="0"/>
                <a:ea typeface="Calibri" panose="020F0502020204030204" pitchFamily="34" charset="0"/>
                <a:cs typeface="Calibri" panose="020F0502020204030204" pitchFamily="34" charset="0"/>
              </a:rPr>
              <a:t>Transparency:</a:t>
            </a:r>
            <a:r>
              <a:rPr lang="en-IN" sz="1200" dirty="0">
                <a:latin typeface="Calibri" panose="020F0502020204030204" pitchFamily="34" charset="0"/>
                <a:ea typeface="Calibri" panose="020F0502020204030204" pitchFamily="34" charset="0"/>
                <a:cs typeface="Calibri" panose="020F0502020204030204" pitchFamily="34" charset="0"/>
              </a:rPr>
              <a:t> Clear communication ensures everyone is on the same page, minimizing the risk of misunderstandings.</a:t>
            </a:r>
          </a:p>
          <a:p>
            <a:pPr lvl="1"/>
            <a:r>
              <a:rPr lang="en-IN" sz="1200" b="1" dirty="0">
                <a:latin typeface="Calibri" panose="020F0502020204030204" pitchFamily="34" charset="0"/>
                <a:ea typeface="Calibri" panose="020F0502020204030204" pitchFamily="34" charset="0"/>
                <a:cs typeface="Calibri" panose="020F0502020204030204" pitchFamily="34" charset="0"/>
              </a:rPr>
              <a:t>Quick Problem Resolution:</a:t>
            </a:r>
            <a:r>
              <a:rPr lang="en-IN" sz="1200" dirty="0">
                <a:latin typeface="Calibri" panose="020F0502020204030204" pitchFamily="34" charset="0"/>
                <a:ea typeface="Calibri" panose="020F0502020204030204" pitchFamily="34" charset="0"/>
                <a:cs typeface="Calibri" panose="020F0502020204030204" pitchFamily="34" charset="0"/>
              </a:rPr>
              <a:t> Issues are identified early and addressed swiftly, preventing delays and keeping the project on track.</a:t>
            </a:r>
          </a:p>
          <a:p>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dirty="0">
                <a:latin typeface="Calibri" panose="020F0502020204030204" pitchFamily="34" charset="0"/>
                <a:ea typeface="Calibri" panose="020F0502020204030204" pitchFamily="34" charset="0"/>
                <a:cs typeface="Calibri" panose="020F0502020204030204" pitchFamily="34" charset="0"/>
              </a:rPr>
              <a:t> </a:t>
            </a:r>
          </a:p>
          <a:p>
            <a:endParaRPr lang="en-IN"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7994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3668B3-8A19-4DCB-AF75-1C60BA22A385}"/>
              </a:ext>
            </a:extLst>
          </p:cNvPr>
          <p:cNvSpPr/>
          <p:nvPr/>
        </p:nvSpPr>
        <p:spPr>
          <a:xfrm>
            <a:off x="4267200" y="86647"/>
            <a:ext cx="3867150" cy="769441"/>
          </a:xfrm>
          <a:prstGeom prst="rect">
            <a:avLst/>
          </a:prstGeom>
        </p:spPr>
        <p:txBody>
          <a:bodyPr wrap="square">
            <a:spAutoFit/>
          </a:bodyPr>
          <a:lstStyle/>
          <a:p>
            <a:r>
              <a:rPr lang="en-US" sz="44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 </a:t>
            </a:r>
            <a:endParaRPr lang="en-IN" sz="4400" dirty="0"/>
          </a:p>
        </p:txBody>
      </p:sp>
      <p:sp>
        <p:nvSpPr>
          <p:cNvPr id="2" name="Rectangle 1">
            <a:extLst>
              <a:ext uri="{FF2B5EF4-FFF2-40B4-BE49-F238E27FC236}">
                <a16:creationId xmlns:a16="http://schemas.microsoft.com/office/drawing/2014/main" id="{C06ABE68-F0BD-4E38-9A79-B2FA5012E0B0}"/>
              </a:ext>
            </a:extLst>
          </p:cNvPr>
          <p:cNvSpPr/>
          <p:nvPr/>
        </p:nvSpPr>
        <p:spPr>
          <a:xfrm>
            <a:off x="1409699" y="1217385"/>
            <a:ext cx="10506075" cy="276999"/>
          </a:xfrm>
          <a:prstGeom prst="rect">
            <a:avLst/>
          </a:prstGeom>
        </p:spPr>
        <p:txBody>
          <a:bodyPr wrap="square">
            <a:spAutoFit/>
          </a:bodyPr>
          <a:lstStyle/>
          <a:p>
            <a:r>
              <a:rPr lang="en-IN" sz="1200" dirty="0"/>
              <a:t> </a:t>
            </a:r>
          </a:p>
        </p:txBody>
      </p:sp>
      <p:sp>
        <p:nvSpPr>
          <p:cNvPr id="7" name="TextBox 6">
            <a:extLst>
              <a:ext uri="{FF2B5EF4-FFF2-40B4-BE49-F238E27FC236}">
                <a16:creationId xmlns:a16="http://schemas.microsoft.com/office/drawing/2014/main" id="{B6C37371-35A0-42D2-8C4E-5D16CB291ADD}"/>
              </a:ext>
            </a:extLst>
          </p:cNvPr>
          <p:cNvSpPr txBox="1"/>
          <p:nvPr/>
        </p:nvSpPr>
        <p:spPr>
          <a:xfrm>
            <a:off x="1628774" y="1074509"/>
            <a:ext cx="10429876" cy="5078313"/>
          </a:xfrm>
          <a:prstGeom prst="rect">
            <a:avLst/>
          </a:prstGeom>
          <a:noFill/>
        </p:spPr>
        <p:txBody>
          <a:bodyPr wrap="square" rtlCol="0">
            <a:spAutoFit/>
          </a:bodyPr>
          <a:lstStyle/>
          <a:p>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dirty="0">
                <a:latin typeface="Calibri" panose="020F0502020204030204" pitchFamily="34" charset="0"/>
                <a:ea typeface="Calibri" panose="020F0502020204030204" pitchFamily="34" charset="0"/>
                <a:cs typeface="Calibri" panose="020F0502020204030204" pitchFamily="34" charset="0"/>
              </a:rPr>
              <a:t> </a:t>
            </a:r>
          </a:p>
          <a:p>
            <a:endParaRPr lang="en-IN" sz="1200" b="1" dirty="0">
              <a:latin typeface="Calibri" panose="020F0502020204030204" pitchFamily="34" charset="0"/>
              <a:ea typeface="Calibri" panose="020F0502020204030204" pitchFamily="34" charset="0"/>
              <a:cs typeface="Calibri" panose="020F0502020204030204" pitchFamily="34" charset="0"/>
            </a:endParaRPr>
          </a:p>
          <a:p>
            <a:endParaRPr lang="en-IN" sz="1200" b="1" dirty="0">
              <a:latin typeface="Calibri" panose="020F0502020204030204" pitchFamily="34" charset="0"/>
              <a:ea typeface="Calibri" panose="020F0502020204030204" pitchFamily="34" charset="0"/>
              <a:cs typeface="Calibri" panose="020F0502020204030204" pitchFamily="34" charset="0"/>
            </a:endParaRPr>
          </a:p>
          <a:p>
            <a:endParaRPr lang="en-IN" sz="1200" b="1" dirty="0">
              <a:latin typeface="Calibri" panose="020F0502020204030204" pitchFamily="34" charset="0"/>
              <a:ea typeface="Calibri" panose="020F0502020204030204" pitchFamily="34" charset="0"/>
              <a:cs typeface="Calibri" panose="020F0502020204030204" pitchFamily="34" charset="0"/>
            </a:endParaRPr>
          </a:p>
          <a:p>
            <a:endParaRPr lang="en-IN" sz="1200" b="1" dirty="0">
              <a:latin typeface="Calibri" panose="020F0502020204030204" pitchFamily="34" charset="0"/>
              <a:ea typeface="Calibri" panose="020F0502020204030204" pitchFamily="34" charset="0"/>
              <a:cs typeface="Calibri" panose="020F0502020204030204" pitchFamily="34" charset="0"/>
            </a:endParaRPr>
          </a:p>
          <a:p>
            <a:endParaRPr lang="en-IN" sz="1200" b="1" dirty="0">
              <a:latin typeface="Calibri" panose="020F0502020204030204" pitchFamily="34" charset="0"/>
              <a:ea typeface="Calibri" panose="020F0502020204030204" pitchFamily="34" charset="0"/>
              <a:cs typeface="Calibri" panose="020F0502020204030204" pitchFamily="34" charset="0"/>
            </a:endParaRPr>
          </a:p>
          <a:p>
            <a:endParaRPr lang="en-IN" sz="1200" b="1" dirty="0">
              <a:latin typeface="Calibri" panose="020F0502020204030204" pitchFamily="34" charset="0"/>
              <a:ea typeface="Calibri" panose="020F0502020204030204" pitchFamily="34" charset="0"/>
              <a:cs typeface="Calibri" panose="020F0502020204030204" pitchFamily="34" charset="0"/>
            </a:endParaRPr>
          </a:p>
          <a:p>
            <a:endParaRPr lang="en-IN" sz="1200" b="1" dirty="0">
              <a:latin typeface="Calibri" panose="020F0502020204030204" pitchFamily="34" charset="0"/>
              <a:ea typeface="Calibri" panose="020F0502020204030204" pitchFamily="34" charset="0"/>
              <a:cs typeface="Calibri" panose="020F0502020204030204" pitchFamily="34" charset="0"/>
            </a:endParaRPr>
          </a:p>
          <a:p>
            <a:endParaRPr lang="en-IN" sz="1200" b="1" dirty="0">
              <a:latin typeface="Calibri" panose="020F0502020204030204" pitchFamily="34" charset="0"/>
              <a:ea typeface="Calibri" panose="020F0502020204030204" pitchFamily="34" charset="0"/>
              <a:cs typeface="Calibri" panose="020F0502020204030204" pitchFamily="34" charset="0"/>
            </a:endParaRPr>
          </a:p>
          <a:p>
            <a:endParaRPr lang="en-IN" sz="1200" b="1" dirty="0">
              <a:latin typeface="Calibri" panose="020F0502020204030204" pitchFamily="34" charset="0"/>
              <a:ea typeface="Calibri" panose="020F0502020204030204" pitchFamily="34" charset="0"/>
              <a:cs typeface="Calibri" panose="020F0502020204030204" pitchFamily="34" charset="0"/>
            </a:endParaRPr>
          </a:p>
          <a:p>
            <a:endParaRPr lang="en-IN" sz="1200" b="1" dirty="0">
              <a:latin typeface="Calibri" panose="020F0502020204030204" pitchFamily="34" charset="0"/>
              <a:ea typeface="Calibri" panose="020F0502020204030204" pitchFamily="34" charset="0"/>
              <a:cs typeface="Calibri" panose="020F0502020204030204" pitchFamily="34" charset="0"/>
            </a:endParaRPr>
          </a:p>
          <a:p>
            <a:endParaRPr lang="en-IN" sz="1200" b="1" dirty="0">
              <a:latin typeface="Calibri" panose="020F0502020204030204" pitchFamily="34" charset="0"/>
              <a:ea typeface="Calibri" panose="020F0502020204030204" pitchFamily="34" charset="0"/>
              <a:cs typeface="Calibri" panose="020F0502020204030204" pitchFamily="34" charset="0"/>
            </a:endParaRPr>
          </a:p>
          <a:p>
            <a:endParaRPr lang="en-IN" sz="1200" b="1"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1. People (Project Team and Expertise)</a:t>
            </a:r>
          </a:p>
          <a:p>
            <a:pPr lvl="0"/>
            <a:r>
              <a:rPr lang="en-IN" sz="1200" b="1" dirty="0">
                <a:latin typeface="Calibri" panose="020F0502020204030204" pitchFamily="34" charset="0"/>
                <a:ea typeface="Calibri" panose="020F0502020204030204" pitchFamily="34" charset="0"/>
                <a:cs typeface="Calibri" panose="020F0502020204030204" pitchFamily="34" charset="0"/>
              </a:rPr>
              <a:t>Dedicated Project Team:</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b="1" dirty="0">
                <a:latin typeface="Calibri" panose="020F0502020204030204" pitchFamily="34" charset="0"/>
                <a:ea typeface="Calibri" panose="020F0502020204030204" pitchFamily="34" charset="0"/>
                <a:cs typeface="Calibri" panose="020F0502020204030204" pitchFamily="34" charset="0"/>
              </a:rPr>
              <a:t>Project Manager:</a:t>
            </a:r>
            <a:r>
              <a:rPr lang="en-IN" sz="1200" dirty="0">
                <a:latin typeface="Calibri" panose="020F0502020204030204" pitchFamily="34" charset="0"/>
                <a:ea typeface="Calibri" panose="020F0502020204030204" pitchFamily="34" charset="0"/>
                <a:cs typeface="Calibri" panose="020F0502020204030204" pitchFamily="34" charset="0"/>
              </a:rPr>
              <a:t> Oversee the project, ensuring it stays on track with scope, time, and budget.</a:t>
            </a:r>
          </a:p>
          <a:p>
            <a:pPr lvl="1"/>
            <a:r>
              <a:rPr lang="en-IN" sz="1200" b="1" dirty="0">
                <a:latin typeface="Calibri" panose="020F0502020204030204" pitchFamily="34" charset="0"/>
                <a:ea typeface="Calibri" panose="020F0502020204030204" pitchFamily="34" charset="0"/>
                <a:cs typeface="Calibri" panose="020F0502020204030204" pitchFamily="34" charset="0"/>
              </a:rPr>
              <a:t>Subject Matter Experts (SMEs):</a:t>
            </a:r>
            <a:r>
              <a:rPr lang="en-IN" sz="1200" dirty="0">
                <a:latin typeface="Calibri" panose="020F0502020204030204" pitchFamily="34" charset="0"/>
                <a:ea typeface="Calibri" panose="020F0502020204030204" pitchFamily="34" charset="0"/>
                <a:cs typeface="Calibri" panose="020F0502020204030204" pitchFamily="34" charset="0"/>
              </a:rPr>
              <a:t> </a:t>
            </a:r>
          </a:p>
          <a:p>
            <a:pPr lvl="2"/>
            <a:r>
              <a:rPr lang="en-IN" sz="1200" b="1" dirty="0">
                <a:latin typeface="Calibri" panose="020F0502020204030204" pitchFamily="34" charset="0"/>
                <a:ea typeface="Calibri" panose="020F0502020204030204" pitchFamily="34" charset="0"/>
                <a:cs typeface="Calibri" panose="020F0502020204030204" pitchFamily="34" charset="0"/>
              </a:rPr>
              <a:t>Estate Management Team:</a:t>
            </a:r>
            <a:r>
              <a:rPr lang="en-IN" sz="1200" dirty="0">
                <a:latin typeface="Calibri" panose="020F0502020204030204" pitchFamily="34" charset="0"/>
                <a:ea typeface="Calibri" panose="020F0502020204030204" pitchFamily="34" charset="0"/>
                <a:cs typeface="Calibri" panose="020F0502020204030204" pitchFamily="34" charset="0"/>
              </a:rPr>
              <a:t> Provide domain expertise on property and task management needs.</a:t>
            </a:r>
          </a:p>
          <a:p>
            <a:pPr lvl="2"/>
            <a:r>
              <a:rPr lang="en-IN" sz="1200" b="1" dirty="0">
                <a:latin typeface="Calibri" panose="020F0502020204030204" pitchFamily="34" charset="0"/>
                <a:ea typeface="Calibri" panose="020F0502020204030204" pitchFamily="34" charset="0"/>
                <a:cs typeface="Calibri" panose="020F0502020204030204" pitchFamily="34" charset="0"/>
              </a:rPr>
              <a:t>IT Support Team:</a:t>
            </a:r>
            <a:r>
              <a:rPr lang="en-IN" sz="1200" dirty="0">
                <a:latin typeface="Calibri" panose="020F0502020204030204" pitchFamily="34" charset="0"/>
                <a:ea typeface="Calibri" panose="020F0502020204030204" pitchFamily="34" charset="0"/>
                <a:cs typeface="Calibri" panose="020F0502020204030204" pitchFamily="34" charset="0"/>
              </a:rPr>
              <a:t> Responsible for technical support, system integration, and maintaining the platform’s stability.</a:t>
            </a:r>
          </a:p>
          <a:p>
            <a:pPr lvl="2"/>
            <a:r>
              <a:rPr lang="en-IN" sz="1200" b="1" dirty="0">
                <a:latin typeface="Calibri" panose="020F0502020204030204" pitchFamily="34" charset="0"/>
                <a:ea typeface="Calibri" panose="020F0502020204030204" pitchFamily="34" charset="0"/>
                <a:cs typeface="Calibri" panose="020F0502020204030204" pitchFamily="34" charset="0"/>
              </a:rPr>
              <a:t>Operations Team:</a:t>
            </a:r>
            <a:r>
              <a:rPr lang="en-IN" sz="1200" dirty="0">
                <a:latin typeface="Calibri" panose="020F0502020204030204" pitchFamily="34" charset="0"/>
                <a:ea typeface="Calibri" panose="020F0502020204030204" pitchFamily="34" charset="0"/>
                <a:cs typeface="Calibri" panose="020F0502020204030204" pitchFamily="34" charset="0"/>
              </a:rPr>
              <a:t> Offer insights into workflows and ensure the system meets operational needs.</a:t>
            </a:r>
          </a:p>
          <a:p>
            <a:pPr lvl="1"/>
            <a:r>
              <a:rPr lang="en-IN" sz="1200" b="1" dirty="0">
                <a:latin typeface="Calibri" panose="020F0502020204030204" pitchFamily="34" charset="0"/>
                <a:ea typeface="Calibri" panose="020F0502020204030204" pitchFamily="34" charset="0"/>
                <a:cs typeface="Calibri" panose="020F0502020204030204" pitchFamily="34" charset="0"/>
              </a:rPr>
              <a:t>Consultants/External Experts (if needed):</a:t>
            </a:r>
            <a:r>
              <a:rPr lang="en-IN" sz="1200" dirty="0">
                <a:latin typeface="Calibri" panose="020F0502020204030204" pitchFamily="34" charset="0"/>
                <a:ea typeface="Calibri" panose="020F0502020204030204" pitchFamily="34" charset="0"/>
                <a:cs typeface="Calibri" panose="020F0502020204030204" pitchFamily="34" charset="0"/>
              </a:rPr>
              <a:t> Specialized consultants for specific system integration or technology needs.</a:t>
            </a:r>
          </a:p>
          <a:p>
            <a:pPr lvl="0"/>
            <a:r>
              <a:rPr lang="en-IN" sz="1200" b="1" dirty="0">
                <a:latin typeface="Calibri" panose="020F0502020204030204" pitchFamily="34" charset="0"/>
                <a:ea typeface="Calibri" panose="020F0502020204030204" pitchFamily="34" charset="0"/>
                <a:cs typeface="Calibri" panose="020F0502020204030204" pitchFamily="34" charset="0"/>
              </a:rPr>
              <a:t>Skills &amp; Expertise:</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Estate management, system integration, project management, user training, and change management.</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endParaRPr lang="en-IN" sz="1200" dirty="0">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87D224DF-045C-4E7B-880D-642C694211F2}"/>
              </a:ext>
            </a:extLst>
          </p:cNvPr>
          <p:cNvSpPr/>
          <p:nvPr/>
        </p:nvSpPr>
        <p:spPr>
          <a:xfrm>
            <a:off x="4924198" y="3351"/>
            <a:ext cx="2617448" cy="769441"/>
          </a:xfrm>
          <a:prstGeom prst="rect">
            <a:avLst/>
          </a:prstGeom>
        </p:spPr>
        <p:txBody>
          <a:bodyPr wrap="none">
            <a:spAutoFit/>
          </a:bodyPr>
          <a:lstStyle/>
          <a:p>
            <a:r>
              <a:rPr lang="en-US" sz="4400" b="1" dirty="0">
                <a:solidFill>
                  <a:srgbClr val="282824"/>
                </a:solidFill>
                <a:latin typeface="Times New Roman" panose="02020603050405020304" pitchFamily="18" charset="0"/>
                <a:ea typeface="Lato Bold" pitchFamily="34" charset="-122"/>
                <a:cs typeface="Times New Roman" panose="02020603050405020304" pitchFamily="18" charset="0"/>
              </a:rPr>
              <a:t>Resources</a:t>
            </a:r>
            <a:endParaRPr lang="en-IN" sz="4400" dirty="0"/>
          </a:p>
        </p:txBody>
      </p:sp>
      <p:pic>
        <p:nvPicPr>
          <p:cNvPr id="4" name="Picture 3">
            <a:extLst>
              <a:ext uri="{FF2B5EF4-FFF2-40B4-BE49-F238E27FC236}">
                <a16:creationId xmlns:a16="http://schemas.microsoft.com/office/drawing/2014/main" id="{512C4207-9237-47AE-838F-59E104F57CDC}"/>
              </a:ext>
            </a:extLst>
          </p:cNvPr>
          <p:cNvPicPr>
            <a:picLocks noChangeAspect="1"/>
          </p:cNvPicPr>
          <p:nvPr/>
        </p:nvPicPr>
        <p:blipFill>
          <a:blip r:embed="rId2"/>
          <a:stretch>
            <a:fillRect/>
          </a:stretch>
        </p:blipFill>
        <p:spPr>
          <a:xfrm>
            <a:off x="1771649" y="1144267"/>
            <a:ext cx="8905875" cy="2218058"/>
          </a:xfrm>
          <a:prstGeom prst="rect">
            <a:avLst/>
          </a:prstGeom>
        </p:spPr>
      </p:pic>
    </p:spTree>
    <p:extLst>
      <p:ext uri="{BB962C8B-B14F-4D97-AF65-F5344CB8AC3E}">
        <p14:creationId xmlns:p14="http://schemas.microsoft.com/office/powerpoint/2010/main" val="256380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3668B3-8A19-4DCB-AF75-1C60BA22A385}"/>
              </a:ext>
            </a:extLst>
          </p:cNvPr>
          <p:cNvSpPr/>
          <p:nvPr/>
        </p:nvSpPr>
        <p:spPr>
          <a:xfrm>
            <a:off x="4267200" y="86647"/>
            <a:ext cx="3867150" cy="769441"/>
          </a:xfrm>
          <a:prstGeom prst="rect">
            <a:avLst/>
          </a:prstGeom>
        </p:spPr>
        <p:txBody>
          <a:bodyPr wrap="square">
            <a:spAutoFit/>
          </a:bodyPr>
          <a:lstStyle/>
          <a:p>
            <a:r>
              <a:rPr lang="en-US" sz="44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 </a:t>
            </a:r>
            <a:endParaRPr lang="en-IN" sz="4400" dirty="0"/>
          </a:p>
        </p:txBody>
      </p:sp>
      <p:sp>
        <p:nvSpPr>
          <p:cNvPr id="2" name="Rectangle 1">
            <a:extLst>
              <a:ext uri="{FF2B5EF4-FFF2-40B4-BE49-F238E27FC236}">
                <a16:creationId xmlns:a16="http://schemas.microsoft.com/office/drawing/2014/main" id="{C06ABE68-F0BD-4E38-9A79-B2FA5012E0B0}"/>
              </a:ext>
            </a:extLst>
          </p:cNvPr>
          <p:cNvSpPr/>
          <p:nvPr/>
        </p:nvSpPr>
        <p:spPr>
          <a:xfrm>
            <a:off x="1409699" y="1217385"/>
            <a:ext cx="10506075" cy="276999"/>
          </a:xfrm>
          <a:prstGeom prst="rect">
            <a:avLst/>
          </a:prstGeom>
        </p:spPr>
        <p:txBody>
          <a:bodyPr wrap="square">
            <a:spAutoFit/>
          </a:bodyPr>
          <a:lstStyle/>
          <a:p>
            <a:r>
              <a:rPr lang="en-IN" sz="1200" dirty="0"/>
              <a:t> </a:t>
            </a:r>
          </a:p>
        </p:txBody>
      </p:sp>
      <p:sp>
        <p:nvSpPr>
          <p:cNvPr id="7" name="TextBox 6">
            <a:extLst>
              <a:ext uri="{FF2B5EF4-FFF2-40B4-BE49-F238E27FC236}">
                <a16:creationId xmlns:a16="http://schemas.microsoft.com/office/drawing/2014/main" id="{B6C37371-35A0-42D2-8C4E-5D16CB291ADD}"/>
              </a:ext>
            </a:extLst>
          </p:cNvPr>
          <p:cNvSpPr txBox="1"/>
          <p:nvPr/>
        </p:nvSpPr>
        <p:spPr>
          <a:xfrm>
            <a:off x="1590674" y="462764"/>
            <a:ext cx="10715626" cy="8032968"/>
          </a:xfrm>
          <a:prstGeom prst="rect">
            <a:avLst/>
          </a:prstGeom>
          <a:noFill/>
        </p:spPr>
        <p:txBody>
          <a:bodyPr wrap="square" rtlCol="0">
            <a:spAutoFit/>
          </a:bodyPr>
          <a:lstStyle/>
          <a:p>
            <a:endParaRPr lang="en-IN" sz="1200" b="1"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2. Time (Project Timeline)</a:t>
            </a:r>
          </a:p>
          <a:p>
            <a:pPr lvl="0"/>
            <a:r>
              <a:rPr lang="en-IN" sz="1200" b="1" dirty="0">
                <a:latin typeface="Calibri" panose="020F0502020204030204" pitchFamily="34" charset="0"/>
                <a:ea typeface="Calibri" panose="020F0502020204030204" pitchFamily="34" charset="0"/>
                <a:cs typeface="Calibri" panose="020F0502020204030204" pitchFamily="34" charset="0"/>
              </a:rPr>
              <a:t>Total Implementation Period:</a:t>
            </a:r>
            <a:r>
              <a:rPr lang="en-IN" sz="1200" dirty="0">
                <a:latin typeface="Calibri" panose="020F0502020204030204" pitchFamily="34" charset="0"/>
                <a:ea typeface="Calibri" panose="020F0502020204030204" pitchFamily="34" charset="0"/>
                <a:cs typeface="Calibri" panose="020F0502020204030204" pitchFamily="34" charset="0"/>
              </a:rPr>
              <a:t> </a:t>
            </a:r>
            <a:r>
              <a:rPr lang="en-IN" sz="1200" b="1" dirty="0">
                <a:latin typeface="Calibri" panose="020F0502020204030204" pitchFamily="34" charset="0"/>
                <a:ea typeface="Calibri" panose="020F0502020204030204" pitchFamily="34" charset="0"/>
                <a:cs typeface="Calibri" panose="020F0502020204030204" pitchFamily="34" charset="0"/>
              </a:rPr>
              <a:t>6 months</a:t>
            </a:r>
            <a:br>
              <a:rPr lang="en-IN" sz="1200" dirty="0">
                <a:latin typeface="Calibri" panose="020F0502020204030204" pitchFamily="34" charset="0"/>
                <a:ea typeface="Calibri" panose="020F0502020204030204" pitchFamily="34" charset="0"/>
                <a:cs typeface="Calibri" panose="020F0502020204030204" pitchFamily="34" charset="0"/>
              </a:rPr>
            </a:br>
            <a:r>
              <a:rPr lang="en-IN" sz="1200" dirty="0">
                <a:latin typeface="Calibri" panose="020F0502020204030204" pitchFamily="34" charset="0"/>
                <a:ea typeface="Calibri" panose="020F0502020204030204" pitchFamily="34" charset="0"/>
                <a:cs typeface="Calibri" panose="020F0502020204030204" pitchFamily="34" charset="0"/>
              </a:rPr>
              <a:t>The timeline includes a structured approach with key milestones for each phase.</a:t>
            </a:r>
          </a:p>
          <a:p>
            <a:r>
              <a:rPr lang="en-IN" sz="1200" b="1" dirty="0">
                <a:latin typeface="Calibri" panose="020F0502020204030204" pitchFamily="34" charset="0"/>
                <a:ea typeface="Calibri" panose="020F0502020204030204" pitchFamily="34" charset="0"/>
                <a:cs typeface="Calibri" panose="020F0502020204030204" pitchFamily="34" charset="0"/>
              </a:rPr>
              <a:t>Phases &amp; Timeline Breakdown:</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b="1" dirty="0">
                <a:latin typeface="Calibri" panose="020F0502020204030204" pitchFamily="34" charset="0"/>
                <a:ea typeface="Calibri" panose="020F0502020204030204" pitchFamily="34" charset="0"/>
                <a:cs typeface="Calibri" panose="020F0502020204030204" pitchFamily="34" charset="0"/>
              </a:rPr>
              <a:t>Phase 1 – Requirement Gathering &amp; Planning (1 Month):</a:t>
            </a:r>
            <a:r>
              <a:rPr lang="en-IN" sz="1200" dirty="0">
                <a:latin typeface="Calibri" panose="020F0502020204030204" pitchFamily="34" charset="0"/>
                <a:ea typeface="Calibri" panose="020F0502020204030204" pitchFamily="34" charset="0"/>
                <a:cs typeface="Calibri" panose="020F0502020204030204" pitchFamily="34" charset="0"/>
              </a:rPr>
              <a:t> </a:t>
            </a:r>
          </a:p>
          <a:p>
            <a:pPr lvl="2"/>
            <a:r>
              <a:rPr lang="en-IN" sz="1200" dirty="0">
                <a:latin typeface="Calibri" panose="020F0502020204030204" pitchFamily="34" charset="0"/>
                <a:ea typeface="Calibri" panose="020F0502020204030204" pitchFamily="34" charset="0"/>
                <a:cs typeface="Calibri" panose="020F0502020204030204" pitchFamily="34" charset="0"/>
              </a:rPr>
              <a:t>Gather input from all stakeholders and define system requirements and scope.</a:t>
            </a:r>
          </a:p>
          <a:p>
            <a:pPr lvl="1"/>
            <a:r>
              <a:rPr lang="en-IN" sz="1200" b="1" dirty="0">
                <a:latin typeface="Calibri" panose="020F0502020204030204" pitchFamily="34" charset="0"/>
                <a:ea typeface="Calibri" panose="020F0502020204030204" pitchFamily="34" charset="0"/>
                <a:cs typeface="Calibri" panose="020F0502020204030204" pitchFamily="34" charset="0"/>
              </a:rPr>
              <a:t>Phase 2 – Development &amp; System Integration (3 Months):</a:t>
            </a:r>
            <a:r>
              <a:rPr lang="en-IN" sz="1200" dirty="0">
                <a:latin typeface="Calibri" panose="020F0502020204030204" pitchFamily="34" charset="0"/>
                <a:ea typeface="Calibri" panose="020F0502020204030204" pitchFamily="34" charset="0"/>
                <a:cs typeface="Calibri" panose="020F0502020204030204" pitchFamily="34" charset="0"/>
              </a:rPr>
              <a:t> </a:t>
            </a:r>
          </a:p>
          <a:p>
            <a:pPr lvl="2"/>
            <a:r>
              <a:rPr lang="en-IN" sz="1200" dirty="0">
                <a:latin typeface="Calibri" panose="020F0502020204030204" pitchFamily="34" charset="0"/>
                <a:ea typeface="Calibri" panose="020F0502020204030204" pitchFamily="34" charset="0"/>
                <a:cs typeface="Calibri" panose="020F0502020204030204" pitchFamily="34" charset="0"/>
              </a:rPr>
              <a:t>Design and develop the EWL system with integration to existing tools and platforms.</a:t>
            </a:r>
          </a:p>
          <a:p>
            <a:pPr lvl="1"/>
            <a:r>
              <a:rPr lang="en-IN" sz="1200" b="1" dirty="0">
                <a:latin typeface="Calibri" panose="020F0502020204030204" pitchFamily="34" charset="0"/>
                <a:ea typeface="Calibri" panose="020F0502020204030204" pitchFamily="34" charset="0"/>
                <a:cs typeface="Calibri" panose="020F0502020204030204" pitchFamily="34" charset="0"/>
              </a:rPr>
              <a:t>Phase 3 – Testing &amp; User Feedback (1 Month):</a:t>
            </a:r>
            <a:r>
              <a:rPr lang="en-IN" sz="1200" dirty="0">
                <a:latin typeface="Calibri" panose="020F0502020204030204" pitchFamily="34" charset="0"/>
                <a:ea typeface="Calibri" panose="020F0502020204030204" pitchFamily="34" charset="0"/>
                <a:cs typeface="Calibri" panose="020F0502020204030204" pitchFamily="34" charset="0"/>
              </a:rPr>
              <a:t> </a:t>
            </a:r>
          </a:p>
          <a:p>
            <a:pPr lvl="2"/>
            <a:r>
              <a:rPr lang="en-IN" sz="1200" dirty="0">
                <a:latin typeface="Calibri" panose="020F0502020204030204" pitchFamily="34" charset="0"/>
                <a:ea typeface="Calibri" panose="020F0502020204030204" pitchFamily="34" charset="0"/>
                <a:cs typeface="Calibri" panose="020F0502020204030204" pitchFamily="34" charset="0"/>
              </a:rPr>
              <a:t>Conduct testing with real users to gather feedback and resolve issues.</a:t>
            </a:r>
          </a:p>
          <a:p>
            <a:pPr lvl="1"/>
            <a:r>
              <a:rPr lang="en-IN" sz="1200" b="1" dirty="0">
                <a:latin typeface="Calibri" panose="020F0502020204030204" pitchFamily="34" charset="0"/>
                <a:ea typeface="Calibri" panose="020F0502020204030204" pitchFamily="34" charset="0"/>
                <a:cs typeface="Calibri" panose="020F0502020204030204" pitchFamily="34" charset="0"/>
              </a:rPr>
              <a:t>Phase 4 – Final Rollout &amp; User Training (1 Month):</a:t>
            </a:r>
            <a:r>
              <a:rPr lang="en-IN" sz="1200" dirty="0">
                <a:latin typeface="Calibri" panose="020F0502020204030204" pitchFamily="34" charset="0"/>
                <a:ea typeface="Calibri" panose="020F0502020204030204" pitchFamily="34" charset="0"/>
                <a:cs typeface="Calibri" panose="020F0502020204030204" pitchFamily="34" charset="0"/>
              </a:rPr>
              <a:t> </a:t>
            </a:r>
          </a:p>
          <a:p>
            <a:pPr lvl="2"/>
            <a:r>
              <a:rPr lang="en-IN" sz="1200" dirty="0">
                <a:latin typeface="Calibri" panose="020F0502020204030204" pitchFamily="34" charset="0"/>
                <a:ea typeface="Calibri" panose="020F0502020204030204" pitchFamily="34" charset="0"/>
                <a:cs typeface="Calibri" panose="020F0502020204030204" pitchFamily="34" charset="0"/>
              </a:rPr>
              <a:t>Final deployment of the system, followed by training and onboarding for users.</a:t>
            </a:r>
          </a:p>
          <a:p>
            <a:endParaRPr lang="en-IN" sz="1200" b="1"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3. Budget (Financial Allocation)</a:t>
            </a:r>
          </a:p>
          <a:p>
            <a:pPr lvl="0"/>
            <a:r>
              <a:rPr lang="en-IN" sz="1200" b="1" dirty="0">
                <a:latin typeface="Calibri" panose="020F0502020204030204" pitchFamily="34" charset="0"/>
                <a:ea typeface="Calibri" panose="020F0502020204030204" pitchFamily="34" charset="0"/>
                <a:cs typeface="Calibri" panose="020F0502020204030204" pitchFamily="34" charset="0"/>
              </a:rPr>
              <a:t>Total Project Budget:</a:t>
            </a:r>
            <a:r>
              <a:rPr lang="en-IN" sz="1200" dirty="0">
                <a:latin typeface="Calibri" panose="020F0502020204030204" pitchFamily="34" charset="0"/>
                <a:ea typeface="Calibri" panose="020F0502020204030204" pitchFamily="34" charset="0"/>
                <a:cs typeface="Calibri" panose="020F0502020204030204" pitchFamily="34" charset="0"/>
              </a:rPr>
              <a:t> </a:t>
            </a:r>
            <a:r>
              <a:rPr lang="en-IN" sz="1200" b="1" dirty="0">
                <a:latin typeface="Calibri" panose="020F0502020204030204" pitchFamily="34" charset="0"/>
                <a:ea typeface="Calibri" panose="020F0502020204030204" pitchFamily="34" charset="0"/>
                <a:cs typeface="Calibri" panose="020F0502020204030204" pitchFamily="34" charset="0"/>
              </a:rPr>
              <a:t>Rs. 5,000,000</a:t>
            </a:r>
            <a:br>
              <a:rPr lang="en-IN" sz="1200" dirty="0">
                <a:latin typeface="Calibri" panose="020F0502020204030204" pitchFamily="34" charset="0"/>
                <a:ea typeface="Calibri" panose="020F0502020204030204" pitchFamily="34" charset="0"/>
                <a:cs typeface="Calibri" panose="020F0502020204030204" pitchFamily="34" charset="0"/>
              </a:rPr>
            </a:br>
            <a:r>
              <a:rPr lang="en-IN" sz="1200" dirty="0">
                <a:latin typeface="Calibri" panose="020F0502020204030204" pitchFamily="34" charset="0"/>
                <a:ea typeface="Calibri" panose="020F0502020204030204" pitchFamily="34" charset="0"/>
                <a:cs typeface="Calibri" panose="020F0502020204030204" pitchFamily="34" charset="0"/>
              </a:rPr>
              <a:t>The budget covers all costs related to hardware, software, consulting, training, and other project needs.</a:t>
            </a:r>
          </a:p>
          <a:p>
            <a:r>
              <a:rPr lang="en-IN" sz="1200" b="1" dirty="0">
                <a:latin typeface="Calibri" panose="020F0502020204030204" pitchFamily="34" charset="0"/>
                <a:ea typeface="Calibri" panose="020F0502020204030204" pitchFamily="34" charset="0"/>
                <a:cs typeface="Calibri" panose="020F0502020204030204" pitchFamily="34" charset="0"/>
              </a:rPr>
              <a:t>Budget Breakdown:</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b="1" dirty="0">
                <a:latin typeface="Calibri" panose="020F0502020204030204" pitchFamily="34" charset="0"/>
                <a:ea typeface="Calibri" panose="020F0502020204030204" pitchFamily="34" charset="0"/>
                <a:cs typeface="Calibri" panose="020F0502020204030204" pitchFamily="34" charset="0"/>
              </a:rPr>
              <a:t>Hardware and Software Costs:</a:t>
            </a:r>
            <a:r>
              <a:rPr lang="en-IN" sz="1200" dirty="0">
                <a:latin typeface="Calibri" panose="020F0502020204030204" pitchFamily="34" charset="0"/>
                <a:ea typeface="Calibri" panose="020F0502020204030204" pitchFamily="34" charset="0"/>
                <a:cs typeface="Calibri" panose="020F0502020204030204" pitchFamily="34" charset="0"/>
              </a:rPr>
              <a:t> </a:t>
            </a:r>
          </a:p>
          <a:p>
            <a:pPr lvl="2"/>
            <a:r>
              <a:rPr lang="en-IN" sz="1200" dirty="0">
                <a:latin typeface="Calibri" panose="020F0502020204030204" pitchFamily="34" charset="0"/>
                <a:ea typeface="Calibri" panose="020F0502020204030204" pitchFamily="34" charset="0"/>
                <a:cs typeface="Calibri" panose="020F0502020204030204" pitchFamily="34" charset="0"/>
              </a:rPr>
              <a:t>Purchase of necessary hardware, software licenses, and tools.</a:t>
            </a:r>
          </a:p>
          <a:p>
            <a:pPr lvl="2"/>
            <a:r>
              <a:rPr lang="en-IN" sz="1200" b="1" dirty="0">
                <a:latin typeface="Calibri" panose="020F0502020204030204" pitchFamily="34" charset="0"/>
                <a:ea typeface="Calibri" panose="020F0502020204030204" pitchFamily="34" charset="0"/>
                <a:cs typeface="Calibri" panose="020F0502020204030204" pitchFamily="34" charset="0"/>
              </a:rPr>
              <a:t>Estimated Cost:</a:t>
            </a:r>
            <a:r>
              <a:rPr lang="en-IN" sz="1200" dirty="0">
                <a:latin typeface="Calibri" panose="020F0502020204030204" pitchFamily="34" charset="0"/>
                <a:ea typeface="Calibri" panose="020F0502020204030204" pitchFamily="34" charset="0"/>
                <a:cs typeface="Calibri" panose="020F0502020204030204" pitchFamily="34" charset="0"/>
              </a:rPr>
              <a:t> Rs. </a:t>
            </a:r>
            <a:r>
              <a:rPr lang="en-IN" sz="1200" b="1" dirty="0">
                <a:latin typeface="Calibri" panose="020F0502020204030204" pitchFamily="34" charset="0"/>
                <a:ea typeface="Calibri" panose="020F0502020204030204" pitchFamily="34" charset="0"/>
                <a:cs typeface="Calibri" panose="020F0502020204030204" pitchFamily="34" charset="0"/>
              </a:rPr>
              <a:t>2,500,000</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b="1" dirty="0">
                <a:latin typeface="Calibri" panose="020F0502020204030204" pitchFamily="34" charset="0"/>
                <a:ea typeface="Calibri" panose="020F0502020204030204" pitchFamily="34" charset="0"/>
                <a:cs typeface="Calibri" panose="020F0502020204030204" pitchFamily="34" charset="0"/>
              </a:rPr>
              <a:t>Training &amp; Knowledge Transfer:</a:t>
            </a:r>
            <a:r>
              <a:rPr lang="en-IN" sz="1200" dirty="0">
                <a:latin typeface="Calibri" panose="020F0502020204030204" pitchFamily="34" charset="0"/>
                <a:ea typeface="Calibri" panose="020F0502020204030204" pitchFamily="34" charset="0"/>
                <a:cs typeface="Calibri" panose="020F0502020204030204" pitchFamily="34" charset="0"/>
              </a:rPr>
              <a:t> </a:t>
            </a:r>
          </a:p>
          <a:p>
            <a:pPr lvl="2"/>
            <a:r>
              <a:rPr lang="en-IN" sz="1200" dirty="0">
                <a:latin typeface="Calibri" panose="020F0502020204030204" pitchFamily="34" charset="0"/>
                <a:ea typeface="Calibri" panose="020F0502020204030204" pitchFamily="34" charset="0"/>
                <a:cs typeface="Calibri" panose="020F0502020204030204" pitchFamily="34" charset="0"/>
              </a:rPr>
              <a:t>Cost of training programs, user manuals, and external training sessions for end-users.</a:t>
            </a:r>
          </a:p>
          <a:p>
            <a:pPr lvl="2"/>
            <a:r>
              <a:rPr lang="en-IN" sz="1200" b="1" dirty="0">
                <a:latin typeface="Calibri" panose="020F0502020204030204" pitchFamily="34" charset="0"/>
                <a:ea typeface="Calibri" panose="020F0502020204030204" pitchFamily="34" charset="0"/>
                <a:cs typeface="Calibri" panose="020F0502020204030204" pitchFamily="34" charset="0"/>
              </a:rPr>
              <a:t>Estimated Cost:</a:t>
            </a:r>
            <a:r>
              <a:rPr lang="en-IN" sz="1200" dirty="0">
                <a:latin typeface="Calibri" panose="020F0502020204030204" pitchFamily="34" charset="0"/>
                <a:ea typeface="Calibri" panose="020F0502020204030204" pitchFamily="34" charset="0"/>
                <a:cs typeface="Calibri" panose="020F0502020204030204" pitchFamily="34" charset="0"/>
              </a:rPr>
              <a:t> Rs. </a:t>
            </a:r>
            <a:r>
              <a:rPr lang="en-IN" sz="1200" b="1" dirty="0">
                <a:latin typeface="Calibri" panose="020F0502020204030204" pitchFamily="34" charset="0"/>
                <a:ea typeface="Calibri" panose="020F0502020204030204" pitchFamily="34" charset="0"/>
                <a:cs typeface="Calibri" panose="020F0502020204030204" pitchFamily="34" charset="0"/>
              </a:rPr>
              <a:t>1,000,000</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b="1" dirty="0">
                <a:latin typeface="Calibri" panose="020F0502020204030204" pitchFamily="34" charset="0"/>
                <a:ea typeface="Calibri" panose="020F0502020204030204" pitchFamily="34" charset="0"/>
                <a:cs typeface="Calibri" panose="020F0502020204030204" pitchFamily="34" charset="0"/>
              </a:rPr>
              <a:t>Consulting Services:</a:t>
            </a:r>
            <a:r>
              <a:rPr lang="en-IN" sz="1200" dirty="0">
                <a:latin typeface="Calibri" panose="020F0502020204030204" pitchFamily="34" charset="0"/>
                <a:ea typeface="Calibri" panose="020F0502020204030204" pitchFamily="34" charset="0"/>
                <a:cs typeface="Calibri" panose="020F0502020204030204" pitchFamily="34" charset="0"/>
              </a:rPr>
              <a:t> </a:t>
            </a:r>
          </a:p>
          <a:p>
            <a:pPr lvl="2"/>
            <a:r>
              <a:rPr lang="en-IN" sz="1200" dirty="0">
                <a:latin typeface="Calibri" panose="020F0502020204030204" pitchFamily="34" charset="0"/>
                <a:ea typeface="Calibri" panose="020F0502020204030204" pitchFamily="34" charset="0"/>
                <a:cs typeface="Calibri" panose="020F0502020204030204" pitchFamily="34" charset="0"/>
              </a:rPr>
              <a:t>Engage external consultants for system design, development, and integration support.</a:t>
            </a:r>
          </a:p>
          <a:p>
            <a:pPr lvl="2"/>
            <a:r>
              <a:rPr lang="en-IN" sz="1200" b="1" dirty="0">
                <a:latin typeface="Calibri" panose="020F0502020204030204" pitchFamily="34" charset="0"/>
                <a:ea typeface="Calibri" panose="020F0502020204030204" pitchFamily="34" charset="0"/>
                <a:cs typeface="Calibri" panose="020F0502020204030204" pitchFamily="34" charset="0"/>
              </a:rPr>
              <a:t>Estimated Cost:</a:t>
            </a:r>
            <a:r>
              <a:rPr lang="en-IN" sz="1200" dirty="0">
                <a:latin typeface="Calibri" panose="020F0502020204030204" pitchFamily="34" charset="0"/>
                <a:ea typeface="Calibri" panose="020F0502020204030204" pitchFamily="34" charset="0"/>
                <a:cs typeface="Calibri" panose="020F0502020204030204" pitchFamily="34" charset="0"/>
              </a:rPr>
              <a:t> Rs. </a:t>
            </a:r>
            <a:r>
              <a:rPr lang="en-IN" sz="1200" b="1" dirty="0">
                <a:latin typeface="Calibri" panose="020F0502020204030204" pitchFamily="34" charset="0"/>
                <a:ea typeface="Calibri" panose="020F0502020204030204" pitchFamily="34" charset="0"/>
                <a:cs typeface="Calibri" panose="020F0502020204030204" pitchFamily="34" charset="0"/>
              </a:rPr>
              <a:t>1,500,000</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b="1" dirty="0">
                <a:latin typeface="Calibri" panose="020F0502020204030204" pitchFamily="34" charset="0"/>
                <a:ea typeface="Calibri" panose="020F0502020204030204" pitchFamily="34" charset="0"/>
                <a:cs typeface="Calibri" panose="020F0502020204030204" pitchFamily="34" charset="0"/>
              </a:rPr>
              <a:t>Contingency Fund:</a:t>
            </a:r>
            <a:r>
              <a:rPr lang="en-IN" sz="1200" dirty="0">
                <a:latin typeface="Calibri" panose="020F0502020204030204" pitchFamily="34" charset="0"/>
                <a:ea typeface="Calibri" panose="020F0502020204030204" pitchFamily="34" charset="0"/>
                <a:cs typeface="Calibri" panose="020F0502020204030204" pitchFamily="34" charset="0"/>
              </a:rPr>
              <a:t> </a:t>
            </a:r>
          </a:p>
          <a:p>
            <a:pPr lvl="2"/>
            <a:r>
              <a:rPr lang="en-IN" sz="1200" dirty="0">
                <a:latin typeface="Calibri" panose="020F0502020204030204" pitchFamily="34" charset="0"/>
                <a:ea typeface="Calibri" panose="020F0502020204030204" pitchFamily="34" charset="0"/>
                <a:cs typeface="Calibri" panose="020F0502020204030204" pitchFamily="34" charset="0"/>
              </a:rPr>
              <a:t>Reserved funds for unforeseen project costs or adjustments.</a:t>
            </a:r>
          </a:p>
          <a:p>
            <a:pPr lvl="2"/>
            <a:r>
              <a:rPr lang="en-IN" sz="1200" b="1" dirty="0">
                <a:latin typeface="Calibri" panose="020F0502020204030204" pitchFamily="34" charset="0"/>
                <a:ea typeface="Calibri" panose="020F0502020204030204" pitchFamily="34" charset="0"/>
                <a:cs typeface="Calibri" panose="020F0502020204030204" pitchFamily="34" charset="0"/>
              </a:rPr>
              <a:t>Estimated Cost:</a:t>
            </a:r>
            <a:r>
              <a:rPr lang="en-IN" sz="1200" dirty="0">
                <a:latin typeface="Calibri" panose="020F0502020204030204" pitchFamily="34" charset="0"/>
                <a:ea typeface="Calibri" panose="020F0502020204030204" pitchFamily="34" charset="0"/>
                <a:cs typeface="Calibri" panose="020F0502020204030204" pitchFamily="34" charset="0"/>
              </a:rPr>
              <a:t> Rs. </a:t>
            </a:r>
            <a:r>
              <a:rPr lang="en-IN" sz="1200" b="1" dirty="0">
                <a:latin typeface="Calibri" panose="020F0502020204030204" pitchFamily="34" charset="0"/>
                <a:ea typeface="Calibri" panose="020F0502020204030204" pitchFamily="34" charset="0"/>
                <a:cs typeface="Calibri" panose="020F0502020204030204" pitchFamily="34" charset="0"/>
              </a:rPr>
              <a:t>500,000</a:t>
            </a: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endParaRPr lang="en-IN" sz="1200" dirty="0">
              <a:latin typeface="Calibri" panose="020F0502020204030204" pitchFamily="34" charset="0"/>
              <a:ea typeface="Calibri" panose="020F0502020204030204" pitchFamily="34" charset="0"/>
              <a:cs typeface="Calibri" panose="020F0502020204030204" pitchFamily="34" charset="0"/>
            </a:endParaRPr>
          </a:p>
          <a:p>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endParaRPr lang="en-IN"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10156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3668B3-8A19-4DCB-AF75-1C60BA22A385}"/>
              </a:ext>
            </a:extLst>
          </p:cNvPr>
          <p:cNvSpPr/>
          <p:nvPr/>
        </p:nvSpPr>
        <p:spPr>
          <a:xfrm>
            <a:off x="4267200" y="86647"/>
            <a:ext cx="3867150" cy="769441"/>
          </a:xfrm>
          <a:prstGeom prst="rect">
            <a:avLst/>
          </a:prstGeom>
        </p:spPr>
        <p:txBody>
          <a:bodyPr wrap="square">
            <a:spAutoFit/>
          </a:bodyPr>
          <a:lstStyle/>
          <a:p>
            <a:r>
              <a:rPr lang="en-US" sz="44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 </a:t>
            </a:r>
            <a:endParaRPr lang="en-IN" sz="4400" dirty="0"/>
          </a:p>
        </p:txBody>
      </p:sp>
      <p:sp>
        <p:nvSpPr>
          <p:cNvPr id="2" name="Rectangle 1">
            <a:extLst>
              <a:ext uri="{FF2B5EF4-FFF2-40B4-BE49-F238E27FC236}">
                <a16:creationId xmlns:a16="http://schemas.microsoft.com/office/drawing/2014/main" id="{C06ABE68-F0BD-4E38-9A79-B2FA5012E0B0}"/>
              </a:ext>
            </a:extLst>
          </p:cNvPr>
          <p:cNvSpPr/>
          <p:nvPr/>
        </p:nvSpPr>
        <p:spPr>
          <a:xfrm>
            <a:off x="1409699" y="1217385"/>
            <a:ext cx="10506075" cy="276999"/>
          </a:xfrm>
          <a:prstGeom prst="rect">
            <a:avLst/>
          </a:prstGeom>
        </p:spPr>
        <p:txBody>
          <a:bodyPr wrap="square">
            <a:spAutoFit/>
          </a:bodyPr>
          <a:lstStyle/>
          <a:p>
            <a:r>
              <a:rPr lang="en-IN" sz="1200" dirty="0"/>
              <a:t> </a:t>
            </a:r>
          </a:p>
        </p:txBody>
      </p:sp>
      <p:sp>
        <p:nvSpPr>
          <p:cNvPr id="7" name="TextBox 6">
            <a:extLst>
              <a:ext uri="{FF2B5EF4-FFF2-40B4-BE49-F238E27FC236}">
                <a16:creationId xmlns:a16="http://schemas.microsoft.com/office/drawing/2014/main" id="{B6C37371-35A0-42D2-8C4E-5D16CB291ADD}"/>
              </a:ext>
            </a:extLst>
          </p:cNvPr>
          <p:cNvSpPr txBox="1"/>
          <p:nvPr/>
        </p:nvSpPr>
        <p:spPr>
          <a:xfrm>
            <a:off x="1409699" y="772447"/>
            <a:ext cx="10144126" cy="4154984"/>
          </a:xfrm>
          <a:prstGeom prst="rect">
            <a:avLst/>
          </a:prstGeom>
          <a:noFill/>
        </p:spPr>
        <p:txBody>
          <a:bodyPr wrap="square" rtlCol="0">
            <a:spAutoFit/>
          </a:bodyPr>
          <a:lstStyle/>
          <a:p>
            <a:endParaRPr lang="en-IN" sz="1200" b="1"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4. Other Resources (Supporting Materials &amp; External Insights)</a:t>
            </a:r>
          </a:p>
          <a:p>
            <a:pPr lvl="0"/>
            <a:r>
              <a:rPr lang="en-IN" sz="1200" b="1" dirty="0">
                <a:latin typeface="Calibri" panose="020F0502020204030204" pitchFamily="34" charset="0"/>
                <a:ea typeface="Calibri" panose="020F0502020204030204" pitchFamily="34" charset="0"/>
                <a:cs typeface="Calibri" panose="020F0502020204030204" pitchFamily="34" charset="0"/>
              </a:rPr>
              <a:t>Third-Party Software Evaluations &amp; Market Research:</a:t>
            </a:r>
            <a:r>
              <a:rPr lang="en-IN" sz="1200" dirty="0">
                <a:latin typeface="Calibri" panose="020F0502020204030204" pitchFamily="34" charset="0"/>
                <a:ea typeface="Calibri" panose="020F0502020204030204" pitchFamily="34" charset="0"/>
                <a:cs typeface="Calibri" panose="020F0502020204030204" pitchFamily="34" charset="0"/>
              </a:rPr>
              <a:t> </a:t>
            </a:r>
          </a:p>
          <a:p>
            <a:pPr lvl="1"/>
            <a:r>
              <a:rPr lang="en-IN" sz="1200" b="1" dirty="0">
                <a:latin typeface="Calibri" panose="020F0502020204030204" pitchFamily="34" charset="0"/>
                <a:ea typeface="Calibri" panose="020F0502020204030204" pitchFamily="34" charset="0"/>
                <a:cs typeface="Calibri" panose="020F0502020204030204" pitchFamily="34" charset="0"/>
              </a:rPr>
              <a:t>Purpose:</a:t>
            </a:r>
            <a:r>
              <a:rPr lang="en-IN" sz="1200" dirty="0">
                <a:latin typeface="Calibri" panose="020F0502020204030204" pitchFamily="34" charset="0"/>
                <a:ea typeface="Calibri" panose="020F0502020204030204" pitchFamily="34" charset="0"/>
                <a:cs typeface="Calibri" panose="020F0502020204030204" pitchFamily="34" charset="0"/>
              </a:rPr>
              <a:t> </a:t>
            </a:r>
          </a:p>
          <a:p>
            <a:pPr lvl="2"/>
            <a:r>
              <a:rPr lang="en-IN" sz="1200" dirty="0">
                <a:latin typeface="Calibri" panose="020F0502020204030204" pitchFamily="34" charset="0"/>
                <a:ea typeface="Calibri" panose="020F0502020204030204" pitchFamily="34" charset="0"/>
                <a:cs typeface="Calibri" panose="020F0502020204030204" pitchFamily="34" charset="0"/>
              </a:rPr>
              <a:t>Use third-party software evaluations and market analysis to select tools, technologies, or integrations that complement the </a:t>
            </a:r>
            <a:r>
              <a:rPr lang="en-IN" sz="1200" b="1" dirty="0">
                <a:latin typeface="Calibri" panose="020F0502020204030204" pitchFamily="34" charset="0"/>
                <a:ea typeface="Calibri" panose="020F0502020204030204" pitchFamily="34" charset="0"/>
                <a:cs typeface="Calibri" panose="020F0502020204030204" pitchFamily="34" charset="0"/>
              </a:rPr>
              <a:t>EWL system</a:t>
            </a:r>
            <a:r>
              <a:rPr lang="en-IN" sz="1200" dirty="0">
                <a:latin typeface="Calibri" panose="020F0502020204030204" pitchFamily="34" charset="0"/>
                <a:ea typeface="Calibri" panose="020F0502020204030204" pitchFamily="34" charset="0"/>
                <a:cs typeface="Calibri" panose="020F0502020204030204" pitchFamily="34" charset="0"/>
              </a:rPr>
              <a:t>.</a:t>
            </a:r>
          </a:p>
          <a:p>
            <a:pPr lvl="2"/>
            <a:r>
              <a:rPr lang="en-IN" sz="1200" dirty="0">
                <a:latin typeface="Calibri" panose="020F0502020204030204" pitchFamily="34" charset="0"/>
                <a:ea typeface="Calibri" panose="020F0502020204030204" pitchFamily="34" charset="0"/>
                <a:cs typeface="Calibri" panose="020F0502020204030204" pitchFamily="34" charset="0"/>
              </a:rPr>
              <a:t>Utilize </a:t>
            </a:r>
            <a:r>
              <a:rPr lang="en-IN" sz="1200" b="1" dirty="0">
                <a:latin typeface="Calibri" panose="020F0502020204030204" pitchFamily="34" charset="0"/>
                <a:ea typeface="Calibri" panose="020F0502020204030204" pitchFamily="34" charset="0"/>
                <a:cs typeface="Calibri" panose="020F0502020204030204" pitchFamily="34" charset="0"/>
              </a:rPr>
              <a:t>independent market analysis reports</a:t>
            </a:r>
            <a:r>
              <a:rPr lang="en-IN" sz="1200" dirty="0">
                <a:latin typeface="Calibri" panose="020F0502020204030204" pitchFamily="34" charset="0"/>
                <a:ea typeface="Calibri" panose="020F0502020204030204" pitchFamily="34" charset="0"/>
                <a:cs typeface="Calibri" panose="020F0502020204030204" pitchFamily="34" charset="0"/>
              </a:rPr>
              <a:t> to inform decisions on third-party software, ensuring a best-fit solution for estate management needs.</a:t>
            </a:r>
          </a:p>
          <a:p>
            <a:pPr lvl="1"/>
            <a:r>
              <a:rPr lang="en-IN" sz="1200" b="1" dirty="0">
                <a:latin typeface="Calibri" panose="020F0502020204030204" pitchFamily="34" charset="0"/>
                <a:ea typeface="Calibri" panose="020F0502020204030204" pitchFamily="34" charset="0"/>
                <a:cs typeface="Calibri" panose="020F0502020204030204" pitchFamily="34" charset="0"/>
              </a:rPr>
              <a:t>Budget for External Resources:</a:t>
            </a:r>
            <a:r>
              <a:rPr lang="en-IN" sz="1200" dirty="0">
                <a:latin typeface="Calibri" panose="020F0502020204030204" pitchFamily="34" charset="0"/>
                <a:ea typeface="Calibri" panose="020F0502020204030204" pitchFamily="34" charset="0"/>
                <a:cs typeface="Calibri" panose="020F0502020204030204" pitchFamily="34" charset="0"/>
              </a:rPr>
              <a:t> Rs. </a:t>
            </a:r>
            <a:r>
              <a:rPr lang="en-IN" sz="1200" b="1" dirty="0">
                <a:latin typeface="Calibri" panose="020F0502020204030204" pitchFamily="34" charset="0"/>
                <a:ea typeface="Calibri" panose="020F0502020204030204" pitchFamily="34" charset="0"/>
                <a:cs typeface="Calibri" panose="020F0502020204030204" pitchFamily="34" charset="0"/>
              </a:rPr>
              <a:t>2,000,000</a:t>
            </a:r>
            <a:r>
              <a:rPr lang="en-IN" sz="1200" dirty="0">
                <a:latin typeface="Calibri" panose="020F0502020204030204" pitchFamily="34" charset="0"/>
                <a:ea typeface="Calibri" panose="020F0502020204030204" pitchFamily="34" charset="0"/>
                <a:cs typeface="Calibri" panose="020F0502020204030204" pitchFamily="34" charset="0"/>
              </a:rPr>
              <a:t> </a:t>
            </a:r>
          </a:p>
          <a:p>
            <a:r>
              <a:rPr lang="en-IN" sz="1200" dirty="0">
                <a:latin typeface="Calibri" panose="020F0502020204030204" pitchFamily="34" charset="0"/>
                <a:ea typeface="Calibri" panose="020F0502020204030204" pitchFamily="34" charset="0"/>
                <a:cs typeface="Calibri" panose="020F0502020204030204" pitchFamily="34" charset="0"/>
              </a:rPr>
              <a:t>Covers the cost of purchasing reports, software evaluations, and any subscriptions required for external market insights</a:t>
            </a: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endParaRPr lang="en-IN" sz="1200" dirty="0">
              <a:latin typeface="Calibri" panose="020F0502020204030204" pitchFamily="34" charset="0"/>
              <a:ea typeface="Calibri" panose="020F0502020204030204" pitchFamily="34" charset="0"/>
              <a:cs typeface="Calibri" panose="020F0502020204030204" pitchFamily="34" charset="0"/>
            </a:endParaRPr>
          </a:p>
          <a:p>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endParaRPr lang="en-IN"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94653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3668B3-8A19-4DCB-AF75-1C60BA22A385}"/>
              </a:ext>
            </a:extLst>
          </p:cNvPr>
          <p:cNvSpPr/>
          <p:nvPr/>
        </p:nvSpPr>
        <p:spPr>
          <a:xfrm>
            <a:off x="4267200" y="86647"/>
            <a:ext cx="3867150" cy="769441"/>
          </a:xfrm>
          <a:prstGeom prst="rect">
            <a:avLst/>
          </a:prstGeom>
        </p:spPr>
        <p:txBody>
          <a:bodyPr wrap="square">
            <a:spAutoFit/>
          </a:bodyPr>
          <a:lstStyle/>
          <a:p>
            <a:r>
              <a:rPr lang="en-US" sz="44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 </a:t>
            </a:r>
            <a:endParaRPr lang="en-IN" sz="4400" dirty="0"/>
          </a:p>
        </p:txBody>
      </p:sp>
      <p:sp>
        <p:nvSpPr>
          <p:cNvPr id="2" name="Rectangle 1">
            <a:extLst>
              <a:ext uri="{FF2B5EF4-FFF2-40B4-BE49-F238E27FC236}">
                <a16:creationId xmlns:a16="http://schemas.microsoft.com/office/drawing/2014/main" id="{C06ABE68-F0BD-4E38-9A79-B2FA5012E0B0}"/>
              </a:ext>
            </a:extLst>
          </p:cNvPr>
          <p:cNvSpPr/>
          <p:nvPr/>
        </p:nvSpPr>
        <p:spPr>
          <a:xfrm>
            <a:off x="1409699" y="1217385"/>
            <a:ext cx="10506075" cy="276999"/>
          </a:xfrm>
          <a:prstGeom prst="rect">
            <a:avLst/>
          </a:prstGeom>
        </p:spPr>
        <p:txBody>
          <a:bodyPr wrap="square">
            <a:spAutoFit/>
          </a:bodyPr>
          <a:lstStyle/>
          <a:p>
            <a:r>
              <a:rPr lang="en-IN" sz="1200" dirty="0"/>
              <a:t> </a:t>
            </a:r>
          </a:p>
        </p:txBody>
      </p:sp>
      <p:sp>
        <p:nvSpPr>
          <p:cNvPr id="7" name="TextBox 6">
            <a:extLst>
              <a:ext uri="{FF2B5EF4-FFF2-40B4-BE49-F238E27FC236}">
                <a16:creationId xmlns:a16="http://schemas.microsoft.com/office/drawing/2014/main" id="{B6C37371-35A0-42D2-8C4E-5D16CB291ADD}"/>
              </a:ext>
            </a:extLst>
          </p:cNvPr>
          <p:cNvSpPr txBox="1"/>
          <p:nvPr/>
        </p:nvSpPr>
        <p:spPr>
          <a:xfrm>
            <a:off x="1504948" y="735657"/>
            <a:ext cx="10410826" cy="8032968"/>
          </a:xfrm>
          <a:prstGeom prst="rect">
            <a:avLst/>
          </a:prstGeom>
          <a:noFill/>
        </p:spPr>
        <p:txBody>
          <a:bodyPr wrap="square" rtlCol="0">
            <a:spAutoFit/>
          </a:bodyPr>
          <a:lstStyle/>
          <a:p>
            <a:endParaRPr lang="en-IN" sz="1200" b="1"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1. Risks</a:t>
            </a:r>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dirty="0">
                <a:latin typeface="Calibri" panose="020F0502020204030204" pitchFamily="34" charset="0"/>
                <a:ea typeface="Calibri" panose="020F0502020204030204" pitchFamily="34" charset="0"/>
                <a:cs typeface="Calibri" panose="020F0502020204030204" pitchFamily="34" charset="0"/>
              </a:rPr>
              <a:t>These are the potential challenges that may arise during the project’s lifecycle.</a:t>
            </a:r>
          </a:p>
          <a:p>
            <a:endParaRPr lang="en-IN" sz="1200" dirty="0">
              <a:latin typeface="Calibri" panose="020F0502020204030204" pitchFamily="34" charset="0"/>
              <a:ea typeface="Calibri" panose="020F0502020204030204" pitchFamily="34" charset="0"/>
              <a:cs typeface="Calibri" panose="020F0502020204030204" pitchFamily="34" charset="0"/>
            </a:endParaRPr>
          </a:p>
          <a:p>
            <a:pPr marL="228600" indent="-228600">
              <a:buAutoNum type="alphaUcPeriod"/>
            </a:pPr>
            <a:r>
              <a:rPr lang="en-IN" sz="1200" b="1" dirty="0">
                <a:latin typeface="Calibri" panose="020F0502020204030204" pitchFamily="34" charset="0"/>
                <a:ea typeface="Calibri" panose="020F0502020204030204" pitchFamily="34" charset="0"/>
                <a:cs typeface="Calibri" panose="020F0502020204030204" pitchFamily="34" charset="0"/>
              </a:rPr>
              <a:t>Technical Risks</a:t>
            </a:r>
          </a:p>
          <a:p>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System Integration Challenges: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b="1" dirty="0">
                <a:latin typeface="Calibri" panose="020F0502020204030204" pitchFamily="34" charset="0"/>
                <a:ea typeface="Calibri" panose="020F0502020204030204" pitchFamily="34" charset="0"/>
                <a:cs typeface="Calibri" panose="020F0502020204030204" pitchFamily="34" charset="0"/>
              </a:rPr>
              <a:t>Risk:</a:t>
            </a:r>
            <a:r>
              <a:rPr lang="en-IN" sz="1200" dirty="0">
                <a:latin typeface="Calibri" panose="020F0502020204030204" pitchFamily="34" charset="0"/>
                <a:ea typeface="Calibri" panose="020F0502020204030204" pitchFamily="34" charset="0"/>
                <a:cs typeface="Calibri" panose="020F0502020204030204" pitchFamily="34" charset="0"/>
              </a:rPr>
              <a:t> The integration of the EWL system with existing tools, databases, and third-party platforms could face compatibility issues.</a:t>
            </a:r>
          </a:p>
          <a:p>
            <a:pPr lvl="1"/>
            <a:r>
              <a:rPr lang="en-IN" sz="1200" b="1" dirty="0">
                <a:latin typeface="Calibri" panose="020F0502020204030204" pitchFamily="34" charset="0"/>
                <a:ea typeface="Calibri" panose="020F0502020204030204" pitchFamily="34" charset="0"/>
                <a:cs typeface="Calibri" panose="020F0502020204030204" pitchFamily="34" charset="0"/>
              </a:rPr>
              <a:t>Mitigation:</a:t>
            </a:r>
            <a:r>
              <a:rPr lang="en-IN" sz="1200" dirty="0">
                <a:latin typeface="Calibri" panose="020F0502020204030204" pitchFamily="34" charset="0"/>
                <a:ea typeface="Calibri" panose="020F0502020204030204" pitchFamily="34" charset="0"/>
                <a:cs typeface="Calibri" panose="020F0502020204030204" pitchFamily="34" charset="0"/>
              </a:rPr>
              <a:t> Conduct detailed integration testing and work closely with IT teams to ensure seamless connectivity between systems. Use an iterative approach for integration.</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Data Migration Issues: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b="1" dirty="0">
                <a:latin typeface="Calibri" panose="020F0502020204030204" pitchFamily="34" charset="0"/>
                <a:ea typeface="Calibri" panose="020F0502020204030204" pitchFamily="34" charset="0"/>
                <a:cs typeface="Calibri" panose="020F0502020204030204" pitchFamily="34" charset="0"/>
              </a:rPr>
              <a:t>Risk:</a:t>
            </a:r>
            <a:r>
              <a:rPr lang="en-IN" sz="1200" dirty="0">
                <a:latin typeface="Calibri" panose="020F0502020204030204" pitchFamily="34" charset="0"/>
                <a:ea typeface="Calibri" panose="020F0502020204030204" pitchFamily="34" charset="0"/>
                <a:cs typeface="Calibri" panose="020F0502020204030204" pitchFamily="34" charset="0"/>
              </a:rPr>
              <a:t> Migrating historical data from existing systems to the new EWL platform might result in data loss or inaccuracies.</a:t>
            </a:r>
          </a:p>
          <a:p>
            <a:pPr lvl="1"/>
            <a:r>
              <a:rPr lang="en-IN" sz="1200" b="1" dirty="0">
                <a:latin typeface="Calibri" panose="020F0502020204030204" pitchFamily="34" charset="0"/>
                <a:ea typeface="Calibri" panose="020F0502020204030204" pitchFamily="34" charset="0"/>
                <a:cs typeface="Calibri" panose="020F0502020204030204" pitchFamily="34" charset="0"/>
              </a:rPr>
              <a:t>Mitigation:</a:t>
            </a:r>
            <a:r>
              <a:rPr lang="en-IN" sz="1200" dirty="0">
                <a:latin typeface="Calibri" panose="020F0502020204030204" pitchFamily="34" charset="0"/>
                <a:ea typeface="Calibri" panose="020F0502020204030204" pitchFamily="34" charset="0"/>
                <a:cs typeface="Calibri" panose="020F0502020204030204" pitchFamily="34" charset="0"/>
              </a:rPr>
              <a:t> Perform comprehensive data validation and testing before final migration, and maintain backup systems for rollback if needed.</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B. Resource Risks</a:t>
            </a:r>
          </a:p>
          <a:p>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Skill Gaps or Resource Shortages: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b="1" dirty="0">
                <a:latin typeface="Calibri" panose="020F0502020204030204" pitchFamily="34" charset="0"/>
                <a:ea typeface="Calibri" panose="020F0502020204030204" pitchFamily="34" charset="0"/>
                <a:cs typeface="Calibri" panose="020F0502020204030204" pitchFamily="34" charset="0"/>
              </a:rPr>
              <a:t>Risk:</a:t>
            </a:r>
            <a:r>
              <a:rPr lang="en-IN" sz="1200" dirty="0">
                <a:latin typeface="Calibri" panose="020F0502020204030204" pitchFamily="34" charset="0"/>
                <a:ea typeface="Calibri" panose="020F0502020204030204" pitchFamily="34" charset="0"/>
                <a:cs typeface="Calibri" panose="020F0502020204030204" pitchFamily="34" charset="0"/>
              </a:rPr>
              <a:t> Insufficient expertise or lack of available resources (such as IT support or estate management SMEs) could delay development or deployment.</a:t>
            </a:r>
          </a:p>
          <a:p>
            <a:pPr lvl="1"/>
            <a:r>
              <a:rPr lang="en-IN" sz="1200" b="1" dirty="0">
                <a:latin typeface="Calibri" panose="020F0502020204030204" pitchFamily="34" charset="0"/>
                <a:ea typeface="Calibri" panose="020F0502020204030204" pitchFamily="34" charset="0"/>
                <a:cs typeface="Calibri" panose="020F0502020204030204" pitchFamily="34" charset="0"/>
              </a:rPr>
              <a:t>Mitigation:</a:t>
            </a:r>
            <a:r>
              <a:rPr lang="en-IN" sz="1200" dirty="0">
                <a:latin typeface="Calibri" panose="020F0502020204030204" pitchFamily="34" charset="0"/>
                <a:ea typeface="Calibri" panose="020F0502020204030204" pitchFamily="34" charset="0"/>
                <a:cs typeface="Calibri" panose="020F0502020204030204" pitchFamily="34" charset="0"/>
              </a:rPr>
              <a:t> Identify and secure necessary resources early in the project, provide additional training if necessary, and have a contingency plan for resource allocation.</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User Resistance to Change:</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b="1" dirty="0">
                <a:latin typeface="Calibri" panose="020F0502020204030204" pitchFamily="34" charset="0"/>
                <a:ea typeface="Calibri" panose="020F0502020204030204" pitchFamily="34" charset="0"/>
                <a:cs typeface="Calibri" panose="020F0502020204030204" pitchFamily="34" charset="0"/>
              </a:rPr>
              <a:t>Risk:</a:t>
            </a:r>
            <a:r>
              <a:rPr lang="en-IN" sz="1200" dirty="0">
                <a:latin typeface="Calibri" panose="020F0502020204030204" pitchFamily="34" charset="0"/>
                <a:ea typeface="Calibri" panose="020F0502020204030204" pitchFamily="34" charset="0"/>
                <a:cs typeface="Calibri" panose="020F0502020204030204" pitchFamily="34" charset="0"/>
              </a:rPr>
              <a:t> Users may resist transitioning from the old system to the new EWL system, resulting in lower adoption rates.</a:t>
            </a:r>
          </a:p>
          <a:p>
            <a:pPr lvl="1"/>
            <a:r>
              <a:rPr lang="en-IN" sz="1200" b="1" dirty="0">
                <a:latin typeface="Calibri" panose="020F0502020204030204" pitchFamily="34" charset="0"/>
                <a:ea typeface="Calibri" panose="020F0502020204030204" pitchFamily="34" charset="0"/>
                <a:cs typeface="Calibri" panose="020F0502020204030204" pitchFamily="34" charset="0"/>
              </a:rPr>
              <a:t>Mitigation:</a:t>
            </a:r>
            <a:r>
              <a:rPr lang="en-IN" sz="1200" dirty="0">
                <a:latin typeface="Calibri" panose="020F0502020204030204" pitchFamily="34" charset="0"/>
                <a:ea typeface="Calibri" panose="020F0502020204030204" pitchFamily="34" charset="0"/>
                <a:cs typeface="Calibri" panose="020F0502020204030204" pitchFamily="34" charset="0"/>
              </a:rPr>
              <a:t> Develop a change management plan, including regular communication, training, and support to guide users through the transition.</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C. Timeline Risks</a:t>
            </a:r>
          </a:p>
          <a:p>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Delays in Development or Testing:</a:t>
            </a:r>
            <a:r>
              <a:rPr lang="en-IN" sz="1200" dirty="0">
                <a:latin typeface="Calibri" panose="020F0502020204030204" pitchFamily="34" charset="0"/>
                <a:ea typeface="Calibri" panose="020F0502020204030204" pitchFamily="34" charset="0"/>
                <a:cs typeface="Calibri" panose="020F0502020204030204" pitchFamily="34" charset="0"/>
              </a:rPr>
              <a:t> </a:t>
            </a:r>
          </a:p>
          <a:p>
            <a:pPr lvl="1"/>
            <a:r>
              <a:rPr lang="en-IN" sz="1200" b="1" dirty="0">
                <a:latin typeface="Calibri" panose="020F0502020204030204" pitchFamily="34" charset="0"/>
                <a:ea typeface="Calibri" panose="020F0502020204030204" pitchFamily="34" charset="0"/>
                <a:cs typeface="Calibri" panose="020F0502020204030204" pitchFamily="34" charset="0"/>
              </a:rPr>
              <a:t>Risk:</a:t>
            </a:r>
            <a:r>
              <a:rPr lang="en-IN" sz="1200" dirty="0">
                <a:latin typeface="Calibri" panose="020F0502020204030204" pitchFamily="34" charset="0"/>
                <a:ea typeface="Calibri" panose="020F0502020204030204" pitchFamily="34" charset="0"/>
                <a:cs typeface="Calibri" panose="020F0502020204030204" pitchFamily="34" charset="0"/>
              </a:rPr>
              <a:t> The development or testing phase might take longer than anticipated due to unforeseen technical issues or scope changes.</a:t>
            </a:r>
          </a:p>
          <a:p>
            <a:pPr lvl="1"/>
            <a:r>
              <a:rPr lang="en-IN" sz="1200" b="1" dirty="0">
                <a:latin typeface="Calibri" panose="020F0502020204030204" pitchFamily="34" charset="0"/>
                <a:ea typeface="Calibri" panose="020F0502020204030204" pitchFamily="34" charset="0"/>
                <a:cs typeface="Calibri" panose="020F0502020204030204" pitchFamily="34" charset="0"/>
              </a:rPr>
              <a:t>Mitigation:</a:t>
            </a:r>
            <a:r>
              <a:rPr lang="en-IN" sz="1200" dirty="0">
                <a:latin typeface="Calibri" panose="020F0502020204030204" pitchFamily="34" charset="0"/>
                <a:ea typeface="Calibri" panose="020F0502020204030204" pitchFamily="34" charset="0"/>
                <a:cs typeface="Calibri" panose="020F0502020204030204" pitchFamily="34" charset="0"/>
              </a:rPr>
              <a:t> Adhere to the Agile methodology, enabling quick responses to issues, and build flexibility into the schedule to accommodate delays.</a:t>
            </a:r>
          </a:p>
          <a:p>
            <a:endParaRPr lang="en-IN" sz="1200" dirty="0">
              <a:latin typeface="Calibri" panose="020F0502020204030204" pitchFamily="34" charset="0"/>
              <a:ea typeface="Calibri" panose="020F0502020204030204" pitchFamily="34" charset="0"/>
              <a:cs typeface="Calibri" panose="020F0502020204030204" pitchFamily="34" charset="0"/>
            </a:endParaRPr>
          </a:p>
          <a:p>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endParaRPr lang="en-IN" sz="1200" dirty="0">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424EF71F-7083-42C7-9DC2-8120B4635EEE}"/>
              </a:ext>
            </a:extLst>
          </p:cNvPr>
          <p:cNvSpPr/>
          <p:nvPr/>
        </p:nvSpPr>
        <p:spPr>
          <a:xfrm>
            <a:off x="4026870" y="-33784"/>
            <a:ext cx="5985934" cy="769441"/>
          </a:xfrm>
          <a:prstGeom prst="rect">
            <a:avLst/>
          </a:prstGeom>
        </p:spPr>
        <p:txBody>
          <a:bodyPr wrap="none">
            <a:spAutoFit/>
          </a:bodyPr>
          <a:lstStyle/>
          <a:p>
            <a:r>
              <a:rPr lang="en-US" sz="4400" b="1" dirty="0">
                <a:solidFill>
                  <a:srgbClr val="282824"/>
                </a:solidFill>
                <a:latin typeface="Times New Roman" panose="02020603050405020304" pitchFamily="18" charset="0"/>
                <a:ea typeface="Lato Bold" pitchFamily="34" charset="-122"/>
                <a:cs typeface="Times New Roman" panose="02020603050405020304" pitchFamily="18" charset="0"/>
              </a:rPr>
              <a:t>Risks and Dependencies</a:t>
            </a:r>
            <a:endParaRPr lang="en-IN" sz="4400" dirty="0"/>
          </a:p>
        </p:txBody>
      </p:sp>
    </p:spTree>
    <p:extLst>
      <p:ext uri="{BB962C8B-B14F-4D97-AF65-F5344CB8AC3E}">
        <p14:creationId xmlns:p14="http://schemas.microsoft.com/office/powerpoint/2010/main" val="9756152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3668B3-8A19-4DCB-AF75-1C60BA22A385}"/>
              </a:ext>
            </a:extLst>
          </p:cNvPr>
          <p:cNvSpPr/>
          <p:nvPr/>
        </p:nvSpPr>
        <p:spPr>
          <a:xfrm>
            <a:off x="4267200" y="86647"/>
            <a:ext cx="3867150" cy="769441"/>
          </a:xfrm>
          <a:prstGeom prst="rect">
            <a:avLst/>
          </a:prstGeom>
        </p:spPr>
        <p:txBody>
          <a:bodyPr wrap="square">
            <a:spAutoFit/>
          </a:bodyPr>
          <a:lstStyle/>
          <a:p>
            <a:r>
              <a:rPr lang="en-US" sz="44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 </a:t>
            </a:r>
            <a:endParaRPr lang="en-IN" sz="4400" dirty="0"/>
          </a:p>
        </p:txBody>
      </p:sp>
      <p:sp>
        <p:nvSpPr>
          <p:cNvPr id="2" name="Rectangle 1">
            <a:extLst>
              <a:ext uri="{FF2B5EF4-FFF2-40B4-BE49-F238E27FC236}">
                <a16:creationId xmlns:a16="http://schemas.microsoft.com/office/drawing/2014/main" id="{C06ABE68-F0BD-4E38-9A79-B2FA5012E0B0}"/>
              </a:ext>
            </a:extLst>
          </p:cNvPr>
          <p:cNvSpPr/>
          <p:nvPr/>
        </p:nvSpPr>
        <p:spPr>
          <a:xfrm>
            <a:off x="1409699" y="1217385"/>
            <a:ext cx="10506075" cy="276999"/>
          </a:xfrm>
          <a:prstGeom prst="rect">
            <a:avLst/>
          </a:prstGeom>
        </p:spPr>
        <p:txBody>
          <a:bodyPr wrap="square">
            <a:spAutoFit/>
          </a:bodyPr>
          <a:lstStyle/>
          <a:p>
            <a:r>
              <a:rPr lang="en-IN" sz="1200" dirty="0"/>
              <a:t> </a:t>
            </a:r>
          </a:p>
        </p:txBody>
      </p:sp>
      <p:sp>
        <p:nvSpPr>
          <p:cNvPr id="7" name="TextBox 6">
            <a:extLst>
              <a:ext uri="{FF2B5EF4-FFF2-40B4-BE49-F238E27FC236}">
                <a16:creationId xmlns:a16="http://schemas.microsoft.com/office/drawing/2014/main" id="{B6C37371-35A0-42D2-8C4E-5D16CB291ADD}"/>
              </a:ext>
            </a:extLst>
          </p:cNvPr>
          <p:cNvSpPr txBox="1"/>
          <p:nvPr/>
        </p:nvSpPr>
        <p:spPr>
          <a:xfrm>
            <a:off x="1590673" y="86647"/>
            <a:ext cx="10410826" cy="7848302"/>
          </a:xfrm>
          <a:prstGeom prst="rect">
            <a:avLst/>
          </a:prstGeom>
          <a:noFill/>
        </p:spPr>
        <p:txBody>
          <a:bodyPr wrap="square" rtlCol="0">
            <a:spAutoFit/>
          </a:bodyPr>
          <a:lstStyle/>
          <a:p>
            <a:endParaRPr lang="en-IN" sz="1200" b="1"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D. Financial Risks</a:t>
            </a:r>
          </a:p>
          <a:p>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Budget Overruns:</a:t>
            </a:r>
            <a:r>
              <a:rPr lang="en-IN" sz="1200" dirty="0">
                <a:latin typeface="Calibri" panose="020F0502020204030204" pitchFamily="34" charset="0"/>
                <a:ea typeface="Calibri" panose="020F0502020204030204" pitchFamily="34" charset="0"/>
                <a:cs typeface="Calibri" panose="020F0502020204030204" pitchFamily="34" charset="0"/>
              </a:rPr>
              <a:t> </a:t>
            </a:r>
          </a:p>
          <a:p>
            <a:pPr lvl="1"/>
            <a:r>
              <a:rPr lang="en-IN" sz="1200" b="1" dirty="0">
                <a:latin typeface="Calibri" panose="020F0502020204030204" pitchFamily="34" charset="0"/>
                <a:ea typeface="Calibri" panose="020F0502020204030204" pitchFamily="34" charset="0"/>
                <a:cs typeface="Calibri" panose="020F0502020204030204" pitchFamily="34" charset="0"/>
              </a:rPr>
              <a:t>Risk:</a:t>
            </a:r>
            <a:r>
              <a:rPr lang="en-IN" sz="1200" dirty="0">
                <a:latin typeface="Calibri" panose="020F0502020204030204" pitchFamily="34" charset="0"/>
                <a:ea typeface="Calibri" panose="020F0502020204030204" pitchFamily="34" charset="0"/>
                <a:cs typeface="Calibri" panose="020F0502020204030204" pitchFamily="34" charset="0"/>
              </a:rPr>
              <a:t> The project could exceed the allocated budget due to unforeseen costs (e.g., additional software or hardware needs, consulting services).</a:t>
            </a:r>
          </a:p>
          <a:p>
            <a:pPr lvl="1"/>
            <a:r>
              <a:rPr lang="en-IN" sz="1200" b="1" dirty="0">
                <a:latin typeface="Calibri" panose="020F0502020204030204" pitchFamily="34" charset="0"/>
                <a:ea typeface="Calibri" panose="020F0502020204030204" pitchFamily="34" charset="0"/>
                <a:cs typeface="Calibri" panose="020F0502020204030204" pitchFamily="34" charset="0"/>
              </a:rPr>
              <a:t>Mitigation:</a:t>
            </a:r>
            <a:r>
              <a:rPr lang="en-IN" sz="1200" dirty="0">
                <a:latin typeface="Calibri" panose="020F0502020204030204" pitchFamily="34" charset="0"/>
                <a:ea typeface="Calibri" panose="020F0502020204030204" pitchFamily="34" charset="0"/>
                <a:cs typeface="Calibri" panose="020F0502020204030204" pitchFamily="34" charset="0"/>
              </a:rPr>
              <a:t> Set aside a contingency fund, continuously track project expenditures, and review financial allocations regularly to ensure adherence to the budget.</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E. Operational Risks</a:t>
            </a:r>
          </a:p>
          <a:p>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System Downtime During Transition:</a:t>
            </a:r>
            <a:r>
              <a:rPr lang="en-IN" sz="1200" dirty="0">
                <a:latin typeface="Calibri" panose="020F0502020204030204" pitchFamily="34" charset="0"/>
                <a:ea typeface="Calibri" panose="020F0502020204030204" pitchFamily="34" charset="0"/>
                <a:cs typeface="Calibri" panose="020F0502020204030204" pitchFamily="34" charset="0"/>
              </a:rPr>
              <a:t> </a:t>
            </a:r>
          </a:p>
          <a:p>
            <a:pPr lvl="1"/>
            <a:r>
              <a:rPr lang="en-IN" sz="1200" b="1" dirty="0">
                <a:latin typeface="Calibri" panose="020F0502020204030204" pitchFamily="34" charset="0"/>
                <a:ea typeface="Calibri" panose="020F0502020204030204" pitchFamily="34" charset="0"/>
                <a:cs typeface="Calibri" panose="020F0502020204030204" pitchFamily="34" charset="0"/>
              </a:rPr>
              <a:t>Risk:</a:t>
            </a:r>
            <a:r>
              <a:rPr lang="en-IN" sz="1200" dirty="0">
                <a:latin typeface="Calibri" panose="020F0502020204030204" pitchFamily="34" charset="0"/>
                <a:ea typeface="Calibri" panose="020F0502020204030204" pitchFamily="34" charset="0"/>
                <a:cs typeface="Calibri" panose="020F0502020204030204" pitchFamily="34" charset="0"/>
              </a:rPr>
              <a:t> During the final rollout, there may be system downtime that impacts estate operations.</a:t>
            </a:r>
          </a:p>
          <a:p>
            <a:pPr lvl="1"/>
            <a:r>
              <a:rPr lang="en-IN" sz="1200" b="1" dirty="0">
                <a:latin typeface="Calibri" panose="020F0502020204030204" pitchFamily="34" charset="0"/>
                <a:ea typeface="Calibri" panose="020F0502020204030204" pitchFamily="34" charset="0"/>
                <a:cs typeface="Calibri" panose="020F0502020204030204" pitchFamily="34" charset="0"/>
              </a:rPr>
              <a:t>Mitigation:</a:t>
            </a:r>
            <a:r>
              <a:rPr lang="en-IN" sz="1200" dirty="0">
                <a:latin typeface="Calibri" panose="020F0502020204030204" pitchFamily="34" charset="0"/>
                <a:ea typeface="Calibri" panose="020F0502020204030204" pitchFamily="34" charset="0"/>
                <a:cs typeface="Calibri" panose="020F0502020204030204" pitchFamily="34" charset="0"/>
              </a:rPr>
              <a:t> Implement a phased rollout with minimal disruption, conduct load testing, and have a robust disaster recovery plan in place.</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2. Dependencies</a:t>
            </a:r>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dirty="0">
                <a:latin typeface="Calibri" panose="020F0502020204030204" pitchFamily="34" charset="0"/>
                <a:ea typeface="Calibri" panose="020F0502020204030204" pitchFamily="34" charset="0"/>
                <a:cs typeface="Calibri" panose="020F0502020204030204" pitchFamily="34" charset="0"/>
              </a:rPr>
              <a:t>These are factors outside the project's direct control that can influence the success of the EWL implementation.</a:t>
            </a:r>
          </a:p>
          <a:p>
            <a:endParaRPr lang="en-IN" sz="1200" dirty="0">
              <a:latin typeface="Calibri" panose="020F0502020204030204" pitchFamily="34" charset="0"/>
              <a:ea typeface="Calibri" panose="020F0502020204030204" pitchFamily="34" charset="0"/>
              <a:cs typeface="Calibri" panose="020F0502020204030204" pitchFamily="34" charset="0"/>
            </a:endParaRPr>
          </a:p>
          <a:p>
            <a:pPr marL="228600" indent="-228600">
              <a:buAutoNum type="alphaUcPeriod"/>
            </a:pPr>
            <a:r>
              <a:rPr lang="en-IN" sz="1200" b="1" dirty="0">
                <a:latin typeface="Calibri" panose="020F0502020204030204" pitchFamily="34" charset="0"/>
                <a:ea typeface="Calibri" panose="020F0502020204030204" pitchFamily="34" charset="0"/>
                <a:cs typeface="Calibri" panose="020F0502020204030204" pitchFamily="34" charset="0"/>
              </a:rPr>
              <a:t>Stakeholder Dependency</a:t>
            </a:r>
          </a:p>
          <a:p>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Active Involvement of Estate Management Team:</a:t>
            </a:r>
            <a:r>
              <a:rPr lang="en-IN" sz="1200" dirty="0">
                <a:latin typeface="Calibri" panose="020F0502020204030204" pitchFamily="34" charset="0"/>
                <a:ea typeface="Calibri" panose="020F0502020204030204" pitchFamily="34" charset="0"/>
                <a:cs typeface="Calibri" panose="020F0502020204030204" pitchFamily="34" charset="0"/>
              </a:rPr>
              <a:t> </a:t>
            </a:r>
          </a:p>
          <a:p>
            <a:pPr lvl="1"/>
            <a:r>
              <a:rPr lang="en-IN" sz="1200" b="1" dirty="0">
                <a:latin typeface="Calibri" panose="020F0502020204030204" pitchFamily="34" charset="0"/>
                <a:ea typeface="Calibri" panose="020F0502020204030204" pitchFamily="34" charset="0"/>
                <a:cs typeface="Calibri" panose="020F0502020204030204" pitchFamily="34" charset="0"/>
              </a:rPr>
              <a:t>Dependency:</a:t>
            </a:r>
            <a:r>
              <a:rPr lang="en-IN" sz="1200" dirty="0">
                <a:latin typeface="Calibri" panose="020F0502020204030204" pitchFamily="34" charset="0"/>
                <a:ea typeface="Calibri" panose="020F0502020204030204" pitchFamily="34" charset="0"/>
                <a:cs typeface="Calibri" panose="020F0502020204030204" pitchFamily="34" charset="0"/>
              </a:rPr>
              <a:t> The success of the project heavily relies on timely feedback and active involvement of the estate management team, as they provide the necessary domain expertise.</a:t>
            </a:r>
          </a:p>
          <a:p>
            <a:pPr lvl="1"/>
            <a:r>
              <a:rPr lang="en-IN" sz="1200" b="1" dirty="0">
                <a:latin typeface="Calibri" panose="020F0502020204030204" pitchFamily="34" charset="0"/>
                <a:ea typeface="Calibri" panose="020F0502020204030204" pitchFamily="34" charset="0"/>
                <a:cs typeface="Calibri" panose="020F0502020204030204" pitchFamily="34" charset="0"/>
              </a:rPr>
              <a:t>Mitigation:</a:t>
            </a:r>
            <a:r>
              <a:rPr lang="en-IN" sz="1200" dirty="0">
                <a:latin typeface="Calibri" panose="020F0502020204030204" pitchFamily="34" charset="0"/>
                <a:ea typeface="Calibri" panose="020F0502020204030204" pitchFamily="34" charset="0"/>
                <a:cs typeface="Calibri" panose="020F0502020204030204" pitchFamily="34" charset="0"/>
              </a:rPr>
              <a:t> Set clear expectations for stakeholder involvement and ensure regular communication and check-ins to gather feedback and resolve issues.</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B. Third-Party Software/Tools Dependency</a:t>
            </a:r>
          </a:p>
          <a:p>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Integration with External Platforms:</a:t>
            </a:r>
            <a:r>
              <a:rPr lang="en-IN" sz="1200" dirty="0">
                <a:latin typeface="Calibri" panose="020F0502020204030204" pitchFamily="34" charset="0"/>
                <a:ea typeface="Calibri" panose="020F0502020204030204" pitchFamily="34" charset="0"/>
                <a:cs typeface="Calibri" panose="020F0502020204030204" pitchFamily="34" charset="0"/>
              </a:rPr>
              <a:t> </a:t>
            </a:r>
          </a:p>
          <a:p>
            <a:pPr lvl="1"/>
            <a:r>
              <a:rPr lang="en-IN" sz="1200" b="1" dirty="0">
                <a:latin typeface="Calibri" panose="020F0502020204030204" pitchFamily="34" charset="0"/>
                <a:ea typeface="Calibri" panose="020F0502020204030204" pitchFamily="34" charset="0"/>
                <a:cs typeface="Calibri" panose="020F0502020204030204" pitchFamily="34" charset="0"/>
              </a:rPr>
              <a:t>Dependency:</a:t>
            </a:r>
            <a:r>
              <a:rPr lang="en-IN" sz="1200" dirty="0">
                <a:latin typeface="Calibri" panose="020F0502020204030204" pitchFamily="34" charset="0"/>
                <a:ea typeface="Calibri" panose="020F0502020204030204" pitchFamily="34" charset="0"/>
                <a:cs typeface="Calibri" panose="020F0502020204030204" pitchFamily="34" charset="0"/>
              </a:rPr>
              <a:t> The project’s success may depend on integrating the EWL system with third-party software or external tools (e.g., CRM, financial management platforms, etc.), which may have compatibility or availability issues.</a:t>
            </a:r>
          </a:p>
          <a:p>
            <a:pPr lvl="1"/>
            <a:r>
              <a:rPr lang="en-IN" sz="1200" b="1" dirty="0">
                <a:latin typeface="Calibri" panose="020F0502020204030204" pitchFamily="34" charset="0"/>
                <a:ea typeface="Calibri" panose="020F0502020204030204" pitchFamily="34" charset="0"/>
                <a:cs typeface="Calibri" panose="020F0502020204030204" pitchFamily="34" charset="0"/>
              </a:rPr>
              <a:t>Mitigation:</a:t>
            </a:r>
            <a:r>
              <a:rPr lang="en-IN" sz="1200" dirty="0">
                <a:latin typeface="Calibri" panose="020F0502020204030204" pitchFamily="34" charset="0"/>
                <a:ea typeface="Calibri" panose="020F0502020204030204" pitchFamily="34" charset="0"/>
                <a:cs typeface="Calibri" panose="020F0502020204030204" pitchFamily="34" charset="0"/>
              </a:rPr>
              <a:t> Conduct thorough vendor assessments and integration testing to ensure third-party systems work seamlessly with the EWL system.</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endParaRPr lang="en-IN"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47013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3668B3-8A19-4DCB-AF75-1C60BA22A385}"/>
              </a:ext>
            </a:extLst>
          </p:cNvPr>
          <p:cNvSpPr/>
          <p:nvPr/>
        </p:nvSpPr>
        <p:spPr>
          <a:xfrm>
            <a:off x="4267200" y="86647"/>
            <a:ext cx="3867150" cy="769441"/>
          </a:xfrm>
          <a:prstGeom prst="rect">
            <a:avLst/>
          </a:prstGeom>
        </p:spPr>
        <p:txBody>
          <a:bodyPr wrap="square">
            <a:spAutoFit/>
          </a:bodyPr>
          <a:lstStyle/>
          <a:p>
            <a:r>
              <a:rPr lang="en-US" sz="44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 </a:t>
            </a:r>
            <a:endParaRPr lang="en-IN" sz="4400" dirty="0"/>
          </a:p>
        </p:txBody>
      </p:sp>
      <p:sp>
        <p:nvSpPr>
          <p:cNvPr id="2" name="Rectangle 1">
            <a:extLst>
              <a:ext uri="{FF2B5EF4-FFF2-40B4-BE49-F238E27FC236}">
                <a16:creationId xmlns:a16="http://schemas.microsoft.com/office/drawing/2014/main" id="{C06ABE68-F0BD-4E38-9A79-B2FA5012E0B0}"/>
              </a:ext>
            </a:extLst>
          </p:cNvPr>
          <p:cNvSpPr/>
          <p:nvPr/>
        </p:nvSpPr>
        <p:spPr>
          <a:xfrm>
            <a:off x="1409699" y="1217385"/>
            <a:ext cx="10506075" cy="276999"/>
          </a:xfrm>
          <a:prstGeom prst="rect">
            <a:avLst/>
          </a:prstGeom>
        </p:spPr>
        <p:txBody>
          <a:bodyPr wrap="square">
            <a:spAutoFit/>
          </a:bodyPr>
          <a:lstStyle/>
          <a:p>
            <a:r>
              <a:rPr lang="en-IN" sz="1200" dirty="0"/>
              <a:t> </a:t>
            </a:r>
          </a:p>
        </p:txBody>
      </p:sp>
      <p:sp>
        <p:nvSpPr>
          <p:cNvPr id="7" name="TextBox 6">
            <a:extLst>
              <a:ext uri="{FF2B5EF4-FFF2-40B4-BE49-F238E27FC236}">
                <a16:creationId xmlns:a16="http://schemas.microsoft.com/office/drawing/2014/main" id="{B6C37371-35A0-42D2-8C4E-5D16CB291ADD}"/>
              </a:ext>
            </a:extLst>
          </p:cNvPr>
          <p:cNvSpPr txBox="1"/>
          <p:nvPr/>
        </p:nvSpPr>
        <p:spPr>
          <a:xfrm>
            <a:off x="1504948" y="151179"/>
            <a:ext cx="10687052" cy="6555641"/>
          </a:xfrm>
          <a:prstGeom prst="rect">
            <a:avLst/>
          </a:prstGeom>
          <a:noFill/>
        </p:spPr>
        <p:txBody>
          <a:bodyPr wrap="square" rtlCol="0">
            <a:spAutoFit/>
          </a:bodyPr>
          <a:lstStyle/>
          <a:p>
            <a:endParaRPr lang="en-IN" sz="1200" b="1"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C. IT Infrastructure Dependency</a:t>
            </a:r>
          </a:p>
          <a:p>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Availability of IT Infrastructure:</a:t>
            </a:r>
            <a:r>
              <a:rPr lang="en-IN" sz="1200" dirty="0">
                <a:latin typeface="Calibri" panose="020F0502020204030204" pitchFamily="34" charset="0"/>
                <a:ea typeface="Calibri" panose="020F0502020204030204" pitchFamily="34" charset="0"/>
                <a:cs typeface="Calibri" panose="020F0502020204030204" pitchFamily="34" charset="0"/>
              </a:rPr>
              <a:t> </a:t>
            </a:r>
          </a:p>
          <a:p>
            <a:pPr lvl="1"/>
            <a:r>
              <a:rPr lang="en-IN" sz="1200" b="1" dirty="0">
                <a:latin typeface="Calibri" panose="020F0502020204030204" pitchFamily="34" charset="0"/>
                <a:ea typeface="Calibri" panose="020F0502020204030204" pitchFamily="34" charset="0"/>
                <a:cs typeface="Calibri" panose="020F0502020204030204" pitchFamily="34" charset="0"/>
              </a:rPr>
              <a:t>Dependency:</a:t>
            </a:r>
            <a:r>
              <a:rPr lang="en-IN" sz="1200" dirty="0">
                <a:latin typeface="Calibri" panose="020F0502020204030204" pitchFamily="34" charset="0"/>
                <a:ea typeface="Calibri" panose="020F0502020204030204" pitchFamily="34" charset="0"/>
                <a:cs typeface="Calibri" panose="020F0502020204030204" pitchFamily="34" charset="0"/>
              </a:rPr>
              <a:t> Successful deployment of the system depends on the availability and readiness of the necessary IT infrastructure (e.g., servers, cloud storage, network resources).</a:t>
            </a:r>
          </a:p>
          <a:p>
            <a:pPr lvl="1"/>
            <a:r>
              <a:rPr lang="en-IN" sz="1200" b="1" dirty="0">
                <a:latin typeface="Calibri" panose="020F0502020204030204" pitchFamily="34" charset="0"/>
                <a:ea typeface="Calibri" panose="020F0502020204030204" pitchFamily="34" charset="0"/>
                <a:cs typeface="Calibri" panose="020F0502020204030204" pitchFamily="34" charset="0"/>
              </a:rPr>
              <a:t>Mitigation:</a:t>
            </a:r>
            <a:r>
              <a:rPr lang="en-IN" sz="1200" dirty="0">
                <a:latin typeface="Calibri" panose="020F0502020204030204" pitchFamily="34" charset="0"/>
                <a:ea typeface="Calibri" panose="020F0502020204030204" pitchFamily="34" charset="0"/>
                <a:cs typeface="Calibri" panose="020F0502020204030204" pitchFamily="34" charset="0"/>
              </a:rPr>
              <a:t> Coordinate with the IT team to ensure infrastructure readiness in advance and build buffer time in case infrastructure setup takes longer than expected.</a:t>
            </a:r>
            <a:endParaRPr lang="en-IN" sz="1200" b="1" dirty="0">
              <a:latin typeface="Calibri" panose="020F0502020204030204" pitchFamily="34" charset="0"/>
              <a:ea typeface="Calibri" panose="020F0502020204030204" pitchFamily="34" charset="0"/>
              <a:cs typeface="Calibri" panose="020F0502020204030204" pitchFamily="34" charset="0"/>
            </a:endParaRPr>
          </a:p>
          <a:p>
            <a:endParaRPr lang="en-IN" sz="1200" b="1" dirty="0">
              <a:latin typeface="Calibri" panose="020F0502020204030204" pitchFamily="34" charset="0"/>
              <a:ea typeface="Calibri" panose="020F0502020204030204" pitchFamily="34" charset="0"/>
              <a:cs typeface="Calibri" panose="020F0502020204030204" pitchFamily="34" charset="0"/>
            </a:endParaRPr>
          </a:p>
          <a:p>
            <a:endParaRPr lang="en-IN" sz="1200" b="1"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D. Legal and Regulatory Compliance</a:t>
            </a:r>
          </a:p>
          <a:p>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Regulatory Changes Impacting the Project:</a:t>
            </a:r>
            <a:r>
              <a:rPr lang="en-IN" sz="1200" dirty="0">
                <a:latin typeface="Calibri" panose="020F0502020204030204" pitchFamily="34" charset="0"/>
                <a:ea typeface="Calibri" panose="020F0502020204030204" pitchFamily="34" charset="0"/>
                <a:cs typeface="Calibri" panose="020F0502020204030204" pitchFamily="34" charset="0"/>
              </a:rPr>
              <a:t> </a:t>
            </a:r>
          </a:p>
          <a:p>
            <a:pPr lvl="1"/>
            <a:r>
              <a:rPr lang="en-IN" sz="1200" b="1" dirty="0">
                <a:latin typeface="Calibri" panose="020F0502020204030204" pitchFamily="34" charset="0"/>
                <a:ea typeface="Calibri" panose="020F0502020204030204" pitchFamily="34" charset="0"/>
                <a:cs typeface="Calibri" panose="020F0502020204030204" pitchFamily="34" charset="0"/>
              </a:rPr>
              <a:t>Dependency:</a:t>
            </a:r>
            <a:r>
              <a:rPr lang="en-IN" sz="1200" dirty="0">
                <a:latin typeface="Calibri" panose="020F0502020204030204" pitchFamily="34" charset="0"/>
                <a:ea typeface="Calibri" panose="020F0502020204030204" pitchFamily="34" charset="0"/>
                <a:cs typeface="Calibri" panose="020F0502020204030204" pitchFamily="34" charset="0"/>
              </a:rPr>
              <a:t> Changes in legal or regulatory requirements related to estate management or data security could require the system to be adjusted, causing delays or rework.</a:t>
            </a:r>
          </a:p>
          <a:p>
            <a:pPr lvl="1"/>
            <a:r>
              <a:rPr lang="en-IN" sz="1200" b="1" dirty="0">
                <a:latin typeface="Calibri" panose="020F0502020204030204" pitchFamily="34" charset="0"/>
                <a:ea typeface="Calibri" panose="020F0502020204030204" pitchFamily="34" charset="0"/>
                <a:cs typeface="Calibri" panose="020F0502020204030204" pitchFamily="34" charset="0"/>
              </a:rPr>
              <a:t>Mitigation:</a:t>
            </a:r>
            <a:r>
              <a:rPr lang="en-IN" sz="1200" dirty="0">
                <a:latin typeface="Calibri" panose="020F0502020204030204" pitchFamily="34" charset="0"/>
                <a:ea typeface="Calibri" panose="020F0502020204030204" pitchFamily="34" charset="0"/>
                <a:cs typeface="Calibri" panose="020F0502020204030204" pitchFamily="34" charset="0"/>
              </a:rPr>
              <a:t> Stay updated on industry regulations and collaborate with legal teams to ensure that the EWL system complies with relevant laws and regulations from the start.</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E. Budget/Financial Dependency</a:t>
            </a:r>
          </a:p>
          <a:p>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Funding Approval:</a:t>
            </a:r>
            <a:r>
              <a:rPr lang="en-IN" sz="1200" dirty="0">
                <a:latin typeface="Calibri" panose="020F0502020204030204" pitchFamily="34" charset="0"/>
                <a:ea typeface="Calibri" panose="020F0502020204030204" pitchFamily="34" charset="0"/>
                <a:cs typeface="Calibri" panose="020F0502020204030204" pitchFamily="34" charset="0"/>
              </a:rPr>
              <a:t> </a:t>
            </a:r>
          </a:p>
          <a:p>
            <a:pPr lvl="1"/>
            <a:r>
              <a:rPr lang="en-IN" sz="1200" b="1" dirty="0">
                <a:latin typeface="Calibri" panose="020F0502020204030204" pitchFamily="34" charset="0"/>
                <a:ea typeface="Calibri" panose="020F0502020204030204" pitchFamily="34" charset="0"/>
                <a:cs typeface="Calibri" panose="020F0502020204030204" pitchFamily="34" charset="0"/>
              </a:rPr>
              <a:t>Dependency:</a:t>
            </a:r>
            <a:r>
              <a:rPr lang="en-IN" sz="1200" dirty="0">
                <a:latin typeface="Calibri" panose="020F0502020204030204" pitchFamily="34" charset="0"/>
                <a:ea typeface="Calibri" panose="020F0502020204030204" pitchFamily="34" charset="0"/>
                <a:cs typeface="Calibri" panose="020F0502020204030204" pitchFamily="34" charset="0"/>
              </a:rPr>
              <a:t> Timely approval of funding and financial resources is essential for the successful procurement of software, training, and consulting services.</a:t>
            </a:r>
          </a:p>
          <a:p>
            <a:pPr lvl="1"/>
            <a:r>
              <a:rPr lang="en-IN" sz="1200" b="1" dirty="0">
                <a:latin typeface="Calibri" panose="020F0502020204030204" pitchFamily="34" charset="0"/>
                <a:ea typeface="Calibri" panose="020F0502020204030204" pitchFamily="34" charset="0"/>
                <a:cs typeface="Calibri" panose="020F0502020204030204" pitchFamily="34" charset="0"/>
              </a:rPr>
              <a:t>Mitigation:</a:t>
            </a:r>
            <a:r>
              <a:rPr lang="en-IN" sz="1200" dirty="0">
                <a:latin typeface="Calibri" panose="020F0502020204030204" pitchFamily="34" charset="0"/>
                <a:ea typeface="Calibri" panose="020F0502020204030204" pitchFamily="34" charset="0"/>
                <a:cs typeface="Calibri" panose="020F0502020204030204" pitchFamily="34" charset="0"/>
              </a:rPr>
              <a:t> Ensure early approval of budget and funds, with built-in flexibility for unforeseen expenses.</a:t>
            </a:r>
          </a:p>
          <a:p>
            <a:endParaRPr lang="en-IN" sz="1200" dirty="0">
              <a:latin typeface="Calibri" panose="020F0502020204030204" pitchFamily="34" charset="0"/>
              <a:ea typeface="Calibri" panose="020F0502020204030204" pitchFamily="34" charset="0"/>
              <a:cs typeface="Calibri" panose="020F0502020204030204" pitchFamily="34" charset="0"/>
            </a:endParaRPr>
          </a:p>
          <a:p>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endParaRPr lang="en-IN"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134939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3668B3-8A19-4DCB-AF75-1C60BA22A385}"/>
              </a:ext>
            </a:extLst>
          </p:cNvPr>
          <p:cNvSpPr/>
          <p:nvPr/>
        </p:nvSpPr>
        <p:spPr>
          <a:xfrm>
            <a:off x="4267200" y="86647"/>
            <a:ext cx="3867150" cy="769441"/>
          </a:xfrm>
          <a:prstGeom prst="rect">
            <a:avLst/>
          </a:prstGeom>
        </p:spPr>
        <p:txBody>
          <a:bodyPr wrap="square">
            <a:spAutoFit/>
          </a:bodyPr>
          <a:lstStyle/>
          <a:p>
            <a:r>
              <a:rPr lang="en-US" sz="44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 </a:t>
            </a:r>
            <a:endParaRPr lang="en-IN" sz="4400" dirty="0"/>
          </a:p>
        </p:txBody>
      </p:sp>
      <p:sp>
        <p:nvSpPr>
          <p:cNvPr id="2" name="Rectangle 1">
            <a:extLst>
              <a:ext uri="{FF2B5EF4-FFF2-40B4-BE49-F238E27FC236}">
                <a16:creationId xmlns:a16="http://schemas.microsoft.com/office/drawing/2014/main" id="{C06ABE68-F0BD-4E38-9A79-B2FA5012E0B0}"/>
              </a:ext>
            </a:extLst>
          </p:cNvPr>
          <p:cNvSpPr/>
          <p:nvPr/>
        </p:nvSpPr>
        <p:spPr>
          <a:xfrm>
            <a:off x="1409699" y="1217385"/>
            <a:ext cx="10506075" cy="276999"/>
          </a:xfrm>
          <a:prstGeom prst="rect">
            <a:avLst/>
          </a:prstGeom>
        </p:spPr>
        <p:txBody>
          <a:bodyPr wrap="square">
            <a:spAutoFit/>
          </a:bodyPr>
          <a:lstStyle/>
          <a:p>
            <a:r>
              <a:rPr lang="en-IN" sz="1200" dirty="0"/>
              <a:t> </a:t>
            </a:r>
          </a:p>
        </p:txBody>
      </p:sp>
      <p:sp>
        <p:nvSpPr>
          <p:cNvPr id="7" name="TextBox 6">
            <a:extLst>
              <a:ext uri="{FF2B5EF4-FFF2-40B4-BE49-F238E27FC236}">
                <a16:creationId xmlns:a16="http://schemas.microsoft.com/office/drawing/2014/main" id="{B6C37371-35A0-42D2-8C4E-5D16CB291ADD}"/>
              </a:ext>
            </a:extLst>
          </p:cNvPr>
          <p:cNvSpPr txBox="1"/>
          <p:nvPr/>
        </p:nvSpPr>
        <p:spPr>
          <a:xfrm>
            <a:off x="1333499" y="942735"/>
            <a:ext cx="10058401" cy="6555641"/>
          </a:xfrm>
          <a:prstGeom prst="rect">
            <a:avLst/>
          </a:prstGeom>
          <a:noFill/>
        </p:spPr>
        <p:txBody>
          <a:bodyPr wrap="square" rtlCol="0">
            <a:spAutoFit/>
          </a:bodyPr>
          <a:lstStyle/>
          <a:p>
            <a:endParaRPr lang="en-IN" sz="1200" b="1"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Streamlined Operations</a:t>
            </a:r>
            <a:r>
              <a:rPr lang="en-IN" sz="1200" dirty="0">
                <a:latin typeface="Calibri" panose="020F0502020204030204" pitchFamily="34" charset="0"/>
                <a:ea typeface="Calibri" panose="020F0502020204030204" pitchFamily="34" charset="0"/>
                <a:cs typeface="Calibri" panose="020F0502020204030204" pitchFamily="34" charset="0"/>
              </a:rPr>
              <a:t>:</a:t>
            </a:r>
            <a:br>
              <a:rPr lang="en-IN" sz="1200" dirty="0">
                <a:latin typeface="Calibri" panose="020F0502020204030204" pitchFamily="34" charset="0"/>
                <a:ea typeface="Calibri" panose="020F0502020204030204" pitchFamily="34" charset="0"/>
                <a:cs typeface="Calibri" panose="020F0502020204030204" pitchFamily="34" charset="0"/>
              </a:rPr>
            </a:br>
            <a:r>
              <a:rPr lang="en-IN" sz="1200" dirty="0">
                <a:latin typeface="Calibri" panose="020F0502020204030204" pitchFamily="34" charset="0"/>
                <a:ea typeface="Calibri" panose="020F0502020204030204" pitchFamily="34" charset="0"/>
                <a:cs typeface="Calibri" panose="020F0502020204030204" pitchFamily="34" charset="0"/>
              </a:rPr>
              <a:t>The implementation of the </a:t>
            </a:r>
            <a:r>
              <a:rPr lang="en-IN" sz="1200" b="1" dirty="0">
                <a:latin typeface="Calibri" panose="020F0502020204030204" pitchFamily="34" charset="0"/>
                <a:ea typeface="Calibri" panose="020F0502020204030204" pitchFamily="34" charset="0"/>
                <a:cs typeface="Calibri" panose="020F0502020204030204" pitchFamily="34" charset="0"/>
              </a:rPr>
              <a:t>EWL system</a:t>
            </a:r>
            <a:r>
              <a:rPr lang="en-IN" sz="1200" dirty="0">
                <a:latin typeface="Calibri" panose="020F0502020204030204" pitchFamily="34" charset="0"/>
                <a:ea typeface="Calibri" panose="020F0502020204030204" pitchFamily="34" charset="0"/>
                <a:cs typeface="Calibri" panose="020F0502020204030204" pitchFamily="34" charset="0"/>
              </a:rPr>
              <a:t> will significantly enhance the efficiency and effectiveness of managing estate tasks by consolidating work requests, improving transparency, and ensuring timely task completion.</a:t>
            </a:r>
          </a:p>
          <a:p>
            <a:pPr lvl="0"/>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Improved Collaboration</a:t>
            </a:r>
            <a:r>
              <a:rPr lang="en-IN" sz="1200" dirty="0">
                <a:latin typeface="Calibri" panose="020F0502020204030204" pitchFamily="34" charset="0"/>
                <a:ea typeface="Calibri" panose="020F0502020204030204" pitchFamily="34" charset="0"/>
                <a:cs typeface="Calibri" panose="020F0502020204030204" pitchFamily="34" charset="0"/>
              </a:rPr>
              <a:t>:</a:t>
            </a:r>
            <a:br>
              <a:rPr lang="en-IN" sz="1200" dirty="0">
                <a:latin typeface="Calibri" panose="020F0502020204030204" pitchFamily="34" charset="0"/>
                <a:ea typeface="Calibri" panose="020F0502020204030204" pitchFamily="34" charset="0"/>
                <a:cs typeface="Calibri" panose="020F0502020204030204" pitchFamily="34" charset="0"/>
              </a:rPr>
            </a:br>
            <a:r>
              <a:rPr lang="en-IN" sz="1200" dirty="0">
                <a:latin typeface="Calibri" panose="020F0502020204030204" pitchFamily="34" charset="0"/>
                <a:ea typeface="Calibri" panose="020F0502020204030204" pitchFamily="34" charset="0"/>
                <a:cs typeface="Calibri" panose="020F0502020204030204" pitchFamily="34" charset="0"/>
              </a:rPr>
              <a:t>The system will enable seamless communication between stakeholders, ensuring that the estate management team, operations, and IT departments work in harmony to address issues, provide feedback, and ensure smooth execution.</a:t>
            </a:r>
          </a:p>
          <a:p>
            <a:pPr lvl="0"/>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Enhanced Decision-Making</a:t>
            </a:r>
            <a:r>
              <a:rPr lang="en-IN" sz="1200" dirty="0">
                <a:latin typeface="Calibri" panose="020F0502020204030204" pitchFamily="34" charset="0"/>
                <a:ea typeface="Calibri" panose="020F0502020204030204" pitchFamily="34" charset="0"/>
                <a:cs typeface="Calibri" panose="020F0502020204030204" pitchFamily="34" charset="0"/>
              </a:rPr>
              <a:t>:</a:t>
            </a:r>
            <a:br>
              <a:rPr lang="en-IN" sz="1200" dirty="0">
                <a:latin typeface="Calibri" panose="020F0502020204030204" pitchFamily="34" charset="0"/>
                <a:ea typeface="Calibri" panose="020F0502020204030204" pitchFamily="34" charset="0"/>
                <a:cs typeface="Calibri" panose="020F0502020204030204" pitchFamily="34" charset="0"/>
              </a:rPr>
            </a:br>
            <a:r>
              <a:rPr lang="en-IN" sz="1200" dirty="0">
                <a:latin typeface="Calibri" panose="020F0502020204030204" pitchFamily="34" charset="0"/>
                <a:ea typeface="Calibri" panose="020F0502020204030204" pitchFamily="34" charset="0"/>
                <a:cs typeface="Calibri" panose="020F0502020204030204" pitchFamily="34" charset="0"/>
              </a:rPr>
              <a:t>With real-time updates, tracking, and reporting, estate managers and stakeholders will be empowered with better insights to make data-driven decisions that optimize estate operations and resource allocation.</a:t>
            </a:r>
          </a:p>
          <a:p>
            <a:pPr lvl="0"/>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Reduced Operational Costs</a:t>
            </a:r>
            <a:r>
              <a:rPr lang="en-IN" sz="1200" dirty="0">
                <a:latin typeface="Calibri" panose="020F0502020204030204" pitchFamily="34" charset="0"/>
                <a:ea typeface="Calibri" panose="020F0502020204030204" pitchFamily="34" charset="0"/>
                <a:cs typeface="Calibri" panose="020F0502020204030204" pitchFamily="34" charset="0"/>
              </a:rPr>
              <a:t>:</a:t>
            </a:r>
            <a:br>
              <a:rPr lang="en-IN" sz="1200" dirty="0">
                <a:latin typeface="Calibri" panose="020F0502020204030204" pitchFamily="34" charset="0"/>
                <a:ea typeface="Calibri" panose="020F0502020204030204" pitchFamily="34" charset="0"/>
                <a:cs typeface="Calibri" panose="020F0502020204030204" pitchFamily="34" charset="0"/>
              </a:rPr>
            </a:br>
            <a:r>
              <a:rPr lang="en-IN" sz="1200" dirty="0">
                <a:latin typeface="Calibri" panose="020F0502020204030204" pitchFamily="34" charset="0"/>
                <a:ea typeface="Calibri" panose="020F0502020204030204" pitchFamily="34" charset="0"/>
                <a:cs typeface="Calibri" panose="020F0502020204030204" pitchFamily="34" charset="0"/>
              </a:rPr>
              <a:t>By automating and centralizing task management, the EWL system will reduce manual effort, minimize errors, and enhance resource utilization, leading to long-term savings and improved operational performance.</a:t>
            </a:r>
          </a:p>
          <a:p>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Successful Implementation</a:t>
            </a:r>
            <a:r>
              <a:rPr lang="en-IN" sz="1200" dirty="0">
                <a:latin typeface="Calibri" panose="020F0502020204030204" pitchFamily="34" charset="0"/>
                <a:ea typeface="Calibri" panose="020F0502020204030204" pitchFamily="34" charset="0"/>
                <a:cs typeface="Calibri" panose="020F0502020204030204" pitchFamily="34" charset="0"/>
              </a:rPr>
              <a:t> of the EWL system for the Estate Account will result in better estate management, streamlined workflows, and a more efficient team.</a:t>
            </a:r>
          </a:p>
          <a:p>
            <a:pPr lvl="0"/>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Commitment to Continuous Improvement</a:t>
            </a:r>
            <a:r>
              <a:rPr lang="en-IN" sz="1200" dirty="0">
                <a:latin typeface="Calibri" panose="020F0502020204030204" pitchFamily="34" charset="0"/>
                <a:ea typeface="Calibri" panose="020F0502020204030204" pitchFamily="34" charset="0"/>
                <a:cs typeface="Calibri" panose="020F0502020204030204" pitchFamily="34" charset="0"/>
              </a:rPr>
              <a:t>: Regular updates, user feedback, and system refinements will ensure the system evolves with the estate's needs, adapting to changes in processes, technologies, or regulations.</a:t>
            </a:r>
          </a:p>
          <a:p>
            <a:pPr lvl="0"/>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Collaborative Effort</a:t>
            </a:r>
            <a:r>
              <a:rPr lang="en-IN" sz="1200" dirty="0">
                <a:latin typeface="Calibri" panose="020F0502020204030204" pitchFamily="34" charset="0"/>
                <a:ea typeface="Calibri" panose="020F0502020204030204" pitchFamily="34" charset="0"/>
                <a:cs typeface="Calibri" panose="020F0502020204030204" pitchFamily="34" charset="0"/>
              </a:rPr>
              <a:t>: The project's success relies on the collective commitment of cross-functional teams, including estate management, IT, operations, and external stakeholders. Maintaining clear communication and agile methodologies will drive timely delivery and minimize risks</a:t>
            </a: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pPr lvl="2"/>
            <a:endParaRPr lang="en-IN" sz="1200" dirty="0">
              <a:latin typeface="Calibri" panose="020F0502020204030204" pitchFamily="34" charset="0"/>
              <a:ea typeface="Calibri" panose="020F0502020204030204" pitchFamily="34" charset="0"/>
              <a:cs typeface="Calibri" panose="020F0502020204030204" pitchFamily="34" charset="0"/>
            </a:endParaRPr>
          </a:p>
          <a:p>
            <a:endParaRPr lang="en-IN" sz="1200" dirty="0">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4B00C3F4-EB30-4BA1-ACFC-422DBAEF2897}"/>
              </a:ext>
            </a:extLst>
          </p:cNvPr>
          <p:cNvSpPr/>
          <p:nvPr/>
        </p:nvSpPr>
        <p:spPr>
          <a:xfrm>
            <a:off x="5221476" y="0"/>
            <a:ext cx="2882520" cy="769441"/>
          </a:xfrm>
          <a:prstGeom prst="rect">
            <a:avLst/>
          </a:prstGeom>
        </p:spPr>
        <p:txBody>
          <a:bodyPr wrap="none">
            <a:spAutoFit/>
          </a:bodyPr>
          <a:lstStyle/>
          <a:p>
            <a:r>
              <a:rPr lang="en-US" sz="4400" b="1" dirty="0">
                <a:solidFill>
                  <a:srgbClr val="282824"/>
                </a:solidFill>
                <a:latin typeface="Times New Roman" panose="02020603050405020304" pitchFamily="18" charset="0"/>
                <a:ea typeface="Lato Bold" pitchFamily="34" charset="-122"/>
                <a:cs typeface="Times New Roman" panose="02020603050405020304" pitchFamily="18" charset="0"/>
              </a:rPr>
              <a:t>Conclusion</a:t>
            </a:r>
            <a:endParaRPr lang="en-IN" sz="4400" dirty="0"/>
          </a:p>
        </p:txBody>
      </p:sp>
    </p:spTree>
    <p:extLst>
      <p:ext uri="{BB962C8B-B14F-4D97-AF65-F5344CB8AC3E}">
        <p14:creationId xmlns:p14="http://schemas.microsoft.com/office/powerpoint/2010/main" val="1784550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1F083-6045-4706-92AA-23C7187EBAFC}"/>
              </a:ext>
            </a:extLst>
          </p:cNvPr>
          <p:cNvSpPr>
            <a:spLocks noGrp="1"/>
          </p:cNvSpPr>
          <p:nvPr>
            <p:ph type="title"/>
          </p:nvPr>
        </p:nvSpPr>
        <p:spPr>
          <a:xfrm>
            <a:off x="1352549" y="-4732"/>
            <a:ext cx="9486901" cy="781050"/>
          </a:xfrm>
        </p:spPr>
        <p:txBody>
          <a:bodyPr>
            <a:normAutofit fontScale="90000"/>
          </a:bodyPr>
          <a:lstStyle/>
          <a:p>
            <a:br>
              <a:rPr lang="en-US"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br>
            <a:r>
              <a:rPr lang="en-US" sz="49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Situation</a:t>
            </a:r>
            <a:br>
              <a:rPr lang="en-US" dirty="0">
                <a:latin typeface="Times New Roman" panose="02020603050405020304" pitchFamily="18" charset="0"/>
                <a:ea typeface="Calibri" panose="020F0502020204030204" pitchFamily="34" charset="0"/>
                <a:cs typeface="Times New Roman" panose="02020603050405020304" pitchFamily="18" charset="0"/>
              </a:rPr>
            </a:br>
            <a:endParaRPr lang="en-IN" dirty="0"/>
          </a:p>
        </p:txBody>
      </p:sp>
      <p:sp>
        <p:nvSpPr>
          <p:cNvPr id="6" name="Rectangle 5">
            <a:extLst>
              <a:ext uri="{FF2B5EF4-FFF2-40B4-BE49-F238E27FC236}">
                <a16:creationId xmlns:a16="http://schemas.microsoft.com/office/drawing/2014/main" id="{21618172-5D77-4475-B048-BD8F9B1D657B}"/>
              </a:ext>
            </a:extLst>
          </p:cNvPr>
          <p:cNvSpPr/>
          <p:nvPr/>
        </p:nvSpPr>
        <p:spPr>
          <a:xfrm>
            <a:off x="1409699" y="1255663"/>
            <a:ext cx="9486901" cy="646331"/>
          </a:xfrm>
          <a:prstGeom prst="rect">
            <a:avLst/>
          </a:prstGeom>
        </p:spPr>
        <p:txBody>
          <a:bodyPr wrap="square">
            <a:spAutoFit/>
          </a:bodyPr>
          <a:lstStyle/>
          <a:p>
            <a:endParaRPr lang="en-US" dirty="0"/>
          </a:p>
          <a:p>
            <a:endParaRPr lang="en-US" dirty="0"/>
          </a:p>
        </p:txBody>
      </p:sp>
      <p:sp>
        <p:nvSpPr>
          <p:cNvPr id="4" name="TextBox 3">
            <a:extLst>
              <a:ext uri="{FF2B5EF4-FFF2-40B4-BE49-F238E27FC236}">
                <a16:creationId xmlns:a16="http://schemas.microsoft.com/office/drawing/2014/main" id="{D2929F97-96F1-49BB-94D3-0B4D57B8EEEC}"/>
              </a:ext>
            </a:extLst>
          </p:cNvPr>
          <p:cNvSpPr txBox="1"/>
          <p:nvPr/>
        </p:nvSpPr>
        <p:spPr>
          <a:xfrm>
            <a:off x="1619811" y="1116122"/>
            <a:ext cx="10105464" cy="5078313"/>
          </a:xfrm>
          <a:prstGeom prst="rect">
            <a:avLst/>
          </a:prstGeom>
          <a:noFill/>
        </p:spPr>
        <p:txBody>
          <a:bodyPr wrap="square" rtlCol="0">
            <a:spAutoFit/>
          </a:bodyPr>
          <a:lstStyle/>
          <a:p>
            <a:r>
              <a:rPr lang="en-US" sz="1200" b="1" dirty="0">
                <a:latin typeface="Calibri" panose="020F0502020204030204" pitchFamily="34" charset="0"/>
                <a:ea typeface="Calibri" panose="020F0502020204030204" pitchFamily="34" charset="0"/>
                <a:cs typeface="Calibri" panose="020F0502020204030204" pitchFamily="34" charset="0"/>
              </a:rPr>
              <a:t>Situation for EWL Implementation for ESTATE Account:</a:t>
            </a:r>
          </a:p>
          <a:p>
            <a:endParaRPr lang="en-US" sz="1200" dirty="0">
              <a:latin typeface="Calibri" panose="020F0502020204030204" pitchFamily="34" charset="0"/>
              <a:ea typeface="Calibri" panose="020F0502020204030204" pitchFamily="34" charset="0"/>
              <a:cs typeface="Calibri" panose="020F0502020204030204" pitchFamily="34" charset="0"/>
            </a:endParaRPr>
          </a:p>
          <a:p>
            <a:r>
              <a:rPr lang="en-US" sz="1200" b="1" dirty="0">
                <a:latin typeface="Calibri" panose="020F0502020204030204" pitchFamily="34" charset="0"/>
                <a:ea typeface="Calibri" panose="020F0502020204030204" pitchFamily="34" charset="0"/>
                <a:cs typeface="Calibri" panose="020F0502020204030204" pitchFamily="34" charset="0"/>
              </a:rPr>
              <a:t>Fragmented Task Management</a:t>
            </a:r>
            <a:endParaRPr lang="en-US" sz="1200" dirty="0">
              <a:latin typeface="Calibri" panose="020F0502020204030204" pitchFamily="34" charset="0"/>
              <a:ea typeface="Calibri" panose="020F0502020204030204" pitchFamily="34" charset="0"/>
              <a:cs typeface="Calibri" panose="020F0502020204030204" pitchFamily="34" charset="0"/>
            </a:endParaRPr>
          </a:p>
          <a:p>
            <a:pPr lvl="1"/>
            <a:r>
              <a:rPr lang="en-US" sz="1200" dirty="0">
                <a:latin typeface="Calibri" panose="020F0502020204030204" pitchFamily="34" charset="0"/>
                <a:ea typeface="Calibri" panose="020F0502020204030204" pitchFamily="34" charset="0"/>
                <a:cs typeface="Calibri" panose="020F0502020204030204" pitchFamily="34" charset="0"/>
              </a:rPr>
              <a:t>Multiple teams (e.g., property management, maintenance, legal, finance) are handling different tasks related to the ESTATE account, but there is no unified system to track all tasks in one place.</a:t>
            </a:r>
          </a:p>
          <a:p>
            <a:pPr lvl="1"/>
            <a:r>
              <a:rPr lang="en-US" sz="1200" dirty="0">
                <a:latin typeface="Calibri" panose="020F0502020204030204" pitchFamily="34" charset="0"/>
                <a:ea typeface="Calibri" panose="020F0502020204030204" pitchFamily="34" charset="0"/>
                <a:cs typeface="Calibri" panose="020F0502020204030204" pitchFamily="34" charset="0"/>
              </a:rPr>
              <a:t>Tasks are often tracked in separate spreadsheets, emails, or legacy software, which leads to a lack of visibility across teams.</a:t>
            </a:r>
          </a:p>
          <a:p>
            <a:pPr lvl="1"/>
            <a:endParaRPr lang="en-US" sz="1200" dirty="0">
              <a:latin typeface="Calibri" panose="020F0502020204030204" pitchFamily="34" charset="0"/>
              <a:ea typeface="Calibri" panose="020F0502020204030204" pitchFamily="34" charset="0"/>
              <a:cs typeface="Calibri" panose="020F0502020204030204" pitchFamily="34" charset="0"/>
            </a:endParaRPr>
          </a:p>
          <a:p>
            <a:r>
              <a:rPr lang="en-US" sz="1200" b="1" dirty="0">
                <a:latin typeface="Calibri" panose="020F0502020204030204" pitchFamily="34" charset="0"/>
                <a:ea typeface="Calibri" panose="020F0502020204030204" pitchFamily="34" charset="0"/>
                <a:cs typeface="Calibri" panose="020F0502020204030204" pitchFamily="34" charset="0"/>
              </a:rPr>
              <a:t>Manual Processes and Inefficiencies</a:t>
            </a:r>
            <a:endParaRPr lang="en-US" sz="1200" dirty="0">
              <a:latin typeface="Calibri" panose="020F0502020204030204" pitchFamily="34" charset="0"/>
              <a:ea typeface="Calibri" panose="020F0502020204030204" pitchFamily="34" charset="0"/>
              <a:cs typeface="Calibri" panose="020F0502020204030204" pitchFamily="34" charset="0"/>
            </a:endParaRPr>
          </a:p>
          <a:p>
            <a:pPr lvl="1"/>
            <a:r>
              <a:rPr lang="en-US" sz="1200" dirty="0">
                <a:latin typeface="Calibri" panose="020F0502020204030204" pitchFamily="34" charset="0"/>
                <a:ea typeface="Calibri" panose="020F0502020204030204" pitchFamily="34" charset="0"/>
                <a:cs typeface="Calibri" panose="020F0502020204030204" pitchFamily="34" charset="0"/>
              </a:rPr>
              <a:t>Many tasks require manual updates, creating delays and errors. For example, property maintenance requests or tenant issues are manually recorded, leading to slower response times.</a:t>
            </a:r>
          </a:p>
          <a:p>
            <a:pPr lvl="1"/>
            <a:r>
              <a:rPr lang="en-US" sz="1200" dirty="0">
                <a:latin typeface="Calibri" panose="020F0502020204030204" pitchFamily="34" charset="0"/>
                <a:ea typeface="Calibri" panose="020F0502020204030204" pitchFamily="34" charset="0"/>
                <a:cs typeface="Calibri" panose="020F0502020204030204" pitchFamily="34" charset="0"/>
              </a:rPr>
              <a:t>The manual nature of task allocation results in miscommunication, missed deadlines, and duplication of efforts.</a:t>
            </a:r>
          </a:p>
          <a:p>
            <a:pPr lvl="1"/>
            <a:endParaRPr lang="en-US" sz="1200" dirty="0">
              <a:latin typeface="Calibri" panose="020F0502020204030204" pitchFamily="34" charset="0"/>
              <a:ea typeface="Calibri" panose="020F0502020204030204" pitchFamily="34" charset="0"/>
              <a:cs typeface="Calibri" panose="020F0502020204030204" pitchFamily="34" charset="0"/>
            </a:endParaRPr>
          </a:p>
          <a:p>
            <a:r>
              <a:rPr lang="en-US" sz="1200" b="1" dirty="0">
                <a:latin typeface="Calibri" panose="020F0502020204030204" pitchFamily="34" charset="0"/>
                <a:ea typeface="Calibri" panose="020F0502020204030204" pitchFamily="34" charset="0"/>
                <a:cs typeface="Calibri" panose="020F0502020204030204" pitchFamily="34" charset="0"/>
              </a:rPr>
              <a:t>Limited Visibility and Reporting</a:t>
            </a:r>
            <a:endParaRPr lang="en-US" sz="1200" dirty="0">
              <a:latin typeface="Calibri" panose="020F0502020204030204" pitchFamily="34" charset="0"/>
              <a:ea typeface="Calibri" panose="020F0502020204030204" pitchFamily="34" charset="0"/>
              <a:cs typeface="Calibri" panose="020F0502020204030204" pitchFamily="34" charset="0"/>
            </a:endParaRPr>
          </a:p>
          <a:p>
            <a:pPr lvl="1"/>
            <a:r>
              <a:rPr lang="en-US" sz="1200" dirty="0">
                <a:latin typeface="Calibri" panose="020F0502020204030204" pitchFamily="34" charset="0"/>
                <a:ea typeface="Calibri" panose="020F0502020204030204" pitchFamily="34" charset="0"/>
                <a:cs typeface="Calibri" panose="020F0502020204030204" pitchFamily="34" charset="0"/>
              </a:rPr>
              <a:t>Management does not have a clear, real-time overview of all ongoing tasks or their statuses.</a:t>
            </a:r>
          </a:p>
          <a:p>
            <a:pPr lvl="1"/>
            <a:r>
              <a:rPr lang="en-US" sz="1200" dirty="0">
                <a:latin typeface="Calibri" panose="020F0502020204030204" pitchFamily="34" charset="0"/>
                <a:ea typeface="Calibri" panose="020F0502020204030204" pitchFamily="34" charset="0"/>
                <a:cs typeface="Calibri" panose="020F0502020204030204" pitchFamily="34" charset="0"/>
              </a:rPr>
              <a:t>It's difficult to get timely reports on task completion, which impacts decision-making and future planning.</a:t>
            </a:r>
          </a:p>
          <a:p>
            <a:pPr lvl="1"/>
            <a:endParaRPr lang="en-US" sz="1200" dirty="0">
              <a:latin typeface="Calibri" panose="020F0502020204030204" pitchFamily="34" charset="0"/>
              <a:ea typeface="Calibri" panose="020F0502020204030204" pitchFamily="34" charset="0"/>
              <a:cs typeface="Calibri" panose="020F0502020204030204" pitchFamily="34" charset="0"/>
            </a:endParaRPr>
          </a:p>
          <a:p>
            <a:r>
              <a:rPr lang="en-US" sz="1200" b="1" dirty="0">
                <a:latin typeface="Calibri" panose="020F0502020204030204" pitchFamily="34" charset="0"/>
                <a:ea typeface="Calibri" panose="020F0502020204030204" pitchFamily="34" charset="0"/>
                <a:cs typeface="Calibri" panose="020F0502020204030204" pitchFamily="34" charset="0"/>
              </a:rPr>
              <a:t>Communication Silos</a:t>
            </a:r>
            <a:endParaRPr lang="en-US" sz="1200" dirty="0">
              <a:latin typeface="Calibri" panose="020F0502020204030204" pitchFamily="34" charset="0"/>
              <a:ea typeface="Calibri" panose="020F0502020204030204" pitchFamily="34" charset="0"/>
              <a:cs typeface="Calibri" panose="020F0502020204030204" pitchFamily="34" charset="0"/>
            </a:endParaRPr>
          </a:p>
          <a:p>
            <a:pPr lvl="1"/>
            <a:r>
              <a:rPr lang="en-US" sz="1200" dirty="0">
                <a:latin typeface="Calibri" panose="020F0502020204030204" pitchFamily="34" charset="0"/>
                <a:ea typeface="Calibri" panose="020F0502020204030204" pitchFamily="34" charset="0"/>
                <a:cs typeface="Calibri" panose="020F0502020204030204" pitchFamily="34" charset="0"/>
              </a:rPr>
              <a:t>Teams work in silos, and there is no consistent way to communicate the status of a task or get updates from other departments.</a:t>
            </a:r>
          </a:p>
          <a:p>
            <a:pPr lvl="1"/>
            <a:r>
              <a:rPr lang="en-US" sz="1200" dirty="0">
                <a:latin typeface="Calibri" panose="020F0502020204030204" pitchFamily="34" charset="0"/>
                <a:ea typeface="Calibri" panose="020F0502020204030204" pitchFamily="34" charset="0"/>
                <a:cs typeface="Calibri" panose="020F0502020204030204" pitchFamily="34" charset="0"/>
              </a:rPr>
              <a:t>Key stakeholders (like estate managers or property owners) are often left out of important task updates, which delays important decisions.</a:t>
            </a:r>
          </a:p>
          <a:p>
            <a:pPr lvl="1"/>
            <a:endParaRPr lang="en-US" sz="1200" dirty="0">
              <a:latin typeface="Calibri" panose="020F0502020204030204" pitchFamily="34" charset="0"/>
              <a:ea typeface="Calibri" panose="020F0502020204030204" pitchFamily="34" charset="0"/>
              <a:cs typeface="Calibri" panose="020F0502020204030204" pitchFamily="34" charset="0"/>
            </a:endParaRPr>
          </a:p>
          <a:p>
            <a:r>
              <a:rPr lang="en-US" sz="1200" b="1" dirty="0">
                <a:latin typeface="Calibri" panose="020F0502020204030204" pitchFamily="34" charset="0"/>
                <a:ea typeface="Calibri" panose="020F0502020204030204" pitchFamily="34" charset="0"/>
                <a:cs typeface="Calibri" panose="020F0502020204030204" pitchFamily="34" charset="0"/>
              </a:rPr>
              <a:t>High Risk of Missed Deadlines</a:t>
            </a:r>
            <a:endParaRPr lang="en-US" sz="1200" dirty="0">
              <a:latin typeface="Calibri" panose="020F0502020204030204" pitchFamily="34" charset="0"/>
              <a:ea typeface="Calibri" panose="020F0502020204030204" pitchFamily="34" charset="0"/>
              <a:cs typeface="Calibri" panose="020F0502020204030204" pitchFamily="34" charset="0"/>
            </a:endParaRPr>
          </a:p>
          <a:p>
            <a:pPr lvl="1"/>
            <a:r>
              <a:rPr lang="en-US" sz="1200" dirty="0">
                <a:latin typeface="Calibri" panose="020F0502020204030204" pitchFamily="34" charset="0"/>
                <a:ea typeface="Calibri" panose="020F0502020204030204" pitchFamily="34" charset="0"/>
                <a:cs typeface="Calibri" panose="020F0502020204030204" pitchFamily="34" charset="0"/>
              </a:rPr>
              <a:t>Due to the lack of automated reminders and a clear task prioritization system, critical deadlines related to estate management, such as contract renewals or legal filings, are at risk of being missed.</a:t>
            </a:r>
          </a:p>
          <a:p>
            <a:pPr lvl="1"/>
            <a:endParaRPr lang="en-US" sz="1200" dirty="0">
              <a:latin typeface="Calibri" panose="020F0502020204030204" pitchFamily="34" charset="0"/>
              <a:ea typeface="Calibri" panose="020F0502020204030204" pitchFamily="34" charset="0"/>
              <a:cs typeface="Calibri" panose="020F0502020204030204" pitchFamily="34" charset="0"/>
            </a:endParaRPr>
          </a:p>
          <a:p>
            <a:r>
              <a:rPr lang="en-US" sz="1200" b="1" dirty="0">
                <a:latin typeface="Calibri" panose="020F0502020204030204" pitchFamily="34" charset="0"/>
                <a:ea typeface="Calibri" panose="020F0502020204030204" pitchFamily="34" charset="0"/>
                <a:cs typeface="Calibri" panose="020F0502020204030204" pitchFamily="34" charset="0"/>
              </a:rPr>
              <a:t>Difficulty in Tracking Resource Utilization</a:t>
            </a:r>
            <a:endParaRPr lang="en-US" sz="1200" dirty="0">
              <a:latin typeface="Calibri" panose="020F0502020204030204" pitchFamily="34" charset="0"/>
              <a:ea typeface="Calibri" panose="020F0502020204030204" pitchFamily="34" charset="0"/>
              <a:cs typeface="Calibri" panose="020F0502020204030204" pitchFamily="34" charset="0"/>
            </a:endParaRPr>
          </a:p>
          <a:p>
            <a:pPr lvl="1"/>
            <a:r>
              <a:rPr lang="en-US" sz="1200" dirty="0">
                <a:latin typeface="Calibri" panose="020F0502020204030204" pitchFamily="34" charset="0"/>
                <a:ea typeface="Calibri" panose="020F0502020204030204" pitchFamily="34" charset="0"/>
                <a:cs typeface="Calibri" panose="020F0502020204030204" pitchFamily="34" charset="0"/>
              </a:rPr>
              <a:t>It is challenging to track who is working on what tasks, leading to overburdening certain team members while others have unused capacity.</a:t>
            </a:r>
          </a:p>
          <a:p>
            <a:pPr lvl="1"/>
            <a:r>
              <a:rPr lang="en-US" sz="1200" dirty="0">
                <a:latin typeface="Calibri" panose="020F0502020204030204" pitchFamily="34" charset="0"/>
                <a:ea typeface="Calibri" panose="020F0502020204030204" pitchFamily="34" charset="0"/>
                <a:cs typeface="Calibri" panose="020F0502020204030204" pitchFamily="34" charset="0"/>
              </a:rPr>
              <a:t>The absence of an effective task management system makes it hard to balance workloads and allocate resources efficiently.</a:t>
            </a:r>
          </a:p>
        </p:txBody>
      </p:sp>
    </p:spTree>
    <p:extLst>
      <p:ext uri="{BB962C8B-B14F-4D97-AF65-F5344CB8AC3E}">
        <p14:creationId xmlns:p14="http://schemas.microsoft.com/office/powerpoint/2010/main" val="8710864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B11FF-300C-4D5D-9B24-E5C9ADD986E6}"/>
              </a:ext>
            </a:extLst>
          </p:cNvPr>
          <p:cNvSpPr>
            <a:spLocks noGrp="1"/>
          </p:cNvSpPr>
          <p:nvPr>
            <p:ph type="title"/>
          </p:nvPr>
        </p:nvSpPr>
        <p:spPr/>
        <p:txBody>
          <a:bodyPr/>
          <a:lstStyle/>
          <a:p>
            <a:r>
              <a:rPr lang="en-US" dirty="0"/>
              <a:t> </a:t>
            </a:r>
            <a:r>
              <a:rPr lang="en-US" b="1" dirty="0">
                <a:latin typeface="Times New Roman" panose="02020603050405020304" pitchFamily="18" charset="0"/>
                <a:cs typeface="Times New Roman" panose="02020603050405020304" pitchFamily="18" charset="0"/>
              </a:rPr>
              <a:t>To Be Completed by Appropriate Manager</a:t>
            </a:r>
            <a:endParaRPr lang="en-IN" dirty="0"/>
          </a:p>
        </p:txBody>
      </p:sp>
      <p:sp>
        <p:nvSpPr>
          <p:cNvPr id="3" name="Content Placeholder 2">
            <a:extLst>
              <a:ext uri="{FF2B5EF4-FFF2-40B4-BE49-F238E27FC236}">
                <a16:creationId xmlns:a16="http://schemas.microsoft.com/office/drawing/2014/main" id="{843C20F5-3AD2-40D7-BEB8-79325E3DCEBB}"/>
              </a:ext>
            </a:extLst>
          </p:cNvPr>
          <p:cNvSpPr>
            <a:spLocks noGrp="1"/>
          </p:cNvSpPr>
          <p:nvPr>
            <p:ph idx="1"/>
          </p:nvPr>
        </p:nvSpPr>
        <p:spPr>
          <a:xfrm>
            <a:off x="1640541" y="2557369"/>
            <a:ext cx="8758517" cy="1829828"/>
          </a:xfrm>
        </p:spPr>
        <p:txBody>
          <a:bodyPr/>
          <a:lstStyle/>
          <a:p>
            <a:r>
              <a:rPr lang="en-IN" dirty="0">
                <a:latin typeface="Calibri" panose="020F0502020204030204" pitchFamily="34" charset="0"/>
                <a:ea typeface="Calibri" panose="020F0502020204030204" pitchFamily="34" charset="0"/>
                <a:cs typeface="Calibri" panose="020F0502020204030204" pitchFamily="34" charset="0"/>
              </a:rPr>
              <a:t>Project Sponsor:  Ankur Agarwal</a:t>
            </a:r>
          </a:p>
          <a:p>
            <a:pPr marL="0" indent="0">
              <a:buNone/>
            </a:pPr>
            <a:endParaRPr lang="en-IN" dirty="0">
              <a:latin typeface="Calibri" panose="020F0502020204030204" pitchFamily="34" charset="0"/>
              <a:ea typeface="Calibri" panose="020F0502020204030204" pitchFamily="34" charset="0"/>
              <a:cs typeface="Calibri" panose="020F0502020204030204" pitchFamily="34" charset="0"/>
            </a:endParaRPr>
          </a:p>
          <a:p>
            <a:r>
              <a:rPr lang="en-IN" dirty="0">
                <a:latin typeface="Calibri" panose="020F0502020204030204" pitchFamily="34" charset="0"/>
                <a:ea typeface="Calibri" panose="020F0502020204030204" pitchFamily="34" charset="0"/>
                <a:cs typeface="Calibri" panose="020F0502020204030204" pitchFamily="34" charset="0"/>
              </a:rPr>
              <a:t>Project Manager:  Udaya K</a:t>
            </a:r>
          </a:p>
          <a:p>
            <a:endParaRPr lang="en-IN" dirty="0"/>
          </a:p>
        </p:txBody>
      </p:sp>
    </p:spTree>
    <p:extLst>
      <p:ext uri="{BB962C8B-B14F-4D97-AF65-F5344CB8AC3E}">
        <p14:creationId xmlns:p14="http://schemas.microsoft.com/office/powerpoint/2010/main" val="723417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F85E4AE-8EAD-4083-830F-F0871D4E18B0}"/>
              </a:ext>
            </a:extLst>
          </p:cNvPr>
          <p:cNvSpPr/>
          <p:nvPr/>
        </p:nvSpPr>
        <p:spPr>
          <a:xfrm>
            <a:off x="4600575" y="72509"/>
            <a:ext cx="3367203" cy="769441"/>
          </a:xfrm>
          <a:prstGeom prst="rect">
            <a:avLst/>
          </a:prstGeom>
        </p:spPr>
        <p:txBody>
          <a:bodyPr wrap="square">
            <a:spAutoFit/>
          </a:bodyPr>
          <a:lstStyle/>
          <a:p>
            <a:pPr algn="ctr"/>
            <a:r>
              <a:rPr lang="en-US" sz="44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Problems</a:t>
            </a:r>
            <a:endParaRPr lang="en-IN" sz="4400" dirty="0"/>
          </a:p>
        </p:txBody>
      </p:sp>
      <p:sp>
        <p:nvSpPr>
          <p:cNvPr id="6" name="TextBox 5">
            <a:extLst>
              <a:ext uri="{FF2B5EF4-FFF2-40B4-BE49-F238E27FC236}">
                <a16:creationId xmlns:a16="http://schemas.microsoft.com/office/drawing/2014/main" id="{417846C5-4ED0-4807-AD2C-B54FD282374A}"/>
              </a:ext>
            </a:extLst>
          </p:cNvPr>
          <p:cNvSpPr txBox="1"/>
          <p:nvPr/>
        </p:nvSpPr>
        <p:spPr>
          <a:xfrm>
            <a:off x="1532966" y="1210218"/>
            <a:ext cx="10411384" cy="4893647"/>
          </a:xfrm>
          <a:prstGeom prst="rect">
            <a:avLst/>
          </a:prstGeom>
          <a:noFill/>
        </p:spPr>
        <p:txBody>
          <a:bodyPr wrap="square" rtlCol="0">
            <a:spAutoFit/>
          </a:bodyPr>
          <a:lstStyle/>
          <a:p>
            <a:r>
              <a:rPr lang="en-IN" sz="1200" b="1" dirty="0">
                <a:latin typeface="Calibri" panose="020F0502020204030204" pitchFamily="34" charset="0"/>
                <a:ea typeface="Calibri" panose="020F0502020204030204" pitchFamily="34" charset="0"/>
                <a:cs typeface="Calibri" panose="020F0502020204030204" pitchFamily="34" charset="0"/>
              </a:rPr>
              <a:t>1. Lack of Centralized Task Management</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Tasks related to estate management, such as property maintenance, tenant communications, and financial tasks, are spread across multiple platforms (e.g., spreadsheets, emails, different software tools).</a:t>
            </a:r>
          </a:p>
          <a:p>
            <a:pPr lvl="1"/>
            <a:r>
              <a:rPr lang="en-IN" sz="1200" dirty="0">
                <a:latin typeface="Calibri" panose="020F0502020204030204" pitchFamily="34" charset="0"/>
                <a:ea typeface="Calibri" panose="020F0502020204030204" pitchFamily="34" charset="0"/>
                <a:cs typeface="Calibri" panose="020F0502020204030204" pitchFamily="34" charset="0"/>
              </a:rPr>
              <a:t>This decentralization leads to confusion and makes it difficult to get a clear, up-to-date overview of all tasks.</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2. Manual Processes and Inefficiencies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Many tasks are still manually managed, requiring team members to update records and track progress through emails or spreadsheets.</a:t>
            </a:r>
          </a:p>
          <a:p>
            <a:pPr lvl="1"/>
            <a:r>
              <a:rPr lang="en-IN" sz="1200" dirty="0">
                <a:latin typeface="Calibri" panose="020F0502020204030204" pitchFamily="34" charset="0"/>
                <a:ea typeface="Calibri" panose="020F0502020204030204" pitchFamily="34" charset="0"/>
                <a:cs typeface="Calibri" panose="020F0502020204030204" pitchFamily="34" charset="0"/>
              </a:rPr>
              <a:t>Manual task assignment, tracking, and updates slow down workflows and increase the risk of errors.</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3. Lack of Visibility and Reporting</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There is no easy way to monitor the status of ongoing tasks in real-time or generate meaningful reports.</a:t>
            </a:r>
          </a:p>
          <a:p>
            <a:pPr lvl="1"/>
            <a:r>
              <a:rPr lang="en-IN" sz="1200" dirty="0">
                <a:latin typeface="Calibri" panose="020F0502020204030204" pitchFamily="34" charset="0"/>
                <a:ea typeface="Calibri" panose="020F0502020204030204" pitchFamily="34" charset="0"/>
                <a:cs typeface="Calibri" panose="020F0502020204030204" pitchFamily="34" charset="0"/>
              </a:rPr>
              <a:t>Estate managers and other key stakeholders are left without clear insights into which tasks are critical, on track, or delayed</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4. Communication Breakdowns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Teams responsible for different tasks often work in silos with minimal communication. For example, property management, maintenance, and finance departments may not be on the same page regarding task progress or deadlines.</a:t>
            </a:r>
          </a:p>
          <a:p>
            <a:pPr lvl="1"/>
            <a:r>
              <a:rPr lang="en-IN" sz="1200" dirty="0">
                <a:latin typeface="Calibri" panose="020F0502020204030204" pitchFamily="34" charset="0"/>
                <a:ea typeface="Calibri" panose="020F0502020204030204" pitchFamily="34" charset="0"/>
                <a:cs typeface="Calibri" panose="020F0502020204030204" pitchFamily="34" charset="0"/>
              </a:rPr>
              <a:t>Information about task status, issues, or delays often gets lost in emails or informal communication channels.</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5. Risk of Missed Deadlines and Compliance Issues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Tasks related to contract renewals, legal compliance, or tenant obligations are time-sensitive but are at risk of being missed due to ineffective tracking and prioritization systems.</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6. Inefficient Resource Allocation and Overburdened Teams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It is difficult to track the workload of each team member, leading to poor resource allocation. Some team members may be overburdened with tasks, while others are underutilized</a:t>
            </a:r>
          </a:p>
        </p:txBody>
      </p:sp>
    </p:spTree>
    <p:extLst>
      <p:ext uri="{BB962C8B-B14F-4D97-AF65-F5344CB8AC3E}">
        <p14:creationId xmlns:p14="http://schemas.microsoft.com/office/powerpoint/2010/main" val="603754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3668B3-8A19-4DCB-AF75-1C60BA22A385}"/>
              </a:ext>
            </a:extLst>
          </p:cNvPr>
          <p:cNvSpPr/>
          <p:nvPr/>
        </p:nvSpPr>
        <p:spPr>
          <a:xfrm>
            <a:off x="4719987" y="72508"/>
            <a:ext cx="3368230" cy="769441"/>
          </a:xfrm>
          <a:prstGeom prst="rect">
            <a:avLst/>
          </a:prstGeom>
        </p:spPr>
        <p:txBody>
          <a:bodyPr wrap="none">
            <a:spAutoFit/>
          </a:bodyPr>
          <a:lstStyle/>
          <a:p>
            <a:r>
              <a:rPr lang="en-US" sz="44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Opportunity </a:t>
            </a:r>
            <a:endParaRPr lang="en-IN" sz="4400" dirty="0"/>
          </a:p>
        </p:txBody>
      </p:sp>
      <p:sp>
        <p:nvSpPr>
          <p:cNvPr id="7" name="TextBox 6">
            <a:extLst>
              <a:ext uri="{FF2B5EF4-FFF2-40B4-BE49-F238E27FC236}">
                <a16:creationId xmlns:a16="http://schemas.microsoft.com/office/drawing/2014/main" id="{CC2F2FDC-BC81-4F96-B5B8-C87C5ABD3590}"/>
              </a:ext>
            </a:extLst>
          </p:cNvPr>
          <p:cNvSpPr txBox="1"/>
          <p:nvPr/>
        </p:nvSpPr>
        <p:spPr>
          <a:xfrm>
            <a:off x="1879228" y="1012766"/>
            <a:ext cx="10036547" cy="5509200"/>
          </a:xfrm>
          <a:prstGeom prst="rect">
            <a:avLst/>
          </a:prstGeom>
          <a:noFill/>
        </p:spPr>
        <p:txBody>
          <a:bodyPr wrap="square" rtlCol="0">
            <a:spAutoFit/>
          </a:bodyPr>
          <a:lstStyle/>
          <a:p>
            <a:r>
              <a:rPr lang="en-IN" sz="1100" b="1" dirty="0">
                <a:latin typeface="Calibri" panose="020F0502020204030204" pitchFamily="34" charset="0"/>
                <a:ea typeface="Calibri" panose="020F0502020204030204" pitchFamily="34" charset="0"/>
                <a:cs typeface="Calibri" panose="020F0502020204030204" pitchFamily="34" charset="0"/>
              </a:rPr>
              <a:t>1. Streamlined Task Management and Centralization</a:t>
            </a:r>
            <a:endParaRPr lang="en-IN" sz="1100" dirty="0">
              <a:latin typeface="Calibri" panose="020F0502020204030204" pitchFamily="34" charset="0"/>
              <a:ea typeface="Calibri" panose="020F0502020204030204" pitchFamily="34" charset="0"/>
              <a:cs typeface="Calibri" panose="020F0502020204030204" pitchFamily="34" charset="0"/>
            </a:endParaRPr>
          </a:p>
          <a:p>
            <a:pPr lvl="1"/>
            <a:r>
              <a:rPr lang="en-IN" sz="1100" dirty="0">
                <a:latin typeface="Calibri" panose="020F0502020204030204" pitchFamily="34" charset="0"/>
                <a:ea typeface="Calibri" panose="020F0502020204030204" pitchFamily="34" charset="0"/>
                <a:cs typeface="Calibri" panose="020F0502020204030204" pitchFamily="34" charset="0"/>
              </a:rPr>
              <a:t>EWL provides a unified platform where all tasks related to the ESTATE account can be tracked, updated, and assigned in real-time.</a:t>
            </a:r>
          </a:p>
          <a:p>
            <a:pPr lvl="1"/>
            <a:r>
              <a:rPr lang="en-IN" sz="1100" dirty="0">
                <a:latin typeface="Calibri" panose="020F0502020204030204" pitchFamily="34" charset="0"/>
                <a:ea typeface="Calibri" panose="020F0502020204030204" pitchFamily="34" charset="0"/>
                <a:cs typeface="Calibri" panose="020F0502020204030204" pitchFamily="34" charset="0"/>
              </a:rPr>
              <a:t>Tasks, whether related to property management, maintenance, or legal requirements, are consolidated into a single work list.</a:t>
            </a:r>
          </a:p>
          <a:p>
            <a:pPr lvl="1"/>
            <a:endParaRPr lang="en-IN" sz="1100" dirty="0">
              <a:latin typeface="Calibri" panose="020F0502020204030204" pitchFamily="34" charset="0"/>
              <a:ea typeface="Calibri" panose="020F0502020204030204" pitchFamily="34" charset="0"/>
              <a:cs typeface="Calibri" panose="020F0502020204030204" pitchFamily="34" charset="0"/>
            </a:endParaRPr>
          </a:p>
          <a:p>
            <a:r>
              <a:rPr lang="en-IN" sz="1100" b="1" dirty="0">
                <a:latin typeface="Calibri" panose="020F0502020204030204" pitchFamily="34" charset="0"/>
                <a:ea typeface="Calibri" panose="020F0502020204030204" pitchFamily="34" charset="0"/>
                <a:cs typeface="Calibri" panose="020F0502020204030204" pitchFamily="34" charset="0"/>
              </a:rPr>
              <a:t>2. Automation of Manual Processes</a:t>
            </a:r>
            <a:endParaRPr lang="en-IN" sz="1100" dirty="0">
              <a:latin typeface="Calibri" panose="020F0502020204030204" pitchFamily="34" charset="0"/>
              <a:ea typeface="Calibri" panose="020F0502020204030204" pitchFamily="34" charset="0"/>
              <a:cs typeface="Calibri" panose="020F0502020204030204" pitchFamily="34" charset="0"/>
            </a:endParaRPr>
          </a:p>
          <a:p>
            <a:pPr lvl="1"/>
            <a:r>
              <a:rPr lang="en-IN" sz="1100" dirty="0">
                <a:latin typeface="Calibri" panose="020F0502020204030204" pitchFamily="34" charset="0"/>
                <a:ea typeface="Calibri" panose="020F0502020204030204" pitchFamily="34" charset="0"/>
                <a:cs typeface="Calibri" panose="020F0502020204030204" pitchFamily="34" charset="0"/>
              </a:rPr>
              <a:t>EWL automates routine tasks such as reminders, updates, and status notifications, reducing the need for manual tracking and intervention.</a:t>
            </a:r>
          </a:p>
          <a:p>
            <a:pPr lvl="1"/>
            <a:r>
              <a:rPr lang="en-IN" sz="1100" dirty="0">
                <a:latin typeface="Calibri" panose="020F0502020204030204" pitchFamily="34" charset="0"/>
                <a:ea typeface="Calibri" panose="020F0502020204030204" pitchFamily="34" charset="0"/>
                <a:cs typeface="Calibri" panose="020F0502020204030204" pitchFamily="34" charset="0"/>
              </a:rPr>
              <a:t>Automatic task assignments, progress tracking, and deadline notifications help ensure that tasks are completed on time.</a:t>
            </a:r>
          </a:p>
          <a:p>
            <a:pPr lvl="1"/>
            <a:endParaRPr lang="en-IN" sz="1100" dirty="0">
              <a:latin typeface="Calibri" panose="020F0502020204030204" pitchFamily="34" charset="0"/>
              <a:ea typeface="Calibri" panose="020F0502020204030204" pitchFamily="34" charset="0"/>
              <a:cs typeface="Calibri" panose="020F0502020204030204" pitchFamily="34" charset="0"/>
            </a:endParaRPr>
          </a:p>
          <a:p>
            <a:r>
              <a:rPr lang="en-IN" sz="1100" dirty="0">
                <a:latin typeface="Calibri" panose="020F0502020204030204" pitchFamily="34" charset="0"/>
                <a:ea typeface="Calibri" panose="020F0502020204030204" pitchFamily="34" charset="0"/>
                <a:cs typeface="Calibri" panose="020F0502020204030204" pitchFamily="34" charset="0"/>
              </a:rPr>
              <a:t> </a:t>
            </a:r>
            <a:r>
              <a:rPr lang="en-IN" sz="1100" b="1" dirty="0">
                <a:latin typeface="Calibri" panose="020F0502020204030204" pitchFamily="34" charset="0"/>
                <a:ea typeface="Calibri" panose="020F0502020204030204" pitchFamily="34" charset="0"/>
                <a:cs typeface="Calibri" panose="020F0502020204030204" pitchFamily="34" charset="0"/>
              </a:rPr>
              <a:t>3. Improved Communication and Collaboration</a:t>
            </a:r>
            <a:endParaRPr lang="en-IN" sz="1100" dirty="0">
              <a:latin typeface="Calibri" panose="020F0502020204030204" pitchFamily="34" charset="0"/>
              <a:ea typeface="Calibri" panose="020F0502020204030204" pitchFamily="34" charset="0"/>
              <a:cs typeface="Calibri" panose="020F0502020204030204" pitchFamily="34" charset="0"/>
            </a:endParaRPr>
          </a:p>
          <a:p>
            <a:pPr lvl="1"/>
            <a:r>
              <a:rPr lang="en-IN" sz="1100" dirty="0">
                <a:latin typeface="Calibri" panose="020F0502020204030204" pitchFamily="34" charset="0"/>
                <a:ea typeface="Calibri" panose="020F0502020204030204" pitchFamily="34" charset="0"/>
                <a:cs typeface="Calibri" panose="020F0502020204030204" pitchFamily="34" charset="0"/>
              </a:rPr>
              <a:t>EWL fosters better communication across teams by centralizing all task-related information in one system. It also allows for real-time updates and notifications between departments (e.g., maintenance, legal, finance).</a:t>
            </a:r>
          </a:p>
          <a:p>
            <a:pPr lvl="1"/>
            <a:r>
              <a:rPr lang="en-IN" sz="1100" dirty="0">
                <a:latin typeface="Calibri" panose="020F0502020204030204" pitchFamily="34" charset="0"/>
                <a:ea typeface="Calibri" panose="020F0502020204030204" pitchFamily="34" charset="0"/>
                <a:cs typeface="Calibri" panose="020F0502020204030204" pitchFamily="34" charset="0"/>
              </a:rPr>
              <a:t>The platform can include communication features such as task comments, attachments, and progress notes.</a:t>
            </a:r>
          </a:p>
          <a:p>
            <a:pPr lvl="1"/>
            <a:endParaRPr lang="en-IN" sz="1100" dirty="0">
              <a:latin typeface="Calibri" panose="020F0502020204030204" pitchFamily="34" charset="0"/>
              <a:ea typeface="Calibri" panose="020F0502020204030204" pitchFamily="34" charset="0"/>
              <a:cs typeface="Calibri" panose="020F0502020204030204" pitchFamily="34" charset="0"/>
            </a:endParaRPr>
          </a:p>
          <a:p>
            <a:r>
              <a:rPr lang="en-IN" sz="1100" b="1" dirty="0">
                <a:latin typeface="Calibri" panose="020F0502020204030204" pitchFamily="34" charset="0"/>
                <a:ea typeface="Calibri" panose="020F0502020204030204" pitchFamily="34" charset="0"/>
                <a:cs typeface="Calibri" panose="020F0502020204030204" pitchFamily="34" charset="0"/>
              </a:rPr>
              <a:t>4. Enhanced Reporting and Data Analytics</a:t>
            </a:r>
            <a:endParaRPr lang="en-IN" sz="1100" dirty="0">
              <a:latin typeface="Calibri" panose="020F0502020204030204" pitchFamily="34" charset="0"/>
              <a:ea typeface="Calibri" panose="020F0502020204030204" pitchFamily="34" charset="0"/>
              <a:cs typeface="Calibri" panose="020F0502020204030204" pitchFamily="34" charset="0"/>
            </a:endParaRPr>
          </a:p>
          <a:p>
            <a:pPr lvl="1"/>
            <a:r>
              <a:rPr lang="en-IN" sz="1100" dirty="0">
                <a:latin typeface="Calibri" panose="020F0502020204030204" pitchFamily="34" charset="0"/>
                <a:ea typeface="Calibri" panose="020F0502020204030204" pitchFamily="34" charset="0"/>
                <a:cs typeface="Calibri" panose="020F0502020204030204" pitchFamily="34" charset="0"/>
              </a:rPr>
              <a:t>EWL allows for easy tracking of key metrics like task completion rates, resource utilization, and task delays. Reports can be generated to provide a clear picture of how work is progressing.</a:t>
            </a:r>
          </a:p>
          <a:p>
            <a:pPr lvl="1"/>
            <a:r>
              <a:rPr lang="en-IN" sz="1100" dirty="0">
                <a:latin typeface="Calibri" panose="020F0502020204030204" pitchFamily="34" charset="0"/>
                <a:ea typeface="Calibri" panose="020F0502020204030204" pitchFamily="34" charset="0"/>
                <a:cs typeface="Calibri" panose="020F0502020204030204" pitchFamily="34" charset="0"/>
              </a:rPr>
              <a:t>EWL provides historical data that can be used for trend analysis and performance reviews.</a:t>
            </a:r>
          </a:p>
          <a:p>
            <a:pPr lvl="1"/>
            <a:endParaRPr lang="en-IN" sz="1100" dirty="0">
              <a:latin typeface="Calibri" panose="020F0502020204030204" pitchFamily="34" charset="0"/>
              <a:ea typeface="Calibri" panose="020F0502020204030204" pitchFamily="34" charset="0"/>
              <a:cs typeface="Calibri" panose="020F0502020204030204" pitchFamily="34" charset="0"/>
            </a:endParaRPr>
          </a:p>
          <a:p>
            <a:r>
              <a:rPr lang="en-IN" sz="1100" b="1" dirty="0">
                <a:latin typeface="Calibri" panose="020F0502020204030204" pitchFamily="34" charset="0"/>
                <a:ea typeface="Calibri" panose="020F0502020204030204" pitchFamily="34" charset="0"/>
                <a:cs typeface="Calibri" panose="020F0502020204030204" pitchFamily="34" charset="0"/>
              </a:rPr>
              <a:t>5. Better Resource Allocation and Utilization</a:t>
            </a:r>
            <a:endParaRPr lang="en-IN" sz="1100" dirty="0">
              <a:latin typeface="Calibri" panose="020F0502020204030204" pitchFamily="34" charset="0"/>
              <a:ea typeface="Calibri" panose="020F0502020204030204" pitchFamily="34" charset="0"/>
              <a:cs typeface="Calibri" panose="020F0502020204030204" pitchFamily="34" charset="0"/>
            </a:endParaRPr>
          </a:p>
          <a:p>
            <a:pPr lvl="1"/>
            <a:r>
              <a:rPr lang="en-IN" sz="1100" dirty="0">
                <a:latin typeface="Calibri" panose="020F0502020204030204" pitchFamily="34" charset="0"/>
                <a:ea typeface="Calibri" panose="020F0502020204030204" pitchFamily="34" charset="0"/>
                <a:cs typeface="Calibri" panose="020F0502020204030204" pitchFamily="34" charset="0"/>
              </a:rPr>
              <a:t>With EWL, resource allocation becomes more efficient. Tasks are automatically assigned based on team capacity and expertise, ensuring that the right person is working on the right task at the right time.</a:t>
            </a:r>
          </a:p>
          <a:p>
            <a:pPr lvl="1"/>
            <a:r>
              <a:rPr lang="en-IN" sz="1100" dirty="0">
                <a:latin typeface="Calibri" panose="020F0502020204030204" pitchFamily="34" charset="0"/>
                <a:ea typeface="Calibri" panose="020F0502020204030204" pitchFamily="34" charset="0"/>
                <a:cs typeface="Calibri" panose="020F0502020204030204" pitchFamily="34" charset="0"/>
              </a:rPr>
              <a:t>It’s easier to identify who is overburdened and who has capacity, allowing managers to adjust as needed.</a:t>
            </a:r>
          </a:p>
          <a:p>
            <a:pPr lvl="1"/>
            <a:endParaRPr lang="en-IN" sz="1100" dirty="0">
              <a:latin typeface="Calibri" panose="020F0502020204030204" pitchFamily="34" charset="0"/>
              <a:ea typeface="Calibri" panose="020F0502020204030204" pitchFamily="34" charset="0"/>
              <a:cs typeface="Calibri" panose="020F0502020204030204" pitchFamily="34" charset="0"/>
            </a:endParaRPr>
          </a:p>
          <a:p>
            <a:r>
              <a:rPr lang="en-IN" sz="1100" b="1" dirty="0">
                <a:latin typeface="Calibri" panose="020F0502020204030204" pitchFamily="34" charset="0"/>
                <a:ea typeface="Calibri" panose="020F0502020204030204" pitchFamily="34" charset="0"/>
                <a:cs typeface="Calibri" panose="020F0502020204030204" pitchFamily="34" charset="0"/>
              </a:rPr>
              <a:t>6. Scalability to Support Growth</a:t>
            </a:r>
            <a:endParaRPr lang="en-IN" sz="1100" dirty="0">
              <a:latin typeface="Calibri" panose="020F0502020204030204" pitchFamily="34" charset="0"/>
              <a:ea typeface="Calibri" panose="020F0502020204030204" pitchFamily="34" charset="0"/>
              <a:cs typeface="Calibri" panose="020F0502020204030204" pitchFamily="34" charset="0"/>
            </a:endParaRPr>
          </a:p>
          <a:p>
            <a:pPr lvl="1"/>
            <a:r>
              <a:rPr lang="en-IN" sz="1100" dirty="0">
                <a:latin typeface="Calibri" panose="020F0502020204030204" pitchFamily="34" charset="0"/>
                <a:ea typeface="Calibri" panose="020F0502020204030204" pitchFamily="34" charset="0"/>
                <a:cs typeface="Calibri" panose="020F0502020204030204" pitchFamily="34" charset="0"/>
              </a:rPr>
              <a:t>As the ESTATE account portfolio grows, EWL can easily scale to accommodate additional tasks, projects, and teams.</a:t>
            </a:r>
          </a:p>
          <a:p>
            <a:pPr lvl="1"/>
            <a:r>
              <a:rPr lang="en-IN" sz="1100" dirty="0">
                <a:latin typeface="Calibri" panose="020F0502020204030204" pitchFamily="34" charset="0"/>
                <a:ea typeface="Calibri" panose="020F0502020204030204" pitchFamily="34" charset="0"/>
                <a:cs typeface="Calibri" panose="020F0502020204030204" pitchFamily="34" charset="0"/>
              </a:rPr>
              <a:t>The system can be customized to meet evolving needs, whether it’s adding new types of tasks or integrating with other tools and software.</a:t>
            </a:r>
          </a:p>
          <a:p>
            <a:pPr lvl="1"/>
            <a:endParaRPr lang="en-IN" sz="1100" dirty="0">
              <a:latin typeface="Calibri" panose="020F0502020204030204" pitchFamily="34" charset="0"/>
              <a:ea typeface="Calibri" panose="020F0502020204030204" pitchFamily="34" charset="0"/>
              <a:cs typeface="Calibri" panose="020F0502020204030204" pitchFamily="34" charset="0"/>
            </a:endParaRPr>
          </a:p>
          <a:p>
            <a:r>
              <a:rPr lang="en-IN" sz="1100" b="1" dirty="0">
                <a:latin typeface="Calibri" panose="020F0502020204030204" pitchFamily="34" charset="0"/>
                <a:ea typeface="Calibri" panose="020F0502020204030204" pitchFamily="34" charset="0"/>
                <a:cs typeface="Calibri" panose="020F0502020204030204" pitchFamily="34" charset="0"/>
              </a:rPr>
              <a:t>7. Risk Mitigation and Compliance Management</a:t>
            </a:r>
            <a:endParaRPr lang="en-IN" sz="1100" dirty="0">
              <a:latin typeface="Calibri" panose="020F0502020204030204" pitchFamily="34" charset="0"/>
              <a:ea typeface="Calibri" panose="020F0502020204030204" pitchFamily="34" charset="0"/>
              <a:cs typeface="Calibri" panose="020F0502020204030204" pitchFamily="34" charset="0"/>
            </a:endParaRPr>
          </a:p>
          <a:p>
            <a:pPr lvl="1"/>
            <a:r>
              <a:rPr lang="en-IN" sz="1100" dirty="0">
                <a:latin typeface="Calibri" panose="020F0502020204030204" pitchFamily="34" charset="0"/>
                <a:ea typeface="Calibri" panose="020F0502020204030204" pitchFamily="34" charset="0"/>
                <a:cs typeface="Calibri" panose="020F0502020204030204" pitchFamily="34" charset="0"/>
              </a:rPr>
              <a:t>EWL can help ensure that time-sensitive tasks, like legal filings, contract renewals, or regulatory compliance, are automatically tracked and escalated when necessary.</a:t>
            </a:r>
          </a:p>
          <a:p>
            <a:pPr lvl="1"/>
            <a:r>
              <a:rPr lang="en-IN" sz="1100" dirty="0">
                <a:latin typeface="Calibri" panose="020F0502020204030204" pitchFamily="34" charset="0"/>
                <a:ea typeface="Calibri" panose="020F0502020204030204" pitchFamily="34" charset="0"/>
                <a:cs typeface="Calibri" panose="020F0502020204030204" pitchFamily="34" charset="0"/>
              </a:rPr>
              <a:t>Automated reminders and priority tagging ensure that no critical deadlines are missed.</a:t>
            </a:r>
          </a:p>
          <a:p>
            <a:endParaRPr lang="en-IN" sz="11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17924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3668B3-8A19-4DCB-AF75-1C60BA22A385}"/>
              </a:ext>
            </a:extLst>
          </p:cNvPr>
          <p:cNvSpPr/>
          <p:nvPr/>
        </p:nvSpPr>
        <p:spPr>
          <a:xfrm>
            <a:off x="4719987" y="72508"/>
            <a:ext cx="325730" cy="769441"/>
          </a:xfrm>
          <a:prstGeom prst="rect">
            <a:avLst/>
          </a:prstGeom>
        </p:spPr>
        <p:txBody>
          <a:bodyPr wrap="none">
            <a:spAutoFit/>
          </a:bodyPr>
          <a:lstStyle/>
          <a:p>
            <a:r>
              <a:rPr lang="en-US" sz="44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 </a:t>
            </a:r>
            <a:endParaRPr lang="en-IN" sz="4400" dirty="0"/>
          </a:p>
        </p:txBody>
      </p:sp>
      <p:sp>
        <p:nvSpPr>
          <p:cNvPr id="6" name="Rectangle 5">
            <a:extLst>
              <a:ext uri="{FF2B5EF4-FFF2-40B4-BE49-F238E27FC236}">
                <a16:creationId xmlns:a16="http://schemas.microsoft.com/office/drawing/2014/main" id="{48D05381-3AE1-4D95-91D6-885D08D83BCF}"/>
              </a:ext>
            </a:extLst>
          </p:cNvPr>
          <p:cNvSpPr/>
          <p:nvPr/>
        </p:nvSpPr>
        <p:spPr>
          <a:xfrm>
            <a:off x="3691287" y="56116"/>
            <a:ext cx="8110187" cy="1446550"/>
          </a:xfrm>
          <a:prstGeom prst="rect">
            <a:avLst/>
          </a:prstGeom>
        </p:spPr>
        <p:txBody>
          <a:bodyPr wrap="square">
            <a:spAutoFit/>
          </a:bodyPr>
          <a:lstStyle/>
          <a:p>
            <a:r>
              <a:rPr lang="en-US" sz="4400" b="1" dirty="0">
                <a:solidFill>
                  <a:srgbClr val="282824"/>
                </a:solidFill>
                <a:latin typeface="Times New Roman" panose="02020603050405020304" pitchFamily="18" charset="0"/>
                <a:ea typeface="Lato Bold" pitchFamily="34" charset="-122"/>
                <a:cs typeface="Times New Roman" panose="02020603050405020304" pitchFamily="18" charset="0"/>
              </a:rPr>
              <a:t>Purpose Statement (Goals)</a:t>
            </a:r>
            <a:br>
              <a:rPr lang="en-US" sz="4400" dirty="0">
                <a:latin typeface="Times New Roman" panose="02020603050405020304" pitchFamily="18" charset="0"/>
                <a:cs typeface="Times New Roman" panose="02020603050405020304" pitchFamily="18" charset="0"/>
              </a:rPr>
            </a:br>
            <a:r>
              <a:rPr lang="en-US" sz="44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 </a:t>
            </a:r>
            <a:endParaRPr lang="en-IN" sz="4400" dirty="0"/>
          </a:p>
        </p:txBody>
      </p:sp>
      <p:sp>
        <p:nvSpPr>
          <p:cNvPr id="2" name="Rectangle 1">
            <a:extLst>
              <a:ext uri="{FF2B5EF4-FFF2-40B4-BE49-F238E27FC236}">
                <a16:creationId xmlns:a16="http://schemas.microsoft.com/office/drawing/2014/main" id="{C06ABE68-F0BD-4E38-9A79-B2FA5012E0B0}"/>
              </a:ext>
            </a:extLst>
          </p:cNvPr>
          <p:cNvSpPr/>
          <p:nvPr/>
        </p:nvSpPr>
        <p:spPr>
          <a:xfrm>
            <a:off x="1409699" y="1217385"/>
            <a:ext cx="10506075" cy="5262979"/>
          </a:xfrm>
          <a:prstGeom prst="rect">
            <a:avLst/>
          </a:prstGeom>
        </p:spPr>
        <p:txBody>
          <a:bodyPr wrap="square">
            <a:spAutoFit/>
          </a:bodyPr>
          <a:lstStyle/>
          <a:p>
            <a:r>
              <a:rPr lang="en-IN" sz="1200" b="1" dirty="0">
                <a:latin typeface="Calibri" panose="020F0502020204030204" pitchFamily="34" charset="0"/>
                <a:ea typeface="Calibri" panose="020F0502020204030204" pitchFamily="34" charset="0"/>
                <a:cs typeface="Calibri" panose="020F0502020204030204" pitchFamily="34" charset="0"/>
              </a:rPr>
              <a:t>1. Centralize Task Management Across Teams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Goal:</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To provide a unified, centralized platform that consolidates all tasks and work items related to the ESTATE account in one accessible location.</a:t>
            </a:r>
          </a:p>
          <a:p>
            <a:pPr lvl="0"/>
            <a:r>
              <a:rPr lang="en-IN" sz="1200" b="1" dirty="0">
                <a:latin typeface="Calibri" panose="020F0502020204030204" pitchFamily="34" charset="0"/>
                <a:ea typeface="Calibri" panose="020F0502020204030204" pitchFamily="34" charset="0"/>
                <a:cs typeface="Calibri" panose="020F0502020204030204" pitchFamily="34" charset="0"/>
              </a:rPr>
              <a:t>Purpose:</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Ensure that all team members and stakeholders have a clear, real-time view of all pending and completed tasks for improved coordination and task management.</a:t>
            </a:r>
          </a:p>
          <a:p>
            <a:r>
              <a:rPr lang="en-IN" sz="1200" dirty="0">
                <a:latin typeface="Calibri" panose="020F0502020204030204" pitchFamily="34" charset="0"/>
                <a:ea typeface="Calibri" panose="020F0502020204030204" pitchFamily="34" charset="0"/>
                <a:cs typeface="Calibri" panose="020F0502020204030204" pitchFamily="34" charset="0"/>
              </a:rPr>
              <a:t> </a:t>
            </a:r>
          </a:p>
          <a:p>
            <a:r>
              <a:rPr lang="en-IN" sz="1200" b="1" dirty="0">
                <a:latin typeface="Calibri" panose="020F0502020204030204" pitchFamily="34" charset="0"/>
                <a:ea typeface="Calibri" panose="020F0502020204030204" pitchFamily="34" charset="0"/>
                <a:cs typeface="Calibri" panose="020F0502020204030204" pitchFamily="34" charset="0"/>
              </a:rPr>
              <a:t>2. Improve Efficiency and Reduce Manual Processes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Goal:</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To automate routine task tracking, reminders, and notifications, reducing the need for manual updates and administrative work.</a:t>
            </a:r>
          </a:p>
          <a:p>
            <a:pPr lvl="0"/>
            <a:r>
              <a:rPr lang="en-IN" sz="1200" b="1" dirty="0">
                <a:latin typeface="Calibri" panose="020F0502020204030204" pitchFamily="34" charset="0"/>
                <a:ea typeface="Calibri" panose="020F0502020204030204" pitchFamily="34" charset="0"/>
                <a:cs typeface="Calibri" panose="020F0502020204030204" pitchFamily="34" charset="0"/>
              </a:rPr>
              <a:t>Purpose:</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Save time, reduce human error, and enhance the speed and accuracy of task completion, allowing teams to focus on more impactful tasks.</a:t>
            </a:r>
          </a:p>
          <a:p>
            <a:r>
              <a:rPr lang="en-IN" sz="1200" dirty="0">
                <a:latin typeface="Calibri" panose="020F0502020204030204" pitchFamily="34" charset="0"/>
                <a:ea typeface="Calibri" panose="020F0502020204030204" pitchFamily="34" charset="0"/>
                <a:cs typeface="Calibri" panose="020F0502020204030204" pitchFamily="34" charset="0"/>
              </a:rPr>
              <a:t> </a:t>
            </a:r>
          </a:p>
          <a:p>
            <a:r>
              <a:rPr lang="en-IN" sz="1200" b="1" dirty="0">
                <a:latin typeface="Calibri" panose="020F0502020204030204" pitchFamily="34" charset="0"/>
                <a:ea typeface="Calibri" panose="020F0502020204030204" pitchFamily="34" charset="0"/>
                <a:cs typeface="Calibri" panose="020F0502020204030204" pitchFamily="34" charset="0"/>
              </a:rPr>
              <a:t>3. Enhance Communication and Collaboration Across Departments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Goal:</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To create a seamless flow of information between teams involved in estate management (e.g., property maintenance, legal, finance) through EWL’s collaboration features.</a:t>
            </a:r>
          </a:p>
          <a:p>
            <a:pPr lvl="0"/>
            <a:r>
              <a:rPr lang="en-IN" sz="1200" b="1" dirty="0">
                <a:latin typeface="Calibri" panose="020F0502020204030204" pitchFamily="34" charset="0"/>
                <a:ea typeface="Calibri" panose="020F0502020204030204" pitchFamily="34" charset="0"/>
                <a:cs typeface="Calibri" panose="020F0502020204030204" pitchFamily="34" charset="0"/>
              </a:rPr>
              <a:t>Purpose:</a:t>
            </a:r>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dirty="0">
                <a:latin typeface="Calibri" panose="020F0502020204030204" pitchFamily="34" charset="0"/>
                <a:ea typeface="Calibri" panose="020F0502020204030204" pitchFamily="34" charset="0"/>
                <a:cs typeface="Calibri" panose="020F0502020204030204" pitchFamily="34" charset="0"/>
              </a:rPr>
              <a:t>Foster a more collaborative work environment where team members are always aligned and can share task progress, updates, and concerns in real time. </a:t>
            </a:r>
          </a:p>
          <a:p>
            <a:endParaRPr lang="en-IN" sz="1200" b="1"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4. Provide Real-Time Visibility and Reporting</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Goal:</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To ensure that key stakeholders have access to up-to-date, detailed reports on task status, completion rates, and bottlenecks.</a:t>
            </a:r>
          </a:p>
          <a:p>
            <a:pPr lvl="0"/>
            <a:r>
              <a:rPr lang="en-IN" sz="1200" b="1" dirty="0">
                <a:latin typeface="Calibri" panose="020F0502020204030204" pitchFamily="34" charset="0"/>
                <a:ea typeface="Calibri" panose="020F0502020204030204" pitchFamily="34" charset="0"/>
                <a:cs typeface="Calibri" panose="020F0502020204030204" pitchFamily="34" charset="0"/>
              </a:rPr>
              <a:t>Purpose:</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Enable data-driven decision-making, improve transparency, and ensure that management has all the information needed to make timely and informed decisions.</a:t>
            </a:r>
          </a:p>
          <a:p>
            <a:pPr lvl="1"/>
            <a:endParaRPr lang="en-IN" sz="1200" dirty="0"/>
          </a:p>
          <a:p>
            <a:r>
              <a:rPr lang="en-IN" sz="1200" dirty="0"/>
              <a:t> </a:t>
            </a:r>
          </a:p>
        </p:txBody>
      </p:sp>
    </p:spTree>
    <p:extLst>
      <p:ext uri="{BB962C8B-B14F-4D97-AF65-F5344CB8AC3E}">
        <p14:creationId xmlns:p14="http://schemas.microsoft.com/office/powerpoint/2010/main" val="3952582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3668B3-8A19-4DCB-AF75-1C60BA22A385}"/>
              </a:ext>
            </a:extLst>
          </p:cNvPr>
          <p:cNvSpPr/>
          <p:nvPr/>
        </p:nvSpPr>
        <p:spPr>
          <a:xfrm>
            <a:off x="4719987" y="72508"/>
            <a:ext cx="325730" cy="769441"/>
          </a:xfrm>
          <a:prstGeom prst="rect">
            <a:avLst/>
          </a:prstGeom>
        </p:spPr>
        <p:txBody>
          <a:bodyPr wrap="none">
            <a:spAutoFit/>
          </a:bodyPr>
          <a:lstStyle/>
          <a:p>
            <a:r>
              <a:rPr lang="en-US" sz="44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 </a:t>
            </a:r>
            <a:endParaRPr lang="en-IN" sz="4400" dirty="0"/>
          </a:p>
        </p:txBody>
      </p:sp>
      <p:sp>
        <p:nvSpPr>
          <p:cNvPr id="2" name="Rectangle 1">
            <a:extLst>
              <a:ext uri="{FF2B5EF4-FFF2-40B4-BE49-F238E27FC236}">
                <a16:creationId xmlns:a16="http://schemas.microsoft.com/office/drawing/2014/main" id="{C06ABE68-F0BD-4E38-9A79-B2FA5012E0B0}"/>
              </a:ext>
            </a:extLst>
          </p:cNvPr>
          <p:cNvSpPr/>
          <p:nvPr/>
        </p:nvSpPr>
        <p:spPr>
          <a:xfrm>
            <a:off x="1409699" y="1217385"/>
            <a:ext cx="10506075" cy="276999"/>
          </a:xfrm>
          <a:prstGeom prst="rect">
            <a:avLst/>
          </a:prstGeom>
        </p:spPr>
        <p:txBody>
          <a:bodyPr wrap="square">
            <a:spAutoFit/>
          </a:bodyPr>
          <a:lstStyle/>
          <a:p>
            <a:r>
              <a:rPr lang="en-IN" sz="1200" dirty="0"/>
              <a:t> </a:t>
            </a:r>
          </a:p>
        </p:txBody>
      </p:sp>
      <p:sp>
        <p:nvSpPr>
          <p:cNvPr id="7" name="TextBox 6">
            <a:extLst>
              <a:ext uri="{FF2B5EF4-FFF2-40B4-BE49-F238E27FC236}">
                <a16:creationId xmlns:a16="http://schemas.microsoft.com/office/drawing/2014/main" id="{B6C37371-35A0-42D2-8C4E-5D16CB291ADD}"/>
              </a:ext>
            </a:extLst>
          </p:cNvPr>
          <p:cNvSpPr txBox="1"/>
          <p:nvPr/>
        </p:nvSpPr>
        <p:spPr>
          <a:xfrm>
            <a:off x="1409699" y="760185"/>
            <a:ext cx="10677526" cy="4231928"/>
          </a:xfrm>
          <a:prstGeom prst="rect">
            <a:avLst/>
          </a:prstGeom>
          <a:noFill/>
        </p:spPr>
        <p:txBody>
          <a:bodyPr wrap="square" rtlCol="0">
            <a:spAutoFit/>
          </a:bodyPr>
          <a:lstStyle/>
          <a:p>
            <a:r>
              <a:rPr lang="en-IN" sz="1200" dirty="0">
                <a:latin typeface="Calibri" panose="020F0502020204030204" pitchFamily="34" charset="0"/>
                <a:ea typeface="Calibri" panose="020F0502020204030204" pitchFamily="34" charset="0"/>
                <a:cs typeface="Calibri" panose="020F0502020204030204" pitchFamily="34" charset="0"/>
              </a:rPr>
              <a:t> </a:t>
            </a:r>
          </a:p>
          <a:p>
            <a:r>
              <a:rPr lang="en-IN" sz="1200" b="1" dirty="0">
                <a:latin typeface="Calibri" panose="020F0502020204030204" pitchFamily="34" charset="0"/>
                <a:ea typeface="Calibri" panose="020F0502020204030204" pitchFamily="34" charset="0"/>
                <a:cs typeface="Calibri" panose="020F0502020204030204" pitchFamily="34" charset="0"/>
              </a:rPr>
              <a:t>5. Optimize Resource Allocation and Workload Distribution</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Goal:</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To improve resource management by automatically assigning tasks based on team capacity and expertise, ensuring that resources are used efficiently.</a:t>
            </a:r>
          </a:p>
          <a:p>
            <a:pPr lvl="0"/>
            <a:r>
              <a:rPr lang="en-IN" sz="1200" b="1" dirty="0">
                <a:latin typeface="Calibri" panose="020F0502020204030204" pitchFamily="34" charset="0"/>
                <a:ea typeface="Calibri" panose="020F0502020204030204" pitchFamily="34" charset="0"/>
                <a:cs typeface="Calibri" panose="020F0502020204030204" pitchFamily="34" charset="0"/>
              </a:rPr>
              <a:t>Purpose:</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Prevent resource overload and underutilization, ensuring a balanced workload across all team members, leading to increased productivity and employee satisfaction.</a:t>
            </a:r>
          </a:p>
          <a:p>
            <a:r>
              <a:rPr lang="en-IN" sz="1200" dirty="0">
                <a:latin typeface="Calibri" panose="020F0502020204030204" pitchFamily="34" charset="0"/>
                <a:ea typeface="Calibri" panose="020F0502020204030204" pitchFamily="34" charset="0"/>
                <a:cs typeface="Calibri" panose="020F0502020204030204" pitchFamily="34" charset="0"/>
              </a:rPr>
              <a:t> </a:t>
            </a:r>
          </a:p>
          <a:p>
            <a:r>
              <a:rPr lang="en-IN" sz="1200" b="1" dirty="0">
                <a:latin typeface="Calibri" panose="020F0502020204030204" pitchFamily="34" charset="0"/>
                <a:ea typeface="Calibri" panose="020F0502020204030204" pitchFamily="34" charset="0"/>
                <a:cs typeface="Calibri" panose="020F0502020204030204" pitchFamily="34" charset="0"/>
              </a:rPr>
              <a:t>6. Minimize Risk and Ensure Compliance</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Goal:</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To implement task tracking and automated alerts for time-sensitive compliance tasks (e.g., lease renewals, regulatory filings) to avoid missed deadlines.</a:t>
            </a:r>
          </a:p>
          <a:p>
            <a:pPr lvl="0"/>
            <a:r>
              <a:rPr lang="en-IN" sz="1200" b="1" dirty="0">
                <a:latin typeface="Calibri" panose="020F0502020204030204" pitchFamily="34" charset="0"/>
                <a:ea typeface="Calibri" panose="020F0502020204030204" pitchFamily="34" charset="0"/>
                <a:cs typeface="Calibri" panose="020F0502020204030204" pitchFamily="34" charset="0"/>
              </a:rPr>
              <a:t>Purpose:</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Reduce the risk of legal or financial penalties and ensure that all required activities are completed within their respective deadlines.</a:t>
            </a:r>
          </a:p>
          <a:p>
            <a:r>
              <a:rPr lang="en-IN" sz="1200" dirty="0">
                <a:latin typeface="Calibri" panose="020F0502020204030204" pitchFamily="34" charset="0"/>
                <a:ea typeface="Calibri" panose="020F0502020204030204" pitchFamily="34" charset="0"/>
                <a:cs typeface="Calibri" panose="020F0502020204030204" pitchFamily="34" charset="0"/>
              </a:rPr>
              <a:t> </a:t>
            </a:r>
          </a:p>
          <a:p>
            <a:r>
              <a:rPr lang="en-IN" sz="1200" b="1" dirty="0">
                <a:latin typeface="Calibri" panose="020F0502020204030204" pitchFamily="34" charset="0"/>
                <a:ea typeface="Calibri" panose="020F0502020204030204" pitchFamily="34" charset="0"/>
                <a:cs typeface="Calibri" panose="020F0502020204030204" pitchFamily="34" charset="0"/>
              </a:rPr>
              <a:t>7. Support Long-Term Scalability and Growth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Goal:</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To implement a scalable solution that can handle increased tasks, properties, and stakeholders as the ESTATE account grows over time.</a:t>
            </a:r>
          </a:p>
          <a:p>
            <a:pPr lvl="0"/>
            <a:r>
              <a:rPr lang="en-IN" sz="1200" b="1" dirty="0">
                <a:latin typeface="Calibri" panose="020F0502020204030204" pitchFamily="34" charset="0"/>
                <a:ea typeface="Calibri" panose="020F0502020204030204" pitchFamily="34" charset="0"/>
                <a:cs typeface="Calibri" panose="020F0502020204030204" pitchFamily="34" charset="0"/>
              </a:rPr>
              <a:t>Purpose:</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Ensure that the EWL system remains effective and adaptable as the estate management requirements evolve, supporting sustainable growth and long-term success.</a:t>
            </a:r>
          </a:p>
          <a:p>
            <a:r>
              <a:rPr lang="en-IN" dirty="0"/>
              <a:t> </a:t>
            </a:r>
            <a:endParaRPr lang="en-IN" sz="1600" dirty="0"/>
          </a:p>
          <a:p>
            <a:endParaRPr lang="en-IN" sz="11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87048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3668B3-8A19-4DCB-AF75-1C60BA22A385}"/>
              </a:ext>
            </a:extLst>
          </p:cNvPr>
          <p:cNvSpPr/>
          <p:nvPr/>
        </p:nvSpPr>
        <p:spPr>
          <a:xfrm>
            <a:off x="4719987" y="72508"/>
            <a:ext cx="325730" cy="769441"/>
          </a:xfrm>
          <a:prstGeom prst="rect">
            <a:avLst/>
          </a:prstGeom>
        </p:spPr>
        <p:txBody>
          <a:bodyPr wrap="none">
            <a:spAutoFit/>
          </a:bodyPr>
          <a:lstStyle/>
          <a:p>
            <a:r>
              <a:rPr lang="en-US" sz="44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 </a:t>
            </a:r>
            <a:endParaRPr lang="en-IN" sz="4400" dirty="0"/>
          </a:p>
        </p:txBody>
      </p:sp>
      <p:sp>
        <p:nvSpPr>
          <p:cNvPr id="2" name="Rectangle 1">
            <a:extLst>
              <a:ext uri="{FF2B5EF4-FFF2-40B4-BE49-F238E27FC236}">
                <a16:creationId xmlns:a16="http://schemas.microsoft.com/office/drawing/2014/main" id="{C06ABE68-F0BD-4E38-9A79-B2FA5012E0B0}"/>
              </a:ext>
            </a:extLst>
          </p:cNvPr>
          <p:cNvSpPr/>
          <p:nvPr/>
        </p:nvSpPr>
        <p:spPr>
          <a:xfrm>
            <a:off x="1409699" y="1217385"/>
            <a:ext cx="10506075" cy="276999"/>
          </a:xfrm>
          <a:prstGeom prst="rect">
            <a:avLst/>
          </a:prstGeom>
        </p:spPr>
        <p:txBody>
          <a:bodyPr wrap="square">
            <a:spAutoFit/>
          </a:bodyPr>
          <a:lstStyle/>
          <a:p>
            <a:r>
              <a:rPr lang="en-IN" sz="1200" dirty="0"/>
              <a:t> </a:t>
            </a:r>
          </a:p>
        </p:txBody>
      </p:sp>
      <p:sp>
        <p:nvSpPr>
          <p:cNvPr id="7" name="TextBox 6">
            <a:extLst>
              <a:ext uri="{FF2B5EF4-FFF2-40B4-BE49-F238E27FC236}">
                <a16:creationId xmlns:a16="http://schemas.microsoft.com/office/drawing/2014/main" id="{B6C37371-35A0-42D2-8C4E-5D16CB291ADD}"/>
              </a:ext>
            </a:extLst>
          </p:cNvPr>
          <p:cNvSpPr txBox="1"/>
          <p:nvPr/>
        </p:nvSpPr>
        <p:spPr>
          <a:xfrm>
            <a:off x="1733549" y="775171"/>
            <a:ext cx="9572625" cy="6355586"/>
          </a:xfrm>
          <a:prstGeom prst="rect">
            <a:avLst/>
          </a:prstGeom>
          <a:noFill/>
        </p:spPr>
        <p:txBody>
          <a:bodyPr wrap="square" rtlCol="0">
            <a:spAutoFit/>
          </a:bodyPr>
          <a:lstStyle/>
          <a:p>
            <a:r>
              <a:rPr lang="en-IN" sz="1200" dirty="0">
                <a:latin typeface="Calibri" panose="020F0502020204030204" pitchFamily="34" charset="0"/>
                <a:ea typeface="Calibri" panose="020F0502020204030204" pitchFamily="34" charset="0"/>
                <a:cs typeface="Calibri" panose="020F0502020204030204" pitchFamily="34" charset="0"/>
              </a:rPr>
              <a:t> </a:t>
            </a:r>
            <a:r>
              <a:rPr lang="en-IN" b="1" dirty="0"/>
              <a:t> </a:t>
            </a:r>
            <a:r>
              <a:rPr lang="en-IN" sz="1200" b="1" dirty="0">
                <a:latin typeface="Calibri" panose="020F0502020204030204" pitchFamily="34" charset="0"/>
                <a:ea typeface="Calibri" panose="020F0502020204030204" pitchFamily="34" charset="0"/>
                <a:cs typeface="Calibri" panose="020F0502020204030204" pitchFamily="34" charset="0"/>
              </a:rPr>
              <a:t>1. Implement a Unified Task Management System</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Objective:</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Deploy the EWL platform across all teams and stakeholders managing tasks related to the ESTATE account within the next 3 months.</a:t>
            </a: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100% of estate-related tasks will be tracked and managed through the EWL system by the end of the implementation phase.</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2. Automate Task Assignment, Tracking, and Notifications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Objective:</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Set up automated processes for task assignment, progress tracking, and notifications for deadlines, reminders, and escalations.</a:t>
            </a: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Reduce manual task tracking by 80% and ensure all team members receive automatic reminders and notifications for their tasks.</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3. Achieve 90% Reduction in Manual Task Updates and Reporting</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Objective:</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Automate reporting features in EWL to generate status reports, task summaries, and KPIs with minimal manual input.</a:t>
            </a: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Eliminate the need for manual report generation for task statuses, reducing administrative time spent on reporting by 90%.</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4. Improve Cross-Team Collaboration and Communication</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Objective:</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Integrate communication tools within EWL to enhance real-time collaboration between different departments (e.g., maintenance, legal, finance).</a:t>
            </a: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95% of task-related discussions and updates will occur within the EWL platform, reducing the need for emails or offline communications.</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5. Increase Task Completion Efficiency by 30%</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Objective:</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Streamline task prioritization and assignment within EWL to ensure the most critical tasks are completed on time.</a:t>
            </a: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Achieve a 30% faster task completion rate across departments by enabling better prioritization and automated task tracking.</a:t>
            </a:r>
          </a:p>
          <a:p>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dirty="0">
                <a:latin typeface="Calibri" panose="020F0502020204030204" pitchFamily="34" charset="0"/>
                <a:ea typeface="Calibri" panose="020F0502020204030204" pitchFamily="34" charset="0"/>
                <a:cs typeface="Calibri" panose="020F0502020204030204" pitchFamily="34" charset="0"/>
              </a:rPr>
              <a:t> </a:t>
            </a:r>
          </a:p>
          <a:p>
            <a:endParaRPr lang="en-IN" sz="1100" dirty="0">
              <a:latin typeface="Calibri" panose="020F0502020204030204" pitchFamily="34" charset="0"/>
              <a:ea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DD755A07-EF80-4111-8B6C-F0F48A8E618B}"/>
              </a:ext>
            </a:extLst>
          </p:cNvPr>
          <p:cNvSpPr/>
          <p:nvPr/>
        </p:nvSpPr>
        <p:spPr>
          <a:xfrm>
            <a:off x="4327162" y="-79264"/>
            <a:ext cx="4605171" cy="769441"/>
          </a:xfrm>
          <a:prstGeom prst="rect">
            <a:avLst/>
          </a:prstGeom>
        </p:spPr>
        <p:txBody>
          <a:bodyPr wrap="none">
            <a:spAutoFit/>
          </a:bodyPr>
          <a:lstStyle/>
          <a:p>
            <a:r>
              <a:rPr lang="en-US" sz="4400" b="1" dirty="0">
                <a:solidFill>
                  <a:srgbClr val="282824"/>
                </a:solidFill>
                <a:latin typeface="Times New Roman" panose="02020603050405020304" pitchFamily="18" charset="0"/>
                <a:ea typeface="Lato Bold" pitchFamily="34" charset="-122"/>
                <a:cs typeface="Times New Roman" panose="02020603050405020304" pitchFamily="18" charset="0"/>
              </a:rPr>
              <a:t>Project Objectives</a:t>
            </a:r>
            <a:endParaRPr lang="en-IN" sz="4400" dirty="0"/>
          </a:p>
        </p:txBody>
      </p:sp>
    </p:spTree>
    <p:extLst>
      <p:ext uri="{BB962C8B-B14F-4D97-AF65-F5344CB8AC3E}">
        <p14:creationId xmlns:p14="http://schemas.microsoft.com/office/powerpoint/2010/main" val="673090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3668B3-8A19-4DCB-AF75-1C60BA22A385}"/>
              </a:ext>
            </a:extLst>
          </p:cNvPr>
          <p:cNvSpPr/>
          <p:nvPr/>
        </p:nvSpPr>
        <p:spPr>
          <a:xfrm>
            <a:off x="4719987" y="72508"/>
            <a:ext cx="325730" cy="769441"/>
          </a:xfrm>
          <a:prstGeom prst="rect">
            <a:avLst/>
          </a:prstGeom>
        </p:spPr>
        <p:txBody>
          <a:bodyPr wrap="none">
            <a:spAutoFit/>
          </a:bodyPr>
          <a:lstStyle/>
          <a:p>
            <a:r>
              <a:rPr lang="en-US" sz="44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 </a:t>
            </a:r>
            <a:endParaRPr lang="en-IN" sz="4400" dirty="0"/>
          </a:p>
        </p:txBody>
      </p:sp>
      <p:sp>
        <p:nvSpPr>
          <p:cNvPr id="2" name="Rectangle 1">
            <a:extLst>
              <a:ext uri="{FF2B5EF4-FFF2-40B4-BE49-F238E27FC236}">
                <a16:creationId xmlns:a16="http://schemas.microsoft.com/office/drawing/2014/main" id="{C06ABE68-F0BD-4E38-9A79-B2FA5012E0B0}"/>
              </a:ext>
            </a:extLst>
          </p:cNvPr>
          <p:cNvSpPr/>
          <p:nvPr/>
        </p:nvSpPr>
        <p:spPr>
          <a:xfrm>
            <a:off x="1409699" y="1217385"/>
            <a:ext cx="10506075" cy="276999"/>
          </a:xfrm>
          <a:prstGeom prst="rect">
            <a:avLst/>
          </a:prstGeom>
        </p:spPr>
        <p:txBody>
          <a:bodyPr wrap="square">
            <a:spAutoFit/>
          </a:bodyPr>
          <a:lstStyle/>
          <a:p>
            <a:r>
              <a:rPr lang="en-IN" sz="1200" dirty="0"/>
              <a:t> </a:t>
            </a:r>
          </a:p>
        </p:txBody>
      </p:sp>
      <p:sp>
        <p:nvSpPr>
          <p:cNvPr id="7" name="TextBox 6">
            <a:extLst>
              <a:ext uri="{FF2B5EF4-FFF2-40B4-BE49-F238E27FC236}">
                <a16:creationId xmlns:a16="http://schemas.microsoft.com/office/drawing/2014/main" id="{B6C37371-35A0-42D2-8C4E-5D16CB291ADD}"/>
              </a:ext>
            </a:extLst>
          </p:cNvPr>
          <p:cNvSpPr txBox="1"/>
          <p:nvPr/>
        </p:nvSpPr>
        <p:spPr>
          <a:xfrm>
            <a:off x="1511941" y="769710"/>
            <a:ext cx="9686926" cy="5616922"/>
          </a:xfrm>
          <a:prstGeom prst="rect">
            <a:avLst/>
          </a:prstGeom>
          <a:noFill/>
        </p:spPr>
        <p:txBody>
          <a:bodyPr wrap="square" rtlCol="0">
            <a:spAutoFit/>
          </a:bodyPr>
          <a:lstStyle/>
          <a:p>
            <a:r>
              <a:rPr lang="en-IN" sz="1200" dirty="0">
                <a:latin typeface="Calibri" panose="020F0502020204030204" pitchFamily="34" charset="0"/>
                <a:ea typeface="Calibri" panose="020F0502020204030204" pitchFamily="34" charset="0"/>
                <a:cs typeface="Calibri" panose="020F0502020204030204" pitchFamily="34" charset="0"/>
              </a:rPr>
              <a:t> </a:t>
            </a:r>
            <a:r>
              <a:rPr lang="en-IN" sz="1200" b="1" dirty="0">
                <a:latin typeface="Calibri" panose="020F0502020204030204" pitchFamily="34" charset="0"/>
                <a:ea typeface="Calibri" panose="020F0502020204030204" pitchFamily="34" charset="0"/>
                <a:cs typeface="Calibri" panose="020F0502020204030204" pitchFamily="34" charset="0"/>
              </a:rPr>
              <a:t> 6. Enhance Reporting and Data-Driven Insights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Objective:</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Develop customizable reporting dashboards that provide real-time, actionable insights into task progress, resource allocation, and potential bottlenecks.</a:t>
            </a: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Enable key stakeholders to access real-time reports that improve decision-making, with at least 90% of management reports being automated through EWL.</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7. Improve Resource Allocation and Reduce Overload</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Objective:</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Implement resource management features in EWL to automatically allocate tasks based on team member availability and expertise.</a:t>
            </a: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Reduce instances of resource overload by 25%, ensuring a more balanced workload distribution across all teams.</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8. Ensure Timely Compliance and Risk Mitigation</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Objective:</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Integrate compliance-related tasks into the EWL system, with automatic deadline tracking for legal, financial, and regulatory requirements.</a:t>
            </a: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Achieve 100% on-time completion for all compliance-related tasks, reducing the risk of missed deadlines and penalties.</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9. Scale EWL to Support Account Growth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Objective:</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Ensure the EWL system is scalable to handle the growing number of properties, tasks, and team members as the ESTATE account expands.</a:t>
            </a: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Successfully scale the EWL platform to accommodate a 50% increase in the number of tasks and users within the next year, with no performance degradation.</a:t>
            </a:r>
          </a:p>
          <a:p>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dirty="0">
                <a:latin typeface="Calibri" panose="020F0502020204030204" pitchFamily="34" charset="0"/>
                <a:ea typeface="Calibri" panose="020F0502020204030204" pitchFamily="34" charset="0"/>
                <a:cs typeface="Calibri" panose="020F0502020204030204" pitchFamily="34" charset="0"/>
              </a:rPr>
              <a:t> </a:t>
            </a:r>
          </a:p>
          <a:p>
            <a:endParaRPr lang="en-IN" sz="11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5815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63668B3-8A19-4DCB-AF75-1C60BA22A385}"/>
              </a:ext>
            </a:extLst>
          </p:cNvPr>
          <p:cNvSpPr/>
          <p:nvPr/>
        </p:nvSpPr>
        <p:spPr>
          <a:xfrm>
            <a:off x="4267200" y="86647"/>
            <a:ext cx="3867150" cy="769441"/>
          </a:xfrm>
          <a:prstGeom prst="rect">
            <a:avLst/>
          </a:prstGeom>
        </p:spPr>
        <p:txBody>
          <a:bodyPr wrap="square">
            <a:spAutoFit/>
          </a:bodyPr>
          <a:lstStyle/>
          <a:p>
            <a:r>
              <a:rPr lang="en-US" sz="4400" b="1" dirty="0">
                <a:solidFill>
                  <a:srgbClr val="282824"/>
                </a:solidFill>
                <a:latin typeface="Times New Roman" panose="02020603050405020304" pitchFamily="18" charset="0"/>
                <a:ea typeface="Calibri" panose="020F0502020204030204" pitchFamily="34" charset="0"/>
                <a:cs typeface="Times New Roman" panose="02020603050405020304" pitchFamily="18" charset="0"/>
              </a:rPr>
              <a:t> </a:t>
            </a:r>
            <a:endParaRPr lang="en-IN" sz="4400" dirty="0"/>
          </a:p>
        </p:txBody>
      </p:sp>
      <p:sp>
        <p:nvSpPr>
          <p:cNvPr id="2" name="Rectangle 1">
            <a:extLst>
              <a:ext uri="{FF2B5EF4-FFF2-40B4-BE49-F238E27FC236}">
                <a16:creationId xmlns:a16="http://schemas.microsoft.com/office/drawing/2014/main" id="{C06ABE68-F0BD-4E38-9A79-B2FA5012E0B0}"/>
              </a:ext>
            </a:extLst>
          </p:cNvPr>
          <p:cNvSpPr/>
          <p:nvPr/>
        </p:nvSpPr>
        <p:spPr>
          <a:xfrm>
            <a:off x="1409699" y="1217385"/>
            <a:ext cx="10506075" cy="276999"/>
          </a:xfrm>
          <a:prstGeom prst="rect">
            <a:avLst/>
          </a:prstGeom>
        </p:spPr>
        <p:txBody>
          <a:bodyPr wrap="square">
            <a:spAutoFit/>
          </a:bodyPr>
          <a:lstStyle/>
          <a:p>
            <a:r>
              <a:rPr lang="en-IN" sz="1200" dirty="0"/>
              <a:t> </a:t>
            </a:r>
          </a:p>
        </p:txBody>
      </p:sp>
      <p:sp>
        <p:nvSpPr>
          <p:cNvPr id="7" name="TextBox 6">
            <a:extLst>
              <a:ext uri="{FF2B5EF4-FFF2-40B4-BE49-F238E27FC236}">
                <a16:creationId xmlns:a16="http://schemas.microsoft.com/office/drawing/2014/main" id="{B6C37371-35A0-42D2-8C4E-5D16CB291ADD}"/>
              </a:ext>
            </a:extLst>
          </p:cNvPr>
          <p:cNvSpPr txBox="1"/>
          <p:nvPr/>
        </p:nvSpPr>
        <p:spPr>
          <a:xfrm>
            <a:off x="1409699" y="856088"/>
            <a:ext cx="10429877" cy="6170920"/>
          </a:xfrm>
          <a:prstGeom prst="rect">
            <a:avLst/>
          </a:prstGeom>
          <a:noFill/>
        </p:spPr>
        <p:txBody>
          <a:bodyPr wrap="square" rtlCol="0">
            <a:spAutoFit/>
          </a:bodyPr>
          <a:lstStyle/>
          <a:p>
            <a:r>
              <a:rPr lang="en-IN" sz="1200" b="1" dirty="0">
                <a:latin typeface="Calibri" panose="020F0502020204030204" pitchFamily="34" charset="0"/>
                <a:ea typeface="Calibri" panose="020F0502020204030204" pitchFamily="34" charset="0"/>
                <a:cs typeface="Calibri" panose="020F0502020204030204" pitchFamily="34" charset="0"/>
              </a:rPr>
              <a:t>1. Full Adoption Across All Teams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Success Criterion:</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100% of relevant teams (e.g., property management, maintenance, finance, legal) are actively using the EWL system to manage their tasks.</a:t>
            </a: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The EWL platform is fully integrated into daily operations with all teams using it for task management and communication.</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2. Significant Reduction in Manual Processes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Success Criterion:</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At least 80% reduction in manual task tracking and updates across the ESTATE account.</a:t>
            </a: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Automated task assignment, status updates, and reporting processes are in place, and the need for manual intervention is minimized.</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3. Improved Task Completion Rate and Timeliness</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Success Criterion:</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A 30% improvement in task completion speed and a 25% reduction in overdue tasks.</a:t>
            </a: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Tasks are completed more efficiently, with deadlines being met more consistently, as tracked through EWL.</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4. Enhanced Cross-Team Collaboration and Communication</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0"/>
            <a:r>
              <a:rPr lang="en-IN" sz="1200" b="1" dirty="0">
                <a:latin typeface="Calibri" panose="020F0502020204030204" pitchFamily="34" charset="0"/>
                <a:ea typeface="Calibri" panose="020F0502020204030204" pitchFamily="34" charset="0"/>
                <a:cs typeface="Calibri" panose="020F0502020204030204" pitchFamily="34" charset="0"/>
              </a:rPr>
              <a:t>Success Criterion:</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95% of task-related communications, updates, and feedback are happening within the EWL system rather than external channels (e.g., email, phone).</a:t>
            </a: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Improved communication and fewer silos across departments, with real-time updates and collaborative task management.</a:t>
            </a:r>
          </a:p>
          <a:p>
            <a:pPr lvl="1"/>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b="1" dirty="0">
                <a:latin typeface="Calibri" panose="020F0502020204030204" pitchFamily="34" charset="0"/>
                <a:ea typeface="Calibri" panose="020F0502020204030204" pitchFamily="34" charset="0"/>
                <a:cs typeface="Calibri" panose="020F0502020204030204" pitchFamily="34" charset="0"/>
              </a:rPr>
              <a:t>5. Real-Time Visibility and Reporting for Management</a:t>
            </a:r>
          </a:p>
          <a:p>
            <a:pPr lvl="0"/>
            <a:r>
              <a:rPr lang="en-IN" sz="1200" b="1" dirty="0">
                <a:latin typeface="Calibri" panose="020F0502020204030204" pitchFamily="34" charset="0"/>
                <a:ea typeface="Calibri" panose="020F0502020204030204" pitchFamily="34" charset="0"/>
                <a:cs typeface="Calibri" panose="020F0502020204030204" pitchFamily="34" charset="0"/>
              </a:rPr>
              <a:t>Success Criterion:</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90% of management reports are generated automatically through the EWL system, providing accurate and real-time insights into task progress, performance metrics, and bottlenecks.</a:t>
            </a:r>
          </a:p>
          <a:p>
            <a:pPr lvl="0"/>
            <a:r>
              <a:rPr lang="en-IN" sz="1200" b="1" dirty="0">
                <a:latin typeface="Calibri" panose="020F0502020204030204" pitchFamily="34" charset="0"/>
                <a:ea typeface="Calibri" panose="020F0502020204030204" pitchFamily="34" charset="0"/>
                <a:cs typeface="Calibri" panose="020F0502020204030204" pitchFamily="34" charset="0"/>
              </a:rPr>
              <a:t>Approach:</a:t>
            </a:r>
            <a:endParaRPr lang="en-IN" sz="1200" dirty="0">
              <a:latin typeface="Calibri" panose="020F0502020204030204" pitchFamily="34" charset="0"/>
              <a:ea typeface="Calibri" panose="020F0502020204030204" pitchFamily="34" charset="0"/>
              <a:cs typeface="Calibri" panose="020F0502020204030204" pitchFamily="34" charset="0"/>
            </a:endParaRPr>
          </a:p>
          <a:p>
            <a:pPr lvl="1"/>
            <a:r>
              <a:rPr lang="en-IN" sz="1200" dirty="0">
                <a:latin typeface="Calibri" panose="020F0502020204030204" pitchFamily="34" charset="0"/>
                <a:ea typeface="Calibri" panose="020F0502020204030204" pitchFamily="34" charset="0"/>
                <a:cs typeface="Calibri" panose="020F0502020204030204" pitchFamily="34" charset="0"/>
              </a:rPr>
              <a:t>Stakeholders can access real-time reports and analytics with minimal manual input, enabling data-driven decisions.</a:t>
            </a:r>
          </a:p>
          <a:p>
            <a:endParaRPr lang="en-IN" sz="1200" dirty="0">
              <a:latin typeface="Calibri" panose="020F0502020204030204" pitchFamily="34" charset="0"/>
              <a:ea typeface="Calibri" panose="020F0502020204030204" pitchFamily="34" charset="0"/>
              <a:cs typeface="Calibri" panose="020F0502020204030204" pitchFamily="34" charset="0"/>
            </a:endParaRPr>
          </a:p>
          <a:p>
            <a:r>
              <a:rPr lang="en-IN" sz="1200" dirty="0">
                <a:latin typeface="Calibri" panose="020F0502020204030204" pitchFamily="34" charset="0"/>
                <a:ea typeface="Calibri" panose="020F0502020204030204" pitchFamily="34" charset="0"/>
                <a:cs typeface="Calibri" panose="020F0502020204030204" pitchFamily="34" charset="0"/>
              </a:rPr>
              <a:t> </a:t>
            </a:r>
          </a:p>
          <a:p>
            <a:endParaRPr lang="en-IN" sz="1100" dirty="0">
              <a:latin typeface="Calibri" panose="020F0502020204030204" pitchFamily="34" charset="0"/>
              <a:ea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AB8F488F-9D14-4C51-B1F0-D48D056B451C}"/>
              </a:ext>
            </a:extLst>
          </p:cNvPr>
          <p:cNvSpPr/>
          <p:nvPr/>
        </p:nvSpPr>
        <p:spPr>
          <a:xfrm>
            <a:off x="4267200" y="16904"/>
            <a:ext cx="4084773" cy="769441"/>
          </a:xfrm>
          <a:prstGeom prst="rect">
            <a:avLst/>
          </a:prstGeom>
        </p:spPr>
        <p:txBody>
          <a:bodyPr wrap="none">
            <a:spAutoFit/>
          </a:bodyPr>
          <a:lstStyle/>
          <a:p>
            <a:r>
              <a:rPr lang="en-US" sz="4400" b="1" dirty="0">
                <a:solidFill>
                  <a:srgbClr val="282824"/>
                </a:solidFill>
                <a:latin typeface="Times New Roman" panose="02020603050405020304" pitchFamily="18" charset="0"/>
                <a:ea typeface="Lato Bold" pitchFamily="34" charset="-122"/>
                <a:cs typeface="Times New Roman" panose="02020603050405020304" pitchFamily="18" charset="0"/>
              </a:rPr>
              <a:t>Success Criteria</a:t>
            </a:r>
            <a:endParaRPr lang="en-IN" sz="4400" dirty="0"/>
          </a:p>
        </p:txBody>
      </p:sp>
    </p:spTree>
    <p:extLst>
      <p:ext uri="{BB962C8B-B14F-4D97-AF65-F5344CB8AC3E}">
        <p14:creationId xmlns:p14="http://schemas.microsoft.com/office/powerpoint/2010/main" val="19784150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1827</TotalTime>
  <Words>4858</Words>
  <Application>Microsoft Office PowerPoint</Application>
  <PresentationFormat>Widescreen</PresentationFormat>
  <Paragraphs>550</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Corbel</vt:lpstr>
      <vt:lpstr>Lato</vt:lpstr>
      <vt:lpstr>Lato Bold</vt:lpstr>
      <vt:lpstr>Times New Roman</vt:lpstr>
      <vt:lpstr>Parallax</vt:lpstr>
      <vt:lpstr>PowerPoint Presentation</vt:lpstr>
      <vt:lpstr> Situation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To Be Completed by Appropriate Manager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venkatesh jalnapure</dc:creator>
  <cp:lastModifiedBy>venkatesh jalnapure</cp:lastModifiedBy>
  <cp:revision>15</cp:revision>
  <dcterms:created xsi:type="dcterms:W3CDTF">2025-02-24T09:44:18Z</dcterms:created>
  <dcterms:modified xsi:type="dcterms:W3CDTF">2025-02-25T16:12:15Z</dcterms:modified>
</cp:coreProperties>
</file>