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2" name="Rectangle 5"/>
          <p:cNvSpPr>
            <a:spLocks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2"/>
          <a:srcRect t="1094" r="8122" b="13318"/>
          <a:stretch>
            <a:fillRect/>
          </a:stretch>
        </p:blipFill>
        <p:spPr>
          <a:xfrm>
            <a:off x="7730067" y="4438650"/>
            <a:ext cx="4453467" cy="2333625"/>
          </a:xfrm>
          <a:prstGeom prst="rect">
            <a:avLst/>
          </a:prstGeom>
          <a:noFill/>
          <a:ln w="9525">
            <a:noFill/>
          </a:ln>
        </p:spPr>
      </p:pic>
      <p:sp>
        <p:nvSpPr>
          <p:cNvPr id="1028" name="Rectangle 4"/>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1" name="Rectangle 7"/>
          <p:cNvSpPr>
            <a:spLocks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616075"/>
            <a:ext cx="10972800" cy="2282190"/>
          </a:xfrm>
        </p:spPr>
        <p:txBody>
          <a:bodyPr>
            <a:normAutofit/>
          </a:bodyPr>
          <a:lstStyle/>
          <a:p>
            <a:r>
              <a:rPr lang="en-US" altLang="en-US" sz="4800">
                <a:ln/>
                <a:gradFill>
                  <a:gsLst>
                    <a:gs pos="0">
                      <a:srgbClr val="14CD68"/>
                    </a:gs>
                    <a:gs pos="100000">
                      <a:srgbClr val="0B6E38"/>
                    </a:gs>
                  </a:gsLst>
                  <a:lin scaled="0"/>
                </a:gradFill>
                <a:effectLst>
                  <a:outerShdw blurRad="38100" dist="19050" dir="2700000" algn="tl" rotWithShape="0">
                    <a:schemeClr val="dk1">
                      <a:alpha val="40000"/>
                    </a:schemeClr>
                  </a:outerShdw>
                </a:effectLst>
              </a:rPr>
              <a:t>i-lens Application</a:t>
            </a:r>
            <a:endParaRPr lang="en-US" altLang="en-US" sz="4800">
              <a:ln/>
              <a:gradFill>
                <a:gsLst>
                  <a:gs pos="0">
                    <a:srgbClr val="14CD68"/>
                  </a:gs>
                  <a:gs pos="100000">
                    <a:srgbClr val="0B6E38"/>
                  </a:gs>
                </a:gsLst>
                <a:lin scaled="0"/>
              </a:gra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a:xfrm>
            <a:off x="609600" y="3239770"/>
            <a:ext cx="10972800" cy="2886710"/>
          </a:xfrm>
        </p:spPr>
        <p:txBody>
          <a:bodyPr/>
          <a:lstStyle/>
          <a:p>
            <a:pPr marL="0" indent="0">
              <a:buNone/>
            </a:pPr>
            <a:r>
              <a:rPr lang="en-US" altLang="en-US">
                <a:solidFill>
                  <a:schemeClr val="accent2">
                    <a:lumMod val="40000"/>
                    <a:lumOff val="60000"/>
                  </a:schemeClr>
                </a:solidFill>
              </a:rPr>
              <a:t>                                       Home Loan</a:t>
            </a:r>
            <a:endParaRPr lang="en-US" altLang="en-US">
              <a:solidFill>
                <a:schemeClr val="accent2">
                  <a:lumMod val="40000"/>
                  <a:lumOff val="6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cs typeface="+mj-lt"/>
              </a:rPr>
              <a:t>Situation/Problem/Opportunity</a:t>
            </a:r>
            <a:endParaRPr lang="en-US" altLang="en-US">
              <a:cs typeface="+mj-lt"/>
            </a:endParaRPr>
          </a:p>
        </p:txBody>
      </p:sp>
      <p:sp>
        <p:nvSpPr>
          <p:cNvPr id="3" name="Content Placeholder 2"/>
          <p:cNvSpPr>
            <a:spLocks noGrp="1"/>
          </p:cNvSpPr>
          <p:nvPr>
            <p:ph idx="1"/>
          </p:nvPr>
        </p:nvSpPr>
        <p:spPr/>
        <p:txBody>
          <a:bodyPr/>
          <a:p>
            <a:r>
              <a:rPr lang="en-US" altLang="en-US" sz="1600">
                <a:cs typeface="+mn-lt"/>
              </a:rPr>
              <a:t>Currently RM has to onboard the customer for sanction in i-disburse application, Once login is completed case will move to credit team to make decision.</a:t>
            </a:r>
            <a:endParaRPr lang="en-US" altLang="en-US" sz="1600">
              <a:cs typeface="+mn-lt"/>
            </a:endParaRPr>
          </a:p>
          <a:p>
            <a:endParaRPr lang="en-US" altLang="en-US" sz="1600">
              <a:cs typeface="+mn-lt"/>
            </a:endParaRPr>
          </a:p>
          <a:p>
            <a:r>
              <a:rPr lang="en-US" altLang="en-US" sz="1600">
                <a:cs typeface="+mn-lt"/>
              </a:rPr>
              <a:t>Post sanction </a:t>
            </a:r>
            <a:r>
              <a:rPr lang="en-US" altLang="en-US" sz="1600">
                <a:cs typeface="+mn-lt"/>
                <a:sym typeface="+mn-ea"/>
              </a:rPr>
              <a:t>RM</a:t>
            </a:r>
            <a:r>
              <a:rPr lang="en-US" altLang="en-US" sz="1600">
                <a:cs typeface="+mn-lt"/>
              </a:rPr>
              <a:t> has to provide hard copy of sanction letter to customer and collect property document from customer and need to initiate for Legal and Technical evaluation of the property by handover the copy of property documents to respective teams.</a:t>
            </a:r>
            <a:endParaRPr lang="en-US" altLang="en-US" sz="1600">
              <a:cs typeface="+mn-lt"/>
            </a:endParaRPr>
          </a:p>
          <a:p>
            <a:endParaRPr lang="en-US" altLang="en-US" sz="1600">
              <a:cs typeface="+mn-lt"/>
            </a:endParaRPr>
          </a:p>
          <a:p>
            <a:r>
              <a:rPr lang="en-US" altLang="en-US" sz="1600">
                <a:cs typeface="+mn-lt"/>
              </a:rPr>
              <a:t>Post evaluation Legal and Technical team will provide the reports to </a:t>
            </a:r>
            <a:r>
              <a:rPr lang="en-US" altLang="en-US" sz="1600">
                <a:cs typeface="+mn-lt"/>
                <a:sym typeface="+mn-ea"/>
              </a:rPr>
              <a:t>RM</a:t>
            </a:r>
            <a:endParaRPr lang="en-US" altLang="en-US" sz="1600">
              <a:cs typeface="+mn-lt"/>
            </a:endParaRPr>
          </a:p>
          <a:p>
            <a:endParaRPr lang="en-US" altLang="en-US" sz="1600">
              <a:cs typeface="+mn-lt"/>
            </a:endParaRPr>
          </a:p>
          <a:p>
            <a:r>
              <a:rPr lang="en-US" altLang="en-US" sz="1600">
                <a:cs typeface="+mn-lt"/>
                <a:sym typeface="+mn-ea"/>
              </a:rPr>
              <a:t>RM</a:t>
            </a:r>
            <a:r>
              <a:rPr lang="en-US" altLang="en-US" sz="1600">
                <a:cs typeface="+mn-lt"/>
              </a:rPr>
              <a:t> will get signature in disbursement form from the customer and provide the disbursement form, Legal and technical reports and property documents to credit team for disbursement process.</a:t>
            </a:r>
            <a:endParaRPr lang="en-US" altLang="en-US" sz="1600">
              <a:cs typeface="+mn-lt"/>
            </a:endParaRPr>
          </a:p>
          <a:p>
            <a:endParaRPr lang="en-US" altLang="en-US" sz="1600">
              <a:cs typeface="+mn-lt"/>
            </a:endParaRPr>
          </a:p>
          <a:p>
            <a:r>
              <a:rPr lang="en-US" altLang="en-US" sz="1600">
                <a:cs typeface="+mn-lt"/>
              </a:rPr>
              <a:t>Credit will verify and initiate FCU for the case.</a:t>
            </a:r>
            <a:endParaRPr lang="en-US" altLang="en-US" sz="1600">
              <a:cs typeface="+mn-lt"/>
            </a:endParaRPr>
          </a:p>
          <a:p>
            <a:endParaRPr lang="en-US" altLang="en-US" sz="1600">
              <a:cs typeface="+mn-lt"/>
            </a:endParaRPr>
          </a:p>
          <a:p>
            <a:r>
              <a:rPr lang="en-US" altLang="en-US" sz="1600">
                <a:cs typeface="+mn-lt"/>
              </a:rPr>
              <a:t>Once all the verification done, case will be moved to ops for fund transfer to the customer</a:t>
            </a:r>
            <a:endParaRPr lang="en-US" altLang="en-US" sz="1600">
              <a:cs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ltLang="en-US"/>
              <a:t>Purpose Statement (Goals)</a:t>
            </a:r>
            <a:endParaRPr lang="en-US" altLang="en-US"/>
          </a:p>
        </p:txBody>
      </p:sp>
      <p:sp>
        <p:nvSpPr>
          <p:cNvPr id="3" name="Content Placeholder 2"/>
          <p:cNvSpPr>
            <a:spLocks noGrp="1"/>
          </p:cNvSpPr>
          <p:nvPr>
            <p:ph idx="1"/>
          </p:nvPr>
        </p:nvSpPr>
        <p:spPr/>
        <p:txBody>
          <a:bodyPr/>
          <a:p>
            <a:r>
              <a:rPr lang="en-US" altLang="en-US" sz="1600"/>
              <a:t>Build an single system, Where all the team can access their respective portal and preform their activity.</a:t>
            </a:r>
            <a:endParaRPr lang="en-US" altLang="en-US" sz="1600"/>
          </a:p>
          <a:p>
            <a:endParaRPr lang="en-US" altLang="en-US" sz="1600"/>
          </a:p>
          <a:p>
            <a:r>
              <a:rPr lang="en-US" altLang="en-US" sz="1600"/>
              <a:t>RM can onboard the customer in i-lens application, Once login is completed case will move to credit team to make decision fo</a:t>
            </a:r>
            <a:r>
              <a:rPr lang="en-US" altLang="en-US" sz="1600">
                <a:sym typeface="+mn-ea"/>
              </a:rPr>
              <a:t>r sanction and if case got</a:t>
            </a:r>
            <a:r>
              <a:rPr lang="en-US" altLang="en-US" sz="1600"/>
              <a:t> sanctioned customer will get notification and sanction letter through email as auto message from i-lens. </a:t>
            </a:r>
            <a:endParaRPr lang="en-US" altLang="en-US" sz="1600"/>
          </a:p>
          <a:p>
            <a:pPr marL="0" indent="0">
              <a:buNone/>
            </a:pPr>
            <a:endParaRPr lang="en-US" altLang="en-US" sz="1600"/>
          </a:p>
          <a:p>
            <a:r>
              <a:rPr lang="en-US" altLang="en-US" sz="1600"/>
              <a:t>Post sanction </a:t>
            </a:r>
            <a:r>
              <a:rPr lang="en-US" altLang="en-US" sz="1600">
                <a:sym typeface="+mn-ea"/>
              </a:rPr>
              <a:t>RM</a:t>
            </a:r>
            <a:r>
              <a:rPr lang="en-US" altLang="en-US" sz="1600"/>
              <a:t> / customer can upload the soft copy of property document for Legal and Technical evaluation of the property in the i-lens.</a:t>
            </a:r>
            <a:endParaRPr lang="en-US" altLang="en-US" sz="1600"/>
          </a:p>
          <a:p>
            <a:pPr marL="0" indent="0">
              <a:buNone/>
            </a:pPr>
            <a:endParaRPr lang="en-US" altLang="en-US" sz="1600"/>
          </a:p>
          <a:p>
            <a:r>
              <a:rPr lang="en-US" altLang="en-US" sz="1600"/>
              <a:t>Post evaluation Legal and Technical team will upload the reports in i-lens application and approve the case to </a:t>
            </a:r>
            <a:r>
              <a:rPr lang="en-US" altLang="en-US" sz="1600">
                <a:sym typeface="+mn-ea"/>
              </a:rPr>
              <a:t>RM stage</a:t>
            </a:r>
            <a:r>
              <a:rPr lang="en-US" altLang="en-US" sz="1600"/>
              <a:t>.</a:t>
            </a:r>
            <a:endParaRPr lang="en-US" altLang="en-US" sz="1600"/>
          </a:p>
          <a:p>
            <a:pPr marL="0" indent="0">
              <a:buNone/>
            </a:pPr>
            <a:endParaRPr lang="en-US" altLang="en-US" sz="1600"/>
          </a:p>
          <a:p>
            <a:r>
              <a:rPr lang="en-US" altLang="en-US" sz="1600">
                <a:sym typeface="+mn-ea"/>
              </a:rPr>
              <a:t>RM</a:t>
            </a:r>
            <a:r>
              <a:rPr lang="en-US" altLang="en-US" sz="1600"/>
              <a:t> will get digital signature from the customer and move the case to credit team for disbursement process.</a:t>
            </a:r>
            <a:endParaRPr lang="en-US" altLang="en-US" sz="1600"/>
          </a:p>
          <a:p>
            <a:pPr marL="0" indent="0">
              <a:buNone/>
            </a:pPr>
            <a:endParaRPr lang="en-US" altLang="en-US" sz="1600"/>
          </a:p>
          <a:p>
            <a:r>
              <a:rPr lang="en-US" altLang="en-US" sz="1600"/>
              <a:t>Once all the verification done, case will be moved to ops for fund transfer to the customer</a:t>
            </a:r>
            <a:endParaRPr lang="en-US" altLang="en-US" sz="1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Project Objectives</a:t>
            </a:r>
            <a:endParaRPr lang="en-US" altLang="en-US"/>
          </a:p>
        </p:txBody>
      </p:sp>
      <p:sp>
        <p:nvSpPr>
          <p:cNvPr id="3" name="Content Placeholder 2"/>
          <p:cNvSpPr>
            <a:spLocks noGrp="1"/>
          </p:cNvSpPr>
          <p:nvPr>
            <p:ph idx="1"/>
          </p:nvPr>
        </p:nvSpPr>
        <p:spPr/>
        <p:txBody>
          <a:bodyPr/>
          <a:p>
            <a:r>
              <a:rPr lang="en-US" altLang="en-US" sz="1600"/>
              <a:t>Build an single system, Where all the teams will have access to the each and every individual case and they can access/action on specific items.</a:t>
            </a:r>
            <a:endParaRPr lang="en-US" altLang="en-US" sz="1600"/>
          </a:p>
          <a:p>
            <a:endParaRPr lang="en-US" altLang="en-US" sz="1600"/>
          </a:p>
          <a:p>
            <a:r>
              <a:rPr lang="en-US" altLang="en-US" sz="1600"/>
              <a:t>To </a:t>
            </a:r>
            <a:r>
              <a:rPr lang="en-US" altLang="en-US" sz="1600">
                <a:sym typeface="+mn-ea"/>
              </a:rPr>
              <a:t>reduce e</a:t>
            </a:r>
            <a:r>
              <a:rPr lang="en-US" altLang="en-US" sz="1600"/>
              <a:t>nti</a:t>
            </a:r>
            <a:r>
              <a:rPr lang="en-US" altLang="en-US" sz="1600">
                <a:sym typeface="+mn-ea"/>
              </a:rPr>
              <a:t>re p</a:t>
            </a:r>
            <a:r>
              <a:rPr lang="en-US" altLang="en-US" sz="1600">
                <a:sym typeface="+mn-ea"/>
              </a:rPr>
              <a:t>rocessing time and manworking hours in loan disbursement.</a:t>
            </a:r>
            <a:endParaRPr lang="en-US" altLang="en-US" sz="1600"/>
          </a:p>
          <a:p>
            <a:endParaRPr lang="en-US" altLang="en-US" sz="1600"/>
          </a:p>
          <a:p>
            <a:r>
              <a:rPr lang="en-US" altLang="en-US" sz="1600"/>
              <a:t>Make the entire process as online so all the internal teams and customer will be in track of the loan.</a:t>
            </a:r>
            <a:endParaRPr lang="en-US" altLang="en-US" sz="1600"/>
          </a:p>
          <a:p>
            <a:endParaRPr lang="en-US" altLang="en-US" sz="1600"/>
          </a:p>
          <a:p>
            <a:r>
              <a:rPr lang="en-US" altLang="en-US" sz="1600"/>
              <a:t>Reduce the usage of paper work as per the agenda " Go Green ".</a:t>
            </a:r>
            <a:endParaRPr lang="en-US" alt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Success Criteria</a:t>
            </a:r>
            <a:endParaRPr lang="en-US" altLang="en-US"/>
          </a:p>
        </p:txBody>
      </p:sp>
      <p:sp>
        <p:nvSpPr>
          <p:cNvPr id="3" name="Content Placeholder 2"/>
          <p:cNvSpPr>
            <a:spLocks noGrp="1"/>
          </p:cNvSpPr>
          <p:nvPr>
            <p:ph idx="1"/>
          </p:nvPr>
        </p:nvSpPr>
        <p:spPr/>
        <p:txBody>
          <a:bodyPr/>
          <a:p>
            <a:r>
              <a:rPr lang="en-US" altLang="en-US" sz="1600"/>
              <a:t>Make all the loan procedure and disbu</a:t>
            </a:r>
            <a:r>
              <a:rPr lang="en-US" altLang="en-US" sz="1600">
                <a:sym typeface="+mn-ea"/>
              </a:rPr>
              <a:t>rsement </a:t>
            </a:r>
            <a:r>
              <a:rPr lang="en-US" altLang="en-US" sz="1600"/>
              <a:t>online.</a:t>
            </a:r>
            <a:endParaRPr lang="en-US" altLang="en-US" sz="1600"/>
          </a:p>
          <a:p>
            <a:endParaRPr lang="en-US" altLang="en-US" sz="1600"/>
          </a:p>
          <a:p>
            <a:r>
              <a:rPr lang="en-US" altLang="en-US" sz="1600"/>
              <a:t>Reduced the entire loan processing time.</a:t>
            </a:r>
            <a:endParaRPr lang="en-US" altLang="en-US" sz="1600"/>
          </a:p>
          <a:p>
            <a:endParaRPr lang="en-US" altLang="en-US" sz="1600"/>
          </a:p>
          <a:p>
            <a:r>
              <a:rPr lang="en-US" altLang="en-US" sz="1600">
                <a:sym typeface="+mn-ea"/>
              </a:rPr>
              <a:t>R</a:t>
            </a:r>
            <a:r>
              <a:rPr lang="en-US" altLang="en-US" sz="1600"/>
              <a:t>educed the paper work.</a:t>
            </a:r>
            <a:endParaRPr lang="en-US" altLang="en-US" sz="1600"/>
          </a:p>
          <a:p>
            <a:endParaRPr lang="en-US" altLang="en-US" sz="1600"/>
          </a:p>
          <a:p>
            <a:r>
              <a:rPr lang="en-US" altLang="en-US" sz="1600"/>
              <a:t>Improved the quality of process.</a:t>
            </a:r>
            <a:endParaRPr lang="en-US" altLang="en-US" sz="1600"/>
          </a:p>
          <a:p>
            <a:endParaRPr lang="en-US" altLang="en-US" sz="1600"/>
          </a:p>
          <a:p>
            <a:r>
              <a:rPr lang="en-US" altLang="en-US" sz="1600"/>
              <a:t>Improve customer service and satisfaction.</a:t>
            </a:r>
            <a:endParaRPr lang="en-US" altLang="en-US" sz="1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Methods/Approach</a:t>
            </a:r>
            <a:endParaRPr lang="en-US" altLang="en-US"/>
          </a:p>
        </p:txBody>
      </p:sp>
      <p:sp>
        <p:nvSpPr>
          <p:cNvPr id="3" name="Content Placeholder 2"/>
          <p:cNvSpPr>
            <a:spLocks noGrp="1"/>
          </p:cNvSpPr>
          <p:nvPr>
            <p:ph idx="1"/>
          </p:nvPr>
        </p:nvSpPr>
        <p:spPr/>
        <p:txBody>
          <a:bodyPr/>
          <a:p>
            <a:r>
              <a:rPr lang="en-US" altLang="en-US" sz="1600"/>
              <a:t>Gathering the requirements for the new project from the existing system and the users using Elicitation Techniques like Interviews, Observation .etc</a:t>
            </a:r>
            <a:endParaRPr lang="en-US" altLang="en-US" sz="1600"/>
          </a:p>
          <a:p>
            <a:endParaRPr lang="en-US" altLang="en-US" sz="1600"/>
          </a:p>
          <a:p>
            <a:r>
              <a:rPr lang="en-US" altLang="en-US" sz="1600"/>
              <a:t>Stakeholder Analysis using RACI/ILS</a:t>
            </a:r>
            <a:endParaRPr lang="en-US" altLang="en-US" sz="1600"/>
          </a:p>
          <a:p>
            <a:endParaRPr lang="en-US" altLang="en-US" sz="1600"/>
          </a:p>
          <a:p>
            <a:r>
              <a:rPr lang="en-US" altLang="en-US" sz="1600"/>
              <a:t>Documents to Write - Business Requirements Document (BRD), Functional Requirements Specification (FRS), Use Case Documents, User Stories, Test Plan, User Acceptance Testing (UAT) Plan, Training Materials, Project Management Plan</a:t>
            </a:r>
            <a:endParaRPr lang="en-US" altLang="en-US" sz="1600"/>
          </a:p>
          <a:p>
            <a:endParaRPr lang="en-US" altLang="en-US" sz="1600"/>
          </a:p>
          <a:p>
            <a:r>
              <a:rPr lang="en-US" altLang="en-US" sz="1600"/>
              <a:t>Document Sign-off Process: Share draft documents with stakeholders for review and feedback. Obtain formal sign-off from stakeholders indicating their acceptance of the documents. </a:t>
            </a:r>
            <a:endParaRPr lang="en-US" altLang="en-US" sz="1600"/>
          </a:p>
          <a:p>
            <a:endParaRPr lang="en-US" altLang="en-US" sz="1600"/>
          </a:p>
          <a:p>
            <a:r>
              <a:rPr lang="en-US" altLang="en-US" sz="1600"/>
              <a:t>UAT - Client Project Acceptance: Coordinate User Acceptance Testing (UAT) with the client to validate that the software meets requirements. Obtain sign-off on the UAT - Client Project Acceptance Form once the client confirms satisfaction with the software functionality</a:t>
            </a:r>
            <a:endParaRPr lang="en-US" altLang="en-US" sz="1600"/>
          </a:p>
          <a:p>
            <a:endParaRPr lang="en-US" altLang="en-US" sz="1600"/>
          </a:p>
          <a:p>
            <a:r>
              <a:rPr lang="en-US" altLang="en-US" sz="1600"/>
              <a:t>Go Live with new system Deploy the project in live environment.</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Resources</a:t>
            </a:r>
            <a:endParaRPr lang="en-US" altLang="en-US"/>
          </a:p>
        </p:txBody>
      </p:sp>
      <p:sp>
        <p:nvSpPr>
          <p:cNvPr id="3" name="Content Placeholder 2"/>
          <p:cNvSpPr>
            <a:spLocks noGrp="1"/>
          </p:cNvSpPr>
          <p:nvPr>
            <p:ph idx="1"/>
          </p:nvPr>
        </p:nvSpPr>
        <p:spPr/>
        <p:txBody>
          <a:bodyPr/>
          <a:p>
            <a:pPr marL="0" indent="0">
              <a:buNone/>
            </a:pPr>
            <a:endParaRPr lang="en-US" altLang="en-US" sz="1600"/>
          </a:p>
          <a:p>
            <a:r>
              <a:rPr lang="en-US" altLang="en-US" sz="1600" b="1"/>
              <a:t>Human Resources</a:t>
            </a:r>
            <a:r>
              <a:rPr lang="en-US" altLang="en-US" sz="1600"/>
              <a:t> - Project Manager, Business Analyst, Developers, UI/UX Designers, Testers, IT Support, Trainers</a:t>
            </a:r>
            <a:endParaRPr lang="en-US" altLang="en-US" sz="1600"/>
          </a:p>
          <a:p>
            <a:endParaRPr lang="en-US" altLang="en-US" sz="1600"/>
          </a:p>
          <a:p>
            <a:r>
              <a:rPr lang="en-US" altLang="en-US" sz="1600" b="1"/>
              <a:t>Technical Resources</a:t>
            </a:r>
            <a:r>
              <a:rPr lang="en-US" altLang="en-US" sz="1600"/>
              <a:t> - Development Tools, Design Tools, Testing Tools, Servers, database systems, Data protection software.</a:t>
            </a:r>
            <a:endParaRPr lang="en-US" altLang="en-US" sz="1600"/>
          </a:p>
          <a:p>
            <a:endParaRPr lang="en-US" altLang="en-US" sz="1600"/>
          </a:p>
          <a:p>
            <a:r>
              <a:rPr lang="en-US" altLang="en-US" sz="1600" b="1"/>
              <a:t>Financial Resources</a:t>
            </a:r>
            <a:r>
              <a:rPr lang="en-US" altLang="en-US" sz="1600"/>
              <a:t> - Budget: For salaries, software licenses, hardware, and training materials not to exceed Rs. 2 Cr. </a:t>
            </a:r>
            <a:endParaRPr lang="en-US" altLang="en-US" sz="1600"/>
          </a:p>
          <a:p>
            <a:endParaRPr lang="en-US" altLang="en-US" sz="1600"/>
          </a:p>
          <a:p>
            <a:r>
              <a:rPr lang="en-US" altLang="en-US" sz="1600" b="1"/>
              <a:t>Physical Resources</a:t>
            </a:r>
            <a:r>
              <a:rPr lang="en-US" altLang="en-US" sz="1600"/>
              <a:t> - Workspace: Offices or remote setups. Hardware: Computers, servers, networking equipment. </a:t>
            </a:r>
            <a:endParaRPr lang="en-US" altLang="en-US" sz="1600"/>
          </a:p>
          <a:p>
            <a:endParaRPr lang="en-US" altLang="en-US" sz="1600"/>
          </a:p>
          <a:p>
            <a:r>
              <a:rPr lang="en-US" altLang="en-US" sz="1600" b="1"/>
              <a:t>Time</a:t>
            </a:r>
            <a:r>
              <a:rPr lang="en-US" altLang="en-US" sz="1600"/>
              <a:t> - Implementation of project within 12 months.</a:t>
            </a:r>
            <a:endParaRPr lang="en-US" altLang="en-US" sz="1600"/>
          </a:p>
          <a:p>
            <a:endParaRPr lang="en-US" altLang="en-US" sz="1600"/>
          </a:p>
          <a:p>
            <a:r>
              <a:rPr lang="en-US" altLang="en-US" sz="1600" b="1"/>
              <a:t>Other</a:t>
            </a:r>
            <a:r>
              <a:rPr lang="en-US" altLang="en-US" sz="1600"/>
              <a:t> – Third party software evaluation, site visits, Dataquest reports – not to exceed Rs. 2Cr.</a:t>
            </a:r>
            <a:endParaRPr lang="en-US" altLang="en-US" sz="1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t>Risks and Dependencies</a:t>
            </a:r>
            <a:endParaRPr lang="en-US" altLang="en-US"/>
          </a:p>
        </p:txBody>
      </p:sp>
      <p:sp>
        <p:nvSpPr>
          <p:cNvPr id="3" name="Content Placeholder 2"/>
          <p:cNvSpPr>
            <a:spLocks noGrp="1"/>
          </p:cNvSpPr>
          <p:nvPr>
            <p:ph idx="1"/>
          </p:nvPr>
        </p:nvSpPr>
        <p:spPr/>
        <p:txBody>
          <a:bodyPr/>
          <a:p>
            <a:r>
              <a:rPr lang="en-US" altLang="en-US" sz="1600"/>
              <a:t>Use</a:t>
            </a:r>
            <a:r>
              <a:rPr lang="en-US" altLang="en-US" sz="1600">
                <a:sym typeface="+mn-ea"/>
              </a:rPr>
              <a:t>r</a:t>
            </a:r>
            <a:r>
              <a:rPr lang="en-US" altLang="en-US" sz="1600"/>
              <a:t>s following cu</a:t>
            </a:r>
            <a:r>
              <a:rPr lang="en-US" altLang="en-US" sz="1600">
                <a:sym typeface="+mn-ea"/>
              </a:rPr>
              <a:t>rrent process</a:t>
            </a:r>
            <a:r>
              <a:rPr lang="en-US" altLang="en-US" sz="1600"/>
              <a:t> from inception of the p</a:t>
            </a:r>
            <a:r>
              <a:rPr lang="en-US" altLang="en-US" sz="1600">
                <a:sym typeface="+mn-ea"/>
              </a:rPr>
              <a:t>roduct</a:t>
            </a:r>
            <a:r>
              <a:rPr lang="en-US" altLang="en-US" sz="1600"/>
              <a:t>, User need to understand and adopt for new process.</a:t>
            </a:r>
            <a:endParaRPr lang="en-US" altLang="en-US" sz="1600"/>
          </a:p>
          <a:p>
            <a:endParaRPr lang="en-US" altLang="en-US" sz="1600"/>
          </a:p>
          <a:p>
            <a:r>
              <a:rPr lang="en-US" altLang="en-US" sz="1600"/>
              <a:t>Quality in customer service may affected till delive</a:t>
            </a:r>
            <a:r>
              <a:rPr lang="en-US" altLang="en-US" sz="1600">
                <a:sym typeface="+mn-ea"/>
              </a:rPr>
              <a:t>r of the product</a:t>
            </a:r>
            <a:r>
              <a:rPr lang="en-US" altLang="en-US" sz="1600"/>
              <a:t>.</a:t>
            </a:r>
            <a:endParaRPr lang="en-US" altLang="en-US" sz="1600"/>
          </a:p>
          <a:p>
            <a:endParaRPr lang="en-US" altLang="en-US" sz="1600"/>
          </a:p>
          <a:p>
            <a:r>
              <a:rPr lang="en-US" altLang="en-US" sz="1600"/>
              <a:t>Educating vendor about system to upload the legal and technical report.</a:t>
            </a:r>
            <a:endParaRPr lang="en-US" altLang="en-US" sz="1600"/>
          </a:p>
          <a:p>
            <a:endParaRPr lang="en-US" altLang="en-US" sz="1600"/>
          </a:p>
          <a:p>
            <a:r>
              <a:rPr lang="en-US" altLang="en-US" sz="1600"/>
              <a:t>Data t</a:t>
            </a:r>
            <a:r>
              <a:rPr lang="en-US" altLang="en-US" sz="1600">
                <a:sym typeface="+mn-ea"/>
              </a:rPr>
              <a:t>ransfer of existing customer to i-lens</a:t>
            </a:r>
            <a:endParaRPr lang="en-US" altLang="en-US" sz="1600"/>
          </a:p>
          <a:p>
            <a:endParaRPr lang="en-US" altLang="en-US" sz="1600"/>
          </a:p>
          <a:p>
            <a:r>
              <a:rPr lang="en-US" altLang="en-US" sz="1600"/>
              <a:t>High cost for developing, training and maintaining a new application.</a:t>
            </a:r>
            <a:endParaRPr lang="en-US" altLang="en-US" sz="1600"/>
          </a:p>
        </p:txBody>
      </p:sp>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4291</Words>
  <Application>WPS Presentation</Application>
  <PresentationFormat>Widescreen</PresentationFormat>
  <Paragraphs>94</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SimSun</vt:lpstr>
      <vt:lpstr>Wingdings</vt:lpstr>
      <vt:lpstr>Calibri Light</vt:lpstr>
      <vt:lpstr>Calibri</vt:lpstr>
      <vt:lpstr>Microsoft YaHei</vt:lpstr>
      <vt:lpstr>Arial Unicode MS</vt:lpstr>
      <vt:lpstr>Business Cooperate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i-lens Application</dc:title>
  <dc:creator/>
  <cp:lastModifiedBy>p vignesh</cp:lastModifiedBy>
  <cp:revision>2</cp:revision>
  <dcterms:created xsi:type="dcterms:W3CDTF">2024-12-29T12:48:26Z</dcterms:created>
  <dcterms:modified xsi:type="dcterms:W3CDTF">2024-12-29T12:51:29Z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5AAF3256EE0C45338279839D1782D372_11</vt:lpwstr>
  </property>
  <property fmtid="{D5CDD505-2E9C-101B-9397-08002B2CF9AE}" pid="3" name="KSOProductBuildVer">
    <vt:lpwstr>1033-12.2.0.19307</vt:lpwstr>
  </property>
</Properties>
</file>