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0" r:id="rId5"/>
    <p:sldId id="258" r:id="rId6"/>
    <p:sldId id="259" r:id="rId7"/>
    <p:sldId id="260" r:id="rId8"/>
    <p:sldId id="264" r:id="rId9"/>
    <p:sldId id="261" r:id="rId10"/>
    <p:sldId id="262" r:id="rId11"/>
    <p:sldId id="267" r:id="rId12"/>
    <p:sldId id="265" r:id="rId13"/>
    <p:sldId id="266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00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847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1885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055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0612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4508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0128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60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7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392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881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65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881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86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001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55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30AD6-4A20-4124-AF4B-C0D9416A1948}" type="datetimeFigureOut">
              <a:rPr lang="en-IN" smtClean="0"/>
              <a:t>08-01-2025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F1BDD6-F990-4CEE-9E6E-0557070562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073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ED5F3F9-2A78-FD62-2FF9-8C59A0D50F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solidFill>
                  <a:schemeClr val="tx2">
                    <a:lumMod val="75000"/>
                  </a:schemeClr>
                </a:solidFill>
              </a:rPr>
              <a:t>By-</a:t>
            </a:r>
          </a:p>
          <a:p>
            <a:r>
              <a:rPr lang="en-IN" dirty="0">
                <a:solidFill>
                  <a:schemeClr val="tx2">
                    <a:lumMod val="75000"/>
                  </a:schemeClr>
                </a:solidFill>
              </a:rPr>
              <a:t>Chandra Shekhar Kumar Singh</a:t>
            </a:r>
          </a:p>
          <a:p>
            <a:r>
              <a:rPr lang="en-IN" dirty="0">
                <a:solidFill>
                  <a:schemeClr val="tx2">
                    <a:lumMod val="75000"/>
                  </a:schemeClr>
                </a:solidFill>
              </a:rPr>
              <a:t>Date- 05-01-2025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9EE73A8-CDEE-82A8-FB23-A5C482E29D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“</a:t>
            </a:r>
            <a:r>
              <a:rPr lang="en-IN" dirty="0" err="1"/>
              <a:t>OnDoor”Online</a:t>
            </a:r>
            <a:r>
              <a:rPr lang="en-IN" dirty="0"/>
              <a:t> Grocery Store</a:t>
            </a:r>
          </a:p>
        </p:txBody>
      </p:sp>
    </p:spTree>
    <p:extLst>
      <p:ext uri="{BB962C8B-B14F-4D97-AF65-F5344CB8AC3E}">
        <p14:creationId xmlns:p14="http://schemas.microsoft.com/office/powerpoint/2010/main" val="1736086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1D644-C1EA-539A-CC0F-25A2E8E4B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27842" cy="94389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EB565-D927-C3D5-A3D6-D23BB8998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508" y="1818968"/>
            <a:ext cx="8596668" cy="4159046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Marketing Campaigns:</a:t>
            </a:r>
            <a:r>
              <a:rPr lang="en-IN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Launch targeted digital marketing campaigns to build brand awareness and drive user acquisition.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 Support:</a:t>
            </a:r>
            <a:r>
              <a:rPr lang="en-IN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 up a responsive customer service team to handle queries and complaints efficiently.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57200" algn="l"/>
              </a:tabLst>
              <a:defRPr/>
            </a:pPr>
            <a:r>
              <a:rPr kumimoji="0" lang="en-IN" sz="1900" b="1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Logistics Planning:</a:t>
            </a:r>
            <a:r>
              <a:rPr kumimoji="0" lang="en-IN" sz="19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Design optimized delivery routes and partner with local logistics providers for last-mile delivery.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57200" algn="l"/>
              </a:tabLst>
              <a:defRPr/>
            </a:pPr>
            <a:r>
              <a:rPr kumimoji="0" lang="en-IN" sz="1900" b="1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Supplier Partnerships:</a:t>
            </a:r>
            <a:r>
              <a:rPr kumimoji="0" lang="en-IN" sz="1900" b="0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Collaborate with local farmers, distributors, and wholesalers to ensure a steady supply of goods.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IN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8411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280BC-7ECC-9134-3185-20726CD14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456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7E540-7596-F5CC-A875-8CC131DEA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1653"/>
            <a:ext cx="8596668" cy="4379710"/>
          </a:xfrm>
        </p:spPr>
        <p:txBody>
          <a:bodyPr>
            <a:normAutofit/>
          </a:bodyPr>
          <a:lstStyle/>
          <a:p>
            <a:r>
              <a:rPr lang="en-US" dirty="0"/>
              <a:t>	</a:t>
            </a:r>
            <a:r>
              <a:rPr lang="en-US" u="sng" dirty="0"/>
              <a:t>Internal Stakeholders:</a:t>
            </a:r>
          </a:p>
          <a:p>
            <a:r>
              <a:rPr lang="en-US" dirty="0"/>
              <a:t>	Founders and Investors</a:t>
            </a:r>
          </a:p>
          <a:p>
            <a:r>
              <a:rPr lang="en-US" dirty="0"/>
              <a:t>	Technology and Development Teams</a:t>
            </a:r>
          </a:p>
          <a:p>
            <a:r>
              <a:rPr lang="en-US" dirty="0"/>
              <a:t>	Operations and Logistics Teams</a:t>
            </a:r>
          </a:p>
          <a:p>
            <a:r>
              <a:rPr lang="en-US" dirty="0"/>
              <a:t>	Marketing and Customer Service Teams</a:t>
            </a:r>
          </a:p>
          <a:p>
            <a:r>
              <a:rPr lang="en-US" u="sng" dirty="0"/>
              <a:t>External Stakeholders</a:t>
            </a:r>
          </a:p>
          <a:p>
            <a:r>
              <a:rPr lang="en-US" dirty="0"/>
              <a:t>Customers</a:t>
            </a:r>
          </a:p>
          <a:p>
            <a:r>
              <a:rPr lang="en-US" dirty="0"/>
              <a:t>Suppliers and Distributors</a:t>
            </a:r>
          </a:p>
          <a:p>
            <a:r>
              <a:rPr lang="en-US" dirty="0"/>
              <a:t>Delivery Partners</a:t>
            </a:r>
          </a:p>
          <a:p>
            <a:r>
              <a:rPr lang="en-US" dirty="0"/>
              <a:t>Local Governments</a:t>
            </a:r>
          </a:p>
          <a:p>
            <a:endParaRPr lang="en-US" u="sng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0039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4353A-143C-8A59-7D50-806438B65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1884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 Required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4E929-5212-A260-57D4-D54795DA8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596668" cy="451736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Resources: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500,000 for app, backend, and AI integration.  50,000 per store for inventory and setup. 200,000 for initial campaigns . 100,000 for delivery systems and fleet management.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Time: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months for app and system infrastructure. </a:t>
            </a: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3-6 months per region.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Pilot in select cities within 12 months.</a:t>
            </a:r>
            <a:endParaRPr lang="en-IN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 Resources: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Skilled teams for app development, operations, marketing, and customer support.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Secure servers, mobile app development tools, and analytics platforms.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Warehouse space, delivery vehicles, and office setups.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Resources: </a:t>
            </a:r>
            <a:r>
              <a:rPr lang="en-IN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 Party payment gateway, site visits</a:t>
            </a:r>
            <a:endParaRPr lang="en-IN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4493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62D29-AD43-36CD-ADCA-681330E90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Risks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86FB1-ED6B-3BCB-E223-67DC667E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9303"/>
            <a:ext cx="8596668" cy="4242059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Operational Risks: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Delays in setting up regional hubs or supply chain issues.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Competitive Risks: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Strong competition from established players in the market.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Risks: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Potential app failures or security breaches.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 Risks: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Initial low adoption rates or dissatisfaction with services.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3428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29C56-DFC6-A295-C81A-2E351E295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Dependencies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F63E-3C4B-A0AF-507A-099E8314F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9471"/>
            <a:ext cx="8596668" cy="4251891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Technological Readiness: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Timely completion of app development and testing.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Supply Chain Partnerships: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Strong relationships with suppliers and distributors.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Regulatory Compliance: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Adherence to local laws and regulations.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Demand: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Accurate understanding of customer needs and preferences.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589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D4512-1A9B-E215-CBA6-F150E4F4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248D5-94D3-7DC1-F4DA-C3378A3E1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IN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OnDoor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aims to bridge the gap between traditional grocery shopping and modern convenience through its city-focused online platform. By leveraging technology, optimizing operations, and focusing on customer satisfaction, ‘</a:t>
            </a:r>
            <a:r>
              <a:rPr lang="en-IN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OnDoor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has the potential to become a market leader in urban grocery retail. With proper planning, execution, and stakeholder collaboration, ‘</a:t>
            </a:r>
            <a:r>
              <a:rPr lang="en-IN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OnDoor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can successfully transform the grocery shopping experience, driving value for customers and stakeholders alike.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401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0EBE0-4248-0CD0-4637-EFADE895F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b="1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C4B89-E090-ADE7-065A-6930169C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2323"/>
            <a:ext cx="8596668" cy="4419039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IN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OnDoor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is an innovative online grocery retail platform that provides convenient, city-specific solutions for grocery shopping. Designed to cater to the modern consumer, ‘</a:t>
            </a:r>
            <a:r>
              <a:rPr lang="en-IN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OnDoor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enables timely delivery of high-quality groceries through its regional stores. By leveraging the ‘</a:t>
            </a:r>
            <a:r>
              <a:rPr lang="en-IN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OnDoor</a:t>
            </a:r>
            <a:r>
              <a:rPr lang="en-IN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app, customers can seamlessly browse, select, and purchase items, addressing the needs of those who lack the time for traditional, offline grocery shopping.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 aims to revolutionize the grocery shopping experience by ensuring accessibility, convenience, and efficiency. With a focus on customer satisfaction and operational excellence, ‘</a:t>
            </a:r>
            <a:r>
              <a:rPr lang="en-IN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OnDoor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will enhance urban grocery supply chains, fostering a loyal customer base and strong market presence.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6121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965B2-449F-75EB-DC3C-48B31C4C7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322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b="1" u="sng" dirty="0"/>
              <a:t>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F978C-1900-AE85-7BDF-F3DB0E956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9535"/>
            <a:ext cx="8596668" cy="4841828"/>
          </a:xfrm>
        </p:spPr>
        <p:txBody>
          <a:bodyPr/>
          <a:lstStyle/>
          <a:p>
            <a:r>
              <a:rPr lang="en-US" b="1" dirty="0"/>
              <a:t>Time Constraints: </a:t>
            </a:r>
            <a:r>
              <a:rPr lang="en-US" dirty="0"/>
              <a:t>Customers with demanding jobs or other responsibilities struggle to find time for grocery shopping. </a:t>
            </a:r>
          </a:p>
          <a:p>
            <a:r>
              <a:rPr lang="en-US" b="1" dirty="0"/>
              <a:t>Limited Accessibility: </a:t>
            </a:r>
            <a:r>
              <a:rPr lang="en-US" dirty="0"/>
              <a:t>People may find difficulties in finding high end products in their nearby stores.</a:t>
            </a:r>
          </a:p>
          <a:p>
            <a:r>
              <a:rPr lang="en-US" b="1" dirty="0"/>
              <a:t>Inconvenience During Emergencies: </a:t>
            </a:r>
            <a:r>
              <a:rPr lang="en-US" dirty="0"/>
              <a:t>In</a:t>
            </a:r>
            <a:r>
              <a:rPr lang="en-US" b="1" dirty="0"/>
              <a:t> </a:t>
            </a:r>
            <a:r>
              <a:rPr lang="en-US" dirty="0"/>
              <a:t>times of bad weather, illness, or other emergencies, visiting physical stores becomes highly inconvenient or impossible.</a:t>
            </a:r>
          </a:p>
          <a:p>
            <a:r>
              <a:rPr lang="en-US" b="1" dirty="0"/>
              <a:t>Crowding and Queues: </a:t>
            </a:r>
            <a:r>
              <a:rPr lang="en-US" dirty="0"/>
              <a:t>Peak hours often lead to overcrowding, long waiting times at checkouts, and an unpleasant shopping experience.</a:t>
            </a:r>
          </a:p>
          <a:p>
            <a:r>
              <a:rPr lang="en-US" b="1" dirty="0"/>
              <a:t>Stock Availability Issues: </a:t>
            </a:r>
            <a:r>
              <a:rPr lang="en-US" dirty="0"/>
              <a:t>Customers may waste time visiting multiple stores if the desired items are unavailable at one location.</a:t>
            </a:r>
          </a:p>
          <a:p>
            <a:r>
              <a:rPr lang="en-US" b="1" dirty="0"/>
              <a:t>No Home Delivery Options: </a:t>
            </a:r>
            <a:r>
              <a:rPr lang="en-US" dirty="0"/>
              <a:t>Carrying heavy grocery bags, especially for bulk purchases, poses a significant inconvenience to customers without personal vehicles.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09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59C18-D948-BFE3-F6F4-7F8E7AC1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9A703-4D95-4529-0E2F-656A5630D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2995"/>
            <a:ext cx="8596668" cy="4458368"/>
          </a:xfrm>
        </p:spPr>
        <p:txBody>
          <a:bodyPr>
            <a:normAutofit/>
          </a:bodyPr>
          <a:lstStyle/>
          <a:p>
            <a:r>
              <a:rPr lang="en-US" b="1" dirty="0"/>
              <a:t>Expansion into New Cities:</a:t>
            </a:r>
            <a:r>
              <a:rPr lang="en-US" dirty="0"/>
              <a:t> Growing urbanization and demand for online grocery services offer a chance to expand beyond current locations.</a:t>
            </a:r>
          </a:p>
          <a:p>
            <a:r>
              <a:rPr lang="en-US" b="1" dirty="0"/>
              <a:t>Integration of AI and Machine Learning: </a:t>
            </a:r>
            <a:r>
              <a:rPr lang="en-US" dirty="0"/>
              <a:t> Personalized recommendations and smarter logistics optimization can improve customer satisfaction and reduce operational costs.</a:t>
            </a:r>
          </a:p>
          <a:p>
            <a:r>
              <a:rPr lang="en-US" b="1" dirty="0"/>
              <a:t>Subscription Services: </a:t>
            </a:r>
            <a:r>
              <a:rPr lang="en-US" dirty="0"/>
              <a:t> Offering subscription-based plans (e.g., monthly grocery kits) can ensure customer loyalty.</a:t>
            </a:r>
          </a:p>
          <a:p>
            <a:r>
              <a:rPr lang="en-US" b="1" dirty="0"/>
              <a:t>Collaboration with Local Vendors: </a:t>
            </a:r>
            <a:r>
              <a:rPr lang="en-US" dirty="0"/>
              <a:t>Partnering with local farms or small businesses can create a unique selling point for fresh and locally sourced products.</a:t>
            </a:r>
          </a:p>
          <a:p>
            <a:r>
              <a:rPr lang="en-US" b="1" dirty="0"/>
              <a:t>Sustainability Initiatives:  </a:t>
            </a:r>
            <a:r>
              <a:rPr lang="en-US" dirty="0"/>
              <a:t>Introducing eco-friendly packaging and delivery practices can attract environmentally conscious customers.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761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1F8E0-B0A1-6894-548C-7F92893FE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  Statement (Goal</a:t>
            </a:r>
            <a:r>
              <a:rPr lang="en-IN" sz="3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en-IN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60322-962D-8947-8FF1-0B9AC3707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671"/>
            <a:ext cx="8596668" cy="455669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/>
              <a:t>The purpose of ‘</a:t>
            </a:r>
            <a:r>
              <a:rPr lang="en-US" dirty="0" err="1"/>
              <a:t>OnDoor</a:t>
            </a:r>
            <a:r>
              <a:rPr lang="en-US" dirty="0"/>
              <a:t>’ is to revolutionize grocery shopping by providing a seamless, efficient, and customer-centric online platform.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establish a city-specific online grocery retail platform that provides easy access to fresh and packaged groceries with timely delivery. The goals are as follows-</a:t>
            </a:r>
          </a:p>
          <a:p>
            <a:r>
              <a:rPr lang="en-US" b="1" dirty="0"/>
              <a:t>Enhancing Customer Convenience: </a:t>
            </a:r>
            <a:r>
              <a:rPr lang="en-US" dirty="0"/>
              <a:t>Simplify the grocery shopping experience through a reliable and intuitive app.</a:t>
            </a:r>
          </a:p>
          <a:p>
            <a:r>
              <a:rPr lang="en-US" b="1" dirty="0"/>
              <a:t>Ensuring Timely Delivery: </a:t>
            </a:r>
            <a:r>
              <a:rPr lang="en-US" dirty="0"/>
              <a:t>Strengthen logistics and regional infrastructure to meet delivery timelines consistently.</a:t>
            </a:r>
          </a:p>
          <a:p>
            <a:r>
              <a:rPr lang="en-US" b="1" dirty="0"/>
              <a:t>Expanding Market Reach: </a:t>
            </a:r>
            <a:r>
              <a:rPr lang="en-US" dirty="0"/>
              <a:t>Grow operations to new cities and regions, increasing accessibility for a larger customer base.</a:t>
            </a:r>
          </a:p>
          <a:p>
            <a:r>
              <a:rPr lang="en-US" b="1" dirty="0"/>
              <a:t>Building Customer Loyalty: </a:t>
            </a:r>
            <a:r>
              <a:rPr lang="en-US" dirty="0"/>
              <a:t>Introduce loyalty programs, rewards, and subscription services to maintain a dedicated customer base.</a:t>
            </a:r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509917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3E02-9841-ED25-227D-786C3C4F1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Objectives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A4502-C193-974B-E0CE-B48494B11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0311"/>
            <a:ext cx="8596668" cy="4301052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 Regional Stores: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Set up strategically located regional hubs for efficient inventory management and faster delivery.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User-Friendly Mobile App: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Develop a robust and intuitive mobile application that simplifies the ordering process.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Features: </a:t>
            </a:r>
            <a:r>
              <a:rPr lang="en-IN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Customers can easily register, login, search items, customise, then place orders. Cart, account, history management should be available.</a:t>
            </a:r>
            <a:endParaRPr lang="en-IN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Scalable Operations: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Implement a scalable infrastructure to accommodate future expansion to additional cities.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Timely Delivery: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Ensure a delivery timeline of under 2 hours within city limits.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40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D16B-E5D6-24D0-CB5E-00F34B28E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8CC37-A675-04A1-405E-6A69CF483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9303"/>
            <a:ext cx="8596668" cy="4242059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High-Quality Offerings: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Partner with trusted suppliers to provide fresh and high-quality groceries.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Sustainability: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Promote eco-friendly practices, including reusable packaging and efficient delivery routes.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2742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4A365-B017-BA41-0DD5-47ACA56FD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 Criteria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D46F0-937C-0564-06A9-482B58338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38633"/>
            <a:ext cx="8596668" cy="4202730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Launch and successful operation in at least three cities within the first year.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Achieve a 90% customer satisfaction rate based on post-delivery surveys.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 a delivery success rate of 95% within the promised timeline.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Onboard a minimum of 10,000 active users within six months of launch.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Attain profitability within two years of operation.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8450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CCE86-D4CB-BCB8-AD20-54CF17D9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5239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Methods/Approaches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BAFE2-9FD8-89C6-7683-CC94DFEBF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3329"/>
            <a:ext cx="8596668" cy="4478033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Research</a:t>
            </a:r>
            <a:r>
              <a:rPr lang="en-IN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(Req. Gathering)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Conduct thorough research to identify target customer demographics and preferences in selected cities.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Development: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Build a secure, scalable mobile app and backend system with features such as real-time inventory updates, order tracking, and multiple payment options.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Req. Analysis:  </a:t>
            </a:r>
            <a:r>
              <a:rPr lang="en-IN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 UML diagrams, use cases, use cases diagrams to analyse and prioritise the requirements.</a:t>
            </a:r>
            <a:endParaRPr lang="en-IN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SDLC Model: </a:t>
            </a:r>
            <a:r>
              <a:rPr lang="en-IN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en-IN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agile model and scrum framework for this project as it is collaborative, accountable and focuses on customer feedbacks and satisfaction.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Meetings: 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Conducted various meetings like  </a:t>
            </a:r>
            <a:r>
              <a:rPr lang="en-IN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sprint planning, daily sprint, sprint &amp;product backlog , sprint review and sprint retrospective meetings.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IN" sz="1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55287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1211</Words>
  <Application>Microsoft Office PowerPoint</Application>
  <PresentationFormat>Widescreen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Trebuchet MS</vt:lpstr>
      <vt:lpstr>Wingdings 3</vt:lpstr>
      <vt:lpstr>Facet</vt:lpstr>
      <vt:lpstr>“OnDoor”Online Grocery Store</vt:lpstr>
      <vt:lpstr>Situation </vt:lpstr>
      <vt:lpstr>Problems</vt:lpstr>
      <vt:lpstr>Opportunities</vt:lpstr>
      <vt:lpstr>Purpose  Statement (Goal) </vt:lpstr>
      <vt:lpstr>Project Objectives </vt:lpstr>
      <vt:lpstr>PowerPoint Presentation</vt:lpstr>
      <vt:lpstr>Success Criteria </vt:lpstr>
      <vt:lpstr>Methods/Approaches </vt:lpstr>
      <vt:lpstr>PowerPoint Presentation</vt:lpstr>
      <vt:lpstr>Stakeholders </vt:lpstr>
      <vt:lpstr>Resources Required </vt:lpstr>
      <vt:lpstr>Risks </vt:lpstr>
      <vt:lpstr>Dependencies </vt:lpstr>
      <vt:lpstr>Conclusion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Chandrashekhar kr. Singh</dc:creator>
  <cp:lastModifiedBy>Chandrashekhar kr. Singh</cp:lastModifiedBy>
  <cp:revision>3</cp:revision>
  <dcterms:created xsi:type="dcterms:W3CDTF">2025-01-05T13:20:53Z</dcterms:created>
  <dcterms:modified xsi:type="dcterms:W3CDTF">2025-01-08T07:09:53Z</dcterms:modified>
</cp:coreProperties>
</file>