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7" r:id="rId3"/>
    <p:sldId id="260" r:id="rId4"/>
    <p:sldId id="261" r:id="rId5"/>
    <p:sldId id="262" r:id="rId6"/>
    <p:sldId id="263" r:id="rId7"/>
    <p:sldId id="265" r:id="rId8"/>
    <p:sldId id="266" r:id="rId9"/>
    <p:sldId id="271" r:id="rId10"/>
    <p:sldId id="259" r:id="rId11"/>
    <p:sldId id="267" r:id="rId12"/>
    <p:sldId id="273"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78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athima A" userId="725dfcc0-13d5-4b2c-bc5e-74d207a208fb" providerId="ADAL" clId="{3FE3A22F-6EC6-4A8A-91D5-A7465AFC2FD5}"/>
    <pc:docChg chg="undo custSel addSld delSld modSld">
      <pc:chgData name="Prathima A" userId="725dfcc0-13d5-4b2c-bc5e-74d207a208fb" providerId="ADAL" clId="{3FE3A22F-6EC6-4A8A-91D5-A7465AFC2FD5}" dt="2024-12-18T06:54:46.286" v="354" actId="113"/>
      <pc:docMkLst>
        <pc:docMk/>
      </pc:docMkLst>
      <pc:sldChg chg="modSp mod">
        <pc:chgData name="Prathima A" userId="725dfcc0-13d5-4b2c-bc5e-74d207a208fb" providerId="ADAL" clId="{3FE3A22F-6EC6-4A8A-91D5-A7465AFC2FD5}" dt="2024-12-18T06:44:17.701" v="83" actId="113"/>
        <pc:sldMkLst>
          <pc:docMk/>
          <pc:sldMk cId="2913792068" sldId="266"/>
        </pc:sldMkLst>
        <pc:spChg chg="mod">
          <ac:chgData name="Prathima A" userId="725dfcc0-13d5-4b2c-bc5e-74d207a208fb" providerId="ADAL" clId="{3FE3A22F-6EC6-4A8A-91D5-A7465AFC2FD5}" dt="2024-12-18T06:44:17.701" v="83" actId="113"/>
          <ac:spMkLst>
            <pc:docMk/>
            <pc:sldMk cId="2913792068" sldId="266"/>
            <ac:spMk id="3" creationId="{00000000-0000-0000-0000-000000000000}"/>
          </ac:spMkLst>
        </pc:spChg>
      </pc:sldChg>
      <pc:sldChg chg="modSp new mod">
        <pc:chgData name="Prathima A" userId="725dfcc0-13d5-4b2c-bc5e-74d207a208fb" providerId="ADAL" clId="{3FE3A22F-6EC6-4A8A-91D5-A7465AFC2FD5}" dt="2024-12-18T06:54:46.286" v="354" actId="113"/>
        <pc:sldMkLst>
          <pc:docMk/>
          <pc:sldMk cId="495514716" sldId="271"/>
        </pc:sldMkLst>
        <pc:spChg chg="mod">
          <ac:chgData name="Prathima A" userId="725dfcc0-13d5-4b2c-bc5e-74d207a208fb" providerId="ADAL" clId="{3FE3A22F-6EC6-4A8A-91D5-A7465AFC2FD5}" dt="2024-12-18T06:45:17.829" v="110" actId="20577"/>
          <ac:spMkLst>
            <pc:docMk/>
            <pc:sldMk cId="495514716" sldId="271"/>
            <ac:spMk id="2" creationId="{0BCCCDD1-15C5-77A2-423C-E1A92015C044}"/>
          </ac:spMkLst>
        </pc:spChg>
        <pc:spChg chg="mod">
          <ac:chgData name="Prathima A" userId="725dfcc0-13d5-4b2c-bc5e-74d207a208fb" providerId="ADAL" clId="{3FE3A22F-6EC6-4A8A-91D5-A7465AFC2FD5}" dt="2024-12-18T06:54:46.286" v="354" actId="113"/>
          <ac:spMkLst>
            <pc:docMk/>
            <pc:sldMk cId="495514716" sldId="271"/>
            <ac:spMk id="3" creationId="{9557AB7C-EAA8-0A19-5BF8-EA0266CACC8D}"/>
          </ac:spMkLst>
        </pc:spChg>
      </pc:sldChg>
      <pc:sldChg chg="new del">
        <pc:chgData name="Prathima A" userId="725dfcc0-13d5-4b2c-bc5e-74d207a208fb" providerId="ADAL" clId="{3FE3A22F-6EC6-4A8A-91D5-A7465AFC2FD5}" dt="2024-12-18T06:44:33.760" v="85" actId="2696"/>
        <pc:sldMkLst>
          <pc:docMk/>
          <pc:sldMk cId="2670727904" sldId="271"/>
        </pc:sldMkLst>
      </pc:sldChg>
      <pc:sldChg chg="addSp delSp new del mod">
        <pc:chgData name="Prathima A" userId="725dfcc0-13d5-4b2c-bc5e-74d207a208fb" providerId="ADAL" clId="{3FE3A22F-6EC6-4A8A-91D5-A7465AFC2FD5}" dt="2024-12-18T06:44:57.214" v="89" actId="2696"/>
        <pc:sldMkLst>
          <pc:docMk/>
          <pc:sldMk cId="2825882302" sldId="271"/>
        </pc:sldMkLst>
      </pc:sldChg>
    </pc:docChg>
  </pc:docChgLst>
  <pc:docChgLst>
    <pc:chgData name="Prathima A" userId="725dfcc0-13d5-4b2c-bc5e-74d207a208fb" providerId="ADAL" clId="{7566A2E6-FE31-4B8D-BD36-0EDBD574D91E}"/>
    <pc:docChg chg="undo custSel addSld delSld modSld">
      <pc:chgData name="Prathima A" userId="725dfcc0-13d5-4b2c-bc5e-74d207a208fb" providerId="ADAL" clId="{7566A2E6-FE31-4B8D-BD36-0EDBD574D91E}" dt="2025-01-03T16:54:36.946" v="363" actId="20577"/>
      <pc:docMkLst>
        <pc:docMk/>
      </pc:docMkLst>
      <pc:sldChg chg="modSp mod">
        <pc:chgData name="Prathima A" userId="725dfcc0-13d5-4b2c-bc5e-74d207a208fb" providerId="ADAL" clId="{7566A2E6-FE31-4B8D-BD36-0EDBD574D91E}" dt="2025-01-03T16:15:59.516" v="46" actId="255"/>
        <pc:sldMkLst>
          <pc:docMk/>
          <pc:sldMk cId="2271149111" sldId="256"/>
        </pc:sldMkLst>
        <pc:spChg chg="mod">
          <ac:chgData name="Prathima A" userId="725dfcc0-13d5-4b2c-bc5e-74d207a208fb" providerId="ADAL" clId="{7566A2E6-FE31-4B8D-BD36-0EDBD574D91E}" dt="2025-01-03T16:15:59.516" v="46" actId="255"/>
          <ac:spMkLst>
            <pc:docMk/>
            <pc:sldMk cId="2271149111" sldId="256"/>
            <ac:spMk id="2" creationId="{00000000-0000-0000-0000-000000000000}"/>
          </ac:spMkLst>
        </pc:spChg>
        <pc:spChg chg="mod">
          <ac:chgData name="Prathima A" userId="725dfcc0-13d5-4b2c-bc5e-74d207a208fb" providerId="ADAL" clId="{7566A2E6-FE31-4B8D-BD36-0EDBD574D91E}" dt="2025-01-03T16:15:49.445" v="45" actId="27636"/>
          <ac:spMkLst>
            <pc:docMk/>
            <pc:sldMk cId="2271149111" sldId="256"/>
            <ac:spMk id="3" creationId="{00000000-0000-0000-0000-000000000000}"/>
          </ac:spMkLst>
        </pc:spChg>
      </pc:sldChg>
      <pc:sldChg chg="modSp mod">
        <pc:chgData name="Prathima A" userId="725dfcc0-13d5-4b2c-bc5e-74d207a208fb" providerId="ADAL" clId="{7566A2E6-FE31-4B8D-BD36-0EDBD574D91E}" dt="2025-01-03T16:17:01.352" v="52" actId="6549"/>
        <pc:sldMkLst>
          <pc:docMk/>
          <pc:sldMk cId="4163151474" sldId="257"/>
        </pc:sldMkLst>
        <pc:spChg chg="mod">
          <ac:chgData name="Prathima A" userId="725dfcc0-13d5-4b2c-bc5e-74d207a208fb" providerId="ADAL" clId="{7566A2E6-FE31-4B8D-BD36-0EDBD574D91E}" dt="2025-01-03T16:17:01.352" v="52" actId="6549"/>
          <ac:spMkLst>
            <pc:docMk/>
            <pc:sldMk cId="4163151474" sldId="257"/>
            <ac:spMk id="3" creationId="{00000000-0000-0000-0000-000000000000}"/>
          </ac:spMkLst>
        </pc:spChg>
      </pc:sldChg>
      <pc:sldChg chg="modSp mod">
        <pc:chgData name="Prathima A" userId="725dfcc0-13d5-4b2c-bc5e-74d207a208fb" providerId="ADAL" clId="{7566A2E6-FE31-4B8D-BD36-0EDBD574D91E}" dt="2025-01-03T16:50:22.919" v="144" actId="20577"/>
        <pc:sldMkLst>
          <pc:docMk/>
          <pc:sldMk cId="872881827" sldId="259"/>
        </pc:sldMkLst>
        <pc:spChg chg="mod">
          <ac:chgData name="Prathima A" userId="725dfcc0-13d5-4b2c-bc5e-74d207a208fb" providerId="ADAL" clId="{7566A2E6-FE31-4B8D-BD36-0EDBD574D91E}" dt="2025-01-03T16:50:22.919" v="144" actId="20577"/>
          <ac:spMkLst>
            <pc:docMk/>
            <pc:sldMk cId="872881827" sldId="259"/>
            <ac:spMk id="3" creationId="{00000000-0000-0000-0000-000000000000}"/>
          </ac:spMkLst>
        </pc:spChg>
      </pc:sldChg>
      <pc:sldChg chg="modSp mod">
        <pc:chgData name="Prathima A" userId="725dfcc0-13d5-4b2c-bc5e-74d207a208fb" providerId="ADAL" clId="{7566A2E6-FE31-4B8D-BD36-0EDBD574D91E}" dt="2025-01-03T16:17:36.817" v="57"/>
        <pc:sldMkLst>
          <pc:docMk/>
          <pc:sldMk cId="1599070023" sldId="260"/>
        </pc:sldMkLst>
        <pc:spChg chg="mod">
          <ac:chgData name="Prathima A" userId="725dfcc0-13d5-4b2c-bc5e-74d207a208fb" providerId="ADAL" clId="{7566A2E6-FE31-4B8D-BD36-0EDBD574D91E}" dt="2025-01-03T16:17:36.817" v="57"/>
          <ac:spMkLst>
            <pc:docMk/>
            <pc:sldMk cId="1599070023" sldId="260"/>
            <ac:spMk id="3" creationId="{00000000-0000-0000-0000-000000000000}"/>
          </ac:spMkLst>
        </pc:spChg>
      </pc:sldChg>
      <pc:sldChg chg="modSp mod">
        <pc:chgData name="Prathima A" userId="725dfcc0-13d5-4b2c-bc5e-74d207a208fb" providerId="ADAL" clId="{7566A2E6-FE31-4B8D-BD36-0EDBD574D91E}" dt="2025-01-03T16:18:24.138" v="64"/>
        <pc:sldMkLst>
          <pc:docMk/>
          <pc:sldMk cId="1707858882" sldId="261"/>
        </pc:sldMkLst>
        <pc:spChg chg="mod">
          <ac:chgData name="Prathima A" userId="725dfcc0-13d5-4b2c-bc5e-74d207a208fb" providerId="ADAL" clId="{7566A2E6-FE31-4B8D-BD36-0EDBD574D91E}" dt="2025-01-03T16:18:24.138" v="64"/>
          <ac:spMkLst>
            <pc:docMk/>
            <pc:sldMk cId="1707858882" sldId="261"/>
            <ac:spMk id="3" creationId="{00000000-0000-0000-0000-000000000000}"/>
          </ac:spMkLst>
        </pc:spChg>
      </pc:sldChg>
      <pc:sldChg chg="modSp mod">
        <pc:chgData name="Prathima A" userId="725dfcc0-13d5-4b2c-bc5e-74d207a208fb" providerId="ADAL" clId="{7566A2E6-FE31-4B8D-BD36-0EDBD574D91E}" dt="2025-01-03T16:21:06.921" v="77" actId="5793"/>
        <pc:sldMkLst>
          <pc:docMk/>
          <pc:sldMk cId="2671155631" sldId="262"/>
        </pc:sldMkLst>
        <pc:spChg chg="mod">
          <ac:chgData name="Prathima A" userId="725dfcc0-13d5-4b2c-bc5e-74d207a208fb" providerId="ADAL" clId="{7566A2E6-FE31-4B8D-BD36-0EDBD574D91E}" dt="2025-01-03T16:21:06.921" v="77" actId="5793"/>
          <ac:spMkLst>
            <pc:docMk/>
            <pc:sldMk cId="2671155631" sldId="262"/>
            <ac:spMk id="3" creationId="{00000000-0000-0000-0000-000000000000}"/>
          </ac:spMkLst>
        </pc:spChg>
      </pc:sldChg>
      <pc:sldChg chg="modSp mod">
        <pc:chgData name="Prathima A" userId="725dfcc0-13d5-4b2c-bc5e-74d207a208fb" providerId="ADAL" clId="{7566A2E6-FE31-4B8D-BD36-0EDBD574D91E}" dt="2025-01-03T16:23:44.554" v="90"/>
        <pc:sldMkLst>
          <pc:docMk/>
          <pc:sldMk cId="2173085465" sldId="263"/>
        </pc:sldMkLst>
        <pc:spChg chg="mod">
          <ac:chgData name="Prathima A" userId="725dfcc0-13d5-4b2c-bc5e-74d207a208fb" providerId="ADAL" clId="{7566A2E6-FE31-4B8D-BD36-0EDBD574D91E}" dt="2025-01-03T16:23:44.554" v="90"/>
          <ac:spMkLst>
            <pc:docMk/>
            <pc:sldMk cId="2173085465" sldId="263"/>
            <ac:spMk id="3" creationId="{00000000-0000-0000-0000-000000000000}"/>
          </ac:spMkLst>
        </pc:spChg>
      </pc:sldChg>
      <pc:sldChg chg="modSp mod">
        <pc:chgData name="Prathima A" userId="725dfcc0-13d5-4b2c-bc5e-74d207a208fb" providerId="ADAL" clId="{7566A2E6-FE31-4B8D-BD36-0EDBD574D91E}" dt="2025-01-03T16:25:07.525" v="102" actId="20577"/>
        <pc:sldMkLst>
          <pc:docMk/>
          <pc:sldMk cId="1496316955" sldId="265"/>
        </pc:sldMkLst>
        <pc:spChg chg="mod">
          <ac:chgData name="Prathima A" userId="725dfcc0-13d5-4b2c-bc5e-74d207a208fb" providerId="ADAL" clId="{7566A2E6-FE31-4B8D-BD36-0EDBD574D91E}" dt="2025-01-03T16:25:07.525" v="102" actId="20577"/>
          <ac:spMkLst>
            <pc:docMk/>
            <pc:sldMk cId="1496316955" sldId="265"/>
            <ac:spMk id="3" creationId="{00000000-0000-0000-0000-000000000000}"/>
          </ac:spMkLst>
        </pc:spChg>
      </pc:sldChg>
      <pc:sldChg chg="modSp mod">
        <pc:chgData name="Prathima A" userId="725dfcc0-13d5-4b2c-bc5e-74d207a208fb" providerId="ADAL" clId="{7566A2E6-FE31-4B8D-BD36-0EDBD574D91E}" dt="2025-01-03T16:26:49.053" v="104" actId="20577"/>
        <pc:sldMkLst>
          <pc:docMk/>
          <pc:sldMk cId="2913792068" sldId="266"/>
        </pc:sldMkLst>
        <pc:spChg chg="mod">
          <ac:chgData name="Prathima A" userId="725dfcc0-13d5-4b2c-bc5e-74d207a208fb" providerId="ADAL" clId="{7566A2E6-FE31-4B8D-BD36-0EDBD574D91E}" dt="2025-01-03T16:26:49.053" v="104" actId="20577"/>
          <ac:spMkLst>
            <pc:docMk/>
            <pc:sldMk cId="2913792068" sldId="266"/>
            <ac:spMk id="3" creationId="{00000000-0000-0000-0000-000000000000}"/>
          </ac:spMkLst>
        </pc:spChg>
      </pc:sldChg>
      <pc:sldChg chg="modSp mod">
        <pc:chgData name="Prathima A" userId="725dfcc0-13d5-4b2c-bc5e-74d207a208fb" providerId="ADAL" clId="{7566A2E6-FE31-4B8D-BD36-0EDBD574D91E}" dt="2025-01-03T16:50:48.811" v="147" actId="20577"/>
        <pc:sldMkLst>
          <pc:docMk/>
          <pc:sldMk cId="552815402" sldId="267"/>
        </pc:sldMkLst>
        <pc:spChg chg="mod">
          <ac:chgData name="Prathima A" userId="725dfcc0-13d5-4b2c-bc5e-74d207a208fb" providerId="ADAL" clId="{7566A2E6-FE31-4B8D-BD36-0EDBD574D91E}" dt="2025-01-03T16:50:48.811" v="147" actId="20577"/>
          <ac:spMkLst>
            <pc:docMk/>
            <pc:sldMk cId="552815402" sldId="267"/>
            <ac:spMk id="3" creationId="{00000000-0000-0000-0000-000000000000}"/>
          </ac:spMkLst>
        </pc:spChg>
      </pc:sldChg>
      <pc:sldChg chg="modSp mod">
        <pc:chgData name="Prathima A" userId="725dfcc0-13d5-4b2c-bc5e-74d207a208fb" providerId="ADAL" clId="{7566A2E6-FE31-4B8D-BD36-0EDBD574D91E}" dt="2025-01-03T16:54:36.946" v="363" actId="20577"/>
        <pc:sldMkLst>
          <pc:docMk/>
          <pc:sldMk cId="1203373527" sldId="270"/>
        </pc:sldMkLst>
        <pc:spChg chg="mod">
          <ac:chgData name="Prathima A" userId="725dfcc0-13d5-4b2c-bc5e-74d207a208fb" providerId="ADAL" clId="{7566A2E6-FE31-4B8D-BD36-0EDBD574D91E}" dt="2025-01-03T16:54:36.946" v="363" actId="20577"/>
          <ac:spMkLst>
            <pc:docMk/>
            <pc:sldMk cId="1203373527" sldId="270"/>
            <ac:spMk id="2" creationId="{00000000-0000-0000-0000-000000000000}"/>
          </ac:spMkLst>
        </pc:spChg>
      </pc:sldChg>
      <pc:sldChg chg="addSp delSp new del mod">
        <pc:chgData name="Prathima A" userId="725dfcc0-13d5-4b2c-bc5e-74d207a208fb" providerId="ADAL" clId="{7566A2E6-FE31-4B8D-BD36-0EDBD574D91E}" dt="2025-01-03T16:51:33.264" v="152" actId="2696"/>
        <pc:sldMkLst>
          <pc:docMk/>
          <pc:sldMk cId="1244982890" sldId="272"/>
        </pc:sldMkLst>
        <pc:spChg chg="add del">
          <ac:chgData name="Prathima A" userId="725dfcc0-13d5-4b2c-bc5e-74d207a208fb" providerId="ADAL" clId="{7566A2E6-FE31-4B8D-BD36-0EDBD574D91E}" dt="2025-01-03T16:51:08.416" v="150" actId="22"/>
          <ac:spMkLst>
            <pc:docMk/>
            <pc:sldMk cId="1244982890" sldId="272"/>
            <ac:spMk id="3" creationId="{9E95D243-1132-001F-C312-7626F585BBE4}"/>
          </ac:spMkLst>
        </pc:spChg>
      </pc:sldChg>
      <pc:sldChg chg="modSp add mod">
        <pc:chgData name="Prathima A" userId="725dfcc0-13d5-4b2c-bc5e-74d207a208fb" providerId="ADAL" clId="{7566A2E6-FE31-4B8D-BD36-0EDBD574D91E}" dt="2025-01-03T16:54:14.237" v="339" actId="255"/>
        <pc:sldMkLst>
          <pc:docMk/>
          <pc:sldMk cId="2248962306" sldId="273"/>
        </pc:sldMkLst>
        <pc:spChg chg="mod">
          <ac:chgData name="Prathima A" userId="725dfcc0-13d5-4b2c-bc5e-74d207a208fb" providerId="ADAL" clId="{7566A2E6-FE31-4B8D-BD36-0EDBD574D91E}" dt="2025-01-03T16:54:14.237" v="339" actId="255"/>
          <ac:spMkLst>
            <pc:docMk/>
            <pc:sldMk cId="2248962306" sldId="273"/>
            <ac:spMk id="3" creationId="{6260CF38-7281-232D-6225-406AD486393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D08FC8-43FE-4AB2-B499-3B30AB1801F0}" type="datetimeFigureOut">
              <a:rPr lang="en-IN" smtClean="0"/>
              <a:t>03-01-2025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269129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D08FC8-43FE-4AB2-B499-3B30AB1801F0}" type="datetimeFigureOut">
              <a:rPr lang="en-IN" smtClean="0"/>
              <a:t>03-01-2025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2024875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D08FC8-43FE-4AB2-B499-3B30AB1801F0}" type="datetimeFigureOut">
              <a:rPr lang="en-IN" smtClean="0"/>
              <a:t>03-01-2025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C4A4D0-639D-4C5D-BC61-6F83876B3B7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76721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D08FC8-43FE-4AB2-B499-3B30AB1801F0}" type="datetimeFigureOut">
              <a:rPr lang="en-IN" smtClean="0"/>
              <a:t>03-01-2025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4270546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D08FC8-43FE-4AB2-B499-3B30AB1801F0}" type="datetimeFigureOut">
              <a:rPr lang="en-IN" smtClean="0"/>
              <a:t>03-01-2025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C4A4D0-639D-4C5D-BC61-6F83876B3B7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0418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D08FC8-43FE-4AB2-B499-3B30AB1801F0}" type="datetimeFigureOut">
              <a:rPr lang="en-IN" smtClean="0"/>
              <a:t>03-01-2025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35293029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D08FC8-43FE-4AB2-B499-3B30AB1801F0}" type="datetimeFigureOut">
              <a:rPr lang="en-IN" smtClean="0"/>
              <a:t>03-01-2025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2337957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D08FC8-43FE-4AB2-B499-3B30AB1801F0}" type="datetimeFigureOut">
              <a:rPr lang="en-IN" smtClean="0"/>
              <a:t>03-01-2025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722263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D08FC8-43FE-4AB2-B499-3B30AB1801F0}" type="datetimeFigureOut">
              <a:rPr lang="en-IN" smtClean="0"/>
              <a:t>03-01-2025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2477142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D08FC8-43FE-4AB2-B499-3B30AB1801F0}" type="datetimeFigureOut">
              <a:rPr lang="en-IN" smtClean="0"/>
              <a:t>03-01-2025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3706322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D08FC8-43FE-4AB2-B499-3B30AB1801F0}" type="datetimeFigureOut">
              <a:rPr lang="en-IN" smtClean="0"/>
              <a:t>03-01-2025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2625360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D08FC8-43FE-4AB2-B499-3B30AB1801F0}" type="datetimeFigureOut">
              <a:rPr lang="en-IN" smtClean="0"/>
              <a:t>03-01-2025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32829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D08FC8-43FE-4AB2-B499-3B30AB1801F0}" type="datetimeFigureOut">
              <a:rPr lang="en-IN" smtClean="0"/>
              <a:t>03-01-2025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358010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08FC8-43FE-4AB2-B499-3B30AB1801F0}" type="datetimeFigureOut">
              <a:rPr lang="en-IN" smtClean="0"/>
              <a:t>03-01-2025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542226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D08FC8-43FE-4AB2-B499-3B30AB1801F0}" type="datetimeFigureOut">
              <a:rPr lang="en-IN" smtClean="0"/>
              <a:t>03-01-2025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C4A4D0-639D-4C5D-BC61-6F83876B3B73}" type="slidenum">
              <a:rPr lang="en-IN" smtClean="0"/>
              <a:t>‹#›</a:t>
            </a:fld>
            <a:endParaRPr lang="en-IN"/>
          </a:p>
        </p:txBody>
      </p:sp>
    </p:spTree>
    <p:extLst>
      <p:ext uri="{BB962C8B-B14F-4D97-AF65-F5344CB8AC3E}">
        <p14:creationId xmlns:p14="http://schemas.microsoft.com/office/powerpoint/2010/main" val="1540038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C4A4D0-639D-4C5D-BC61-6F83876B3B73}" type="slidenum">
              <a:rPr lang="en-IN" smtClean="0"/>
              <a:t>‹#›</a:t>
            </a:fld>
            <a:endParaRPr lang="en-IN"/>
          </a:p>
        </p:txBody>
      </p:sp>
      <p:sp>
        <p:nvSpPr>
          <p:cNvPr id="5" name="Date Placeholder 4"/>
          <p:cNvSpPr>
            <a:spLocks noGrp="1"/>
          </p:cNvSpPr>
          <p:nvPr>
            <p:ph type="dt" sz="half" idx="10"/>
          </p:nvPr>
        </p:nvSpPr>
        <p:spPr/>
        <p:txBody>
          <a:bodyPr/>
          <a:lstStyle/>
          <a:p>
            <a:fld id="{5BD08FC8-43FE-4AB2-B499-3B30AB1801F0}" type="datetimeFigureOut">
              <a:rPr lang="en-IN" smtClean="0"/>
              <a:t>03-01-2025</a:t>
            </a:fld>
            <a:endParaRPr lang="en-IN"/>
          </a:p>
        </p:txBody>
      </p:sp>
    </p:spTree>
    <p:extLst>
      <p:ext uri="{BB962C8B-B14F-4D97-AF65-F5344CB8AC3E}">
        <p14:creationId xmlns:p14="http://schemas.microsoft.com/office/powerpoint/2010/main" val="3739209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D08FC8-43FE-4AB2-B499-3B30AB1801F0}" type="datetimeFigureOut">
              <a:rPr lang="en-IN" smtClean="0"/>
              <a:t>03-01-2025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C4A4D0-639D-4C5D-BC61-6F83876B3B73}" type="slidenum">
              <a:rPr lang="en-IN" smtClean="0"/>
              <a:t>‹#›</a:t>
            </a:fld>
            <a:endParaRPr lang="en-IN"/>
          </a:p>
        </p:txBody>
      </p:sp>
    </p:spTree>
    <p:extLst>
      <p:ext uri="{BB962C8B-B14F-4D97-AF65-F5344CB8AC3E}">
        <p14:creationId xmlns:p14="http://schemas.microsoft.com/office/powerpoint/2010/main" val="690081083"/>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latin typeface="+mn-lt"/>
              </a:rPr>
              <a:t>Cortex Migration Project</a:t>
            </a:r>
            <a:endParaRPr lang="en-IN" sz="3600" dirty="0">
              <a:latin typeface="+mn-lt"/>
            </a:endParaRPr>
          </a:p>
        </p:txBody>
      </p:sp>
      <p:sp>
        <p:nvSpPr>
          <p:cNvPr id="3" name="Subtitle 2"/>
          <p:cNvSpPr>
            <a:spLocks noGrp="1"/>
          </p:cNvSpPr>
          <p:nvPr>
            <p:ph type="subTitle" idx="1"/>
          </p:nvPr>
        </p:nvSpPr>
        <p:spPr>
          <a:xfrm>
            <a:off x="1507067" y="4050833"/>
            <a:ext cx="7766936" cy="1324731"/>
          </a:xfrm>
        </p:spPr>
        <p:txBody>
          <a:bodyPr>
            <a:normAutofit fontScale="55000" lnSpcReduction="20000"/>
          </a:bodyPr>
          <a:lstStyle/>
          <a:p>
            <a:endParaRPr lang="en-US" dirty="0"/>
          </a:p>
          <a:p>
            <a:endParaRPr lang="en-US" dirty="0"/>
          </a:p>
          <a:p>
            <a:r>
              <a:rPr lang="en-US" sz="4200" dirty="0">
                <a:latin typeface="Calibri" panose="020F0502020204030204" pitchFamily="34" charset="0"/>
                <a:cs typeface="Calibri" panose="020F0502020204030204" pitchFamily="34" charset="0"/>
              </a:rPr>
              <a:t>Prepared by: </a:t>
            </a:r>
            <a:r>
              <a:rPr lang="en-US" sz="4200" dirty="0" err="1">
                <a:latin typeface="Calibri" panose="020F0502020204030204" pitchFamily="34" charset="0"/>
                <a:cs typeface="Calibri" panose="020F0502020204030204" pitchFamily="34" charset="0"/>
              </a:rPr>
              <a:t>Prathima</a:t>
            </a:r>
            <a:r>
              <a:rPr lang="en-US" sz="4200" dirty="0">
                <a:latin typeface="Calibri" panose="020F0502020204030204" pitchFamily="34" charset="0"/>
                <a:cs typeface="Calibri" panose="020F0502020204030204" pitchFamily="34" charset="0"/>
              </a:rPr>
              <a:t> </a:t>
            </a:r>
            <a:r>
              <a:rPr lang="en-US" sz="4200" dirty="0" err="1">
                <a:latin typeface="Calibri" panose="020F0502020204030204" pitchFamily="34" charset="0"/>
                <a:cs typeface="Calibri" panose="020F0502020204030204" pitchFamily="34" charset="0"/>
              </a:rPr>
              <a:t>Authur</a:t>
            </a:r>
            <a:endParaRPr lang="en-US" sz="4200" dirty="0">
              <a:latin typeface="Calibri" panose="020F0502020204030204" pitchFamily="34" charset="0"/>
              <a:cs typeface="Calibri" panose="020F0502020204030204" pitchFamily="34" charset="0"/>
            </a:endParaRPr>
          </a:p>
          <a:p>
            <a:r>
              <a:rPr lang="en-US" sz="4200" dirty="0">
                <a:latin typeface="Calibri" panose="020F0502020204030204" pitchFamily="34" charset="0"/>
                <a:cs typeface="Calibri" panose="020F0502020204030204" pitchFamily="34" charset="0"/>
              </a:rPr>
              <a:t>10/02/2023</a:t>
            </a:r>
            <a:endParaRPr lang="en-IN" sz="4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71149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a:t>
            </a:r>
            <a:endParaRPr lang="en-IN" dirty="0"/>
          </a:p>
        </p:txBody>
      </p:sp>
      <p:sp>
        <p:nvSpPr>
          <p:cNvPr id="3" name="Content Placeholder 2"/>
          <p:cNvSpPr>
            <a:spLocks noGrp="1"/>
          </p:cNvSpPr>
          <p:nvPr>
            <p:ph idx="1"/>
          </p:nvPr>
        </p:nvSpPr>
        <p:spPr/>
        <p:txBody>
          <a:bodyPr/>
          <a:lstStyle/>
          <a:p>
            <a:r>
              <a:rPr lang="en-US" dirty="0">
                <a:latin typeface="Calibri" panose="020F0502020204030204" pitchFamily="34" charset="0"/>
                <a:cs typeface="Calibri" panose="020F0502020204030204" pitchFamily="34" charset="0"/>
              </a:rPr>
              <a:t>Software: </a:t>
            </a:r>
            <a:r>
              <a:rPr lang="en-IN" dirty="0">
                <a:latin typeface="Calibri" panose="020F0502020204030204" pitchFamily="34" charset="0"/>
                <a:cs typeface="Calibri" panose="020F0502020204030204" pitchFamily="34" charset="0"/>
              </a:rPr>
              <a:t>Sources, Airflow, </a:t>
            </a:r>
            <a:r>
              <a:rPr lang="en-IN" dirty="0" err="1">
                <a:latin typeface="Calibri" panose="020F0502020204030204" pitchFamily="34" charset="0"/>
                <a:cs typeface="Calibri" panose="020F0502020204030204" pitchFamily="34" charset="0"/>
              </a:rPr>
              <a:t>SqlServer</a:t>
            </a:r>
            <a:r>
              <a:rPr lang="en-IN"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Putty, </a:t>
            </a:r>
            <a:r>
              <a:rPr lang="en-US" dirty="0" err="1">
                <a:latin typeface="Calibri" panose="020F0502020204030204" pitchFamily="34" charset="0"/>
                <a:cs typeface="Calibri" panose="020F0502020204030204" pitchFamily="34" charset="0"/>
              </a:rPr>
              <a:t>Winscp</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AquaDatastudio</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Project Team : Product Owner, BA, Develops, Testers, Client and ITS team</a:t>
            </a:r>
          </a:p>
          <a:p>
            <a:r>
              <a:rPr lang="en-US" sz="1800" kern="0" dirty="0">
                <a:solidFill>
                  <a:srgbClr val="000000"/>
                </a:solidFill>
                <a:effectLst/>
                <a:latin typeface="Calibri" panose="020F0502020204030204" pitchFamily="34" charset="0"/>
                <a:ea typeface="Times New Roman" panose="02020603050405020304" pitchFamily="18" charset="0"/>
              </a:rPr>
              <a:t>Time -   Implementation to be done within 18 months. </a:t>
            </a:r>
            <a:endParaRPr lang="en-US" sz="18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r>
              <a:rPr lang="en-US" sz="1800" kern="0" dirty="0">
                <a:solidFill>
                  <a:srgbClr val="000000"/>
                </a:solidFill>
                <a:effectLst/>
                <a:latin typeface="Calibri" panose="020F0502020204030204" pitchFamily="34" charset="0"/>
                <a:ea typeface="Times New Roman" panose="02020603050405020304" pitchFamily="18" charset="0"/>
              </a:rPr>
              <a:t>Budget – hardware, software, training and services not to exceed $ 200.</a:t>
            </a:r>
          </a:p>
          <a:p>
            <a:r>
              <a:rPr lang="en-US" sz="1800" kern="0" dirty="0">
                <a:solidFill>
                  <a:srgbClr val="000000"/>
                </a:solidFill>
                <a:effectLst/>
                <a:latin typeface="Calibri" panose="020F0502020204030204" pitchFamily="34" charset="0"/>
                <a:ea typeface="Times New Roman" panose="02020603050405020304" pitchFamily="18" charset="0"/>
              </a:rPr>
              <a:t>Other – third party software evaluation, site visits, Dataquest reports.</a:t>
            </a:r>
            <a:br>
              <a:rPr lang="en-US" sz="1800" kern="0" dirty="0">
                <a:solidFill>
                  <a:srgbClr val="000000"/>
                </a:solidFill>
                <a:effectLst/>
                <a:latin typeface="Calibri" panose="020F0502020204030204" pitchFamily="34" charset="0"/>
                <a:ea typeface="Times New Roman" panose="02020603050405020304" pitchFamily="18" charset="0"/>
              </a:rPr>
            </a:br>
            <a:endParaRPr lang="en-US" dirty="0">
              <a:latin typeface="Calibri" panose="020F0502020204030204" pitchFamily="34" charset="0"/>
              <a:cs typeface="Calibri" panose="020F0502020204030204" pitchFamily="34" charset="0"/>
            </a:endParaRPr>
          </a:p>
          <a:p>
            <a:pPr lvl="1">
              <a:buFont typeface="Wingdings" panose="05000000000000000000" pitchFamily="2" charset="2"/>
              <a:buChar char="Ø"/>
            </a:pPr>
            <a:endParaRPr lang="en-IN" dirty="0">
              <a:latin typeface="Calibri" panose="020F0502020204030204" pitchFamily="34" charset="0"/>
              <a:cs typeface="Calibri" panose="020F0502020204030204" pitchFamily="34" charset="0"/>
            </a:endParaRPr>
          </a:p>
          <a:p>
            <a:pPr lvl="1">
              <a:buFont typeface="Wingdings" panose="05000000000000000000" pitchFamily="2" charset="2"/>
              <a:buChar char="Ø"/>
            </a:pP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2881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Risks and Dependencies: </a:t>
            </a:r>
            <a:endParaRPr lang="en-IN" dirty="0"/>
          </a:p>
        </p:txBody>
      </p:sp>
      <p:sp>
        <p:nvSpPr>
          <p:cNvPr id="3" name="Content Placeholder 2"/>
          <p:cNvSpPr>
            <a:spLocks noGrp="1"/>
          </p:cNvSpPr>
          <p:nvPr>
            <p:ph idx="1"/>
          </p:nvPr>
        </p:nvSpPr>
        <p:spPr/>
        <p:txBody>
          <a:bodyPr>
            <a:normAutofit/>
          </a:bodyPr>
          <a:lstStyle/>
          <a:p>
            <a:pPr marL="457200" lvl="1" indent="0">
              <a:buNone/>
            </a:pPr>
            <a:r>
              <a:rPr lang="en-US" sz="1800" dirty="0">
                <a:latin typeface="Calibri" panose="020F0502020204030204" pitchFamily="34" charset="0"/>
                <a:cs typeface="Calibri" panose="020F0502020204030204" pitchFamily="34" charset="0"/>
              </a:rPr>
              <a:t>Here are some risks and dependencies in a </a:t>
            </a:r>
            <a:r>
              <a:rPr lang="en-US" sz="1800" dirty="0" err="1">
                <a:latin typeface="Calibri" panose="020F0502020204030204" pitchFamily="34" charset="0"/>
                <a:cs typeface="Calibri" panose="020F0502020204030204" pitchFamily="34" charset="0"/>
              </a:rPr>
              <a:t>DataHub</a:t>
            </a:r>
            <a:r>
              <a:rPr lang="en-US" sz="1800" dirty="0">
                <a:latin typeface="Calibri" panose="020F0502020204030204" pitchFamily="34" charset="0"/>
                <a:cs typeface="Calibri" panose="020F0502020204030204" pitchFamily="34" charset="0"/>
              </a:rPr>
              <a:t> project which should be kept in mind and ensure to avoid such things</a:t>
            </a:r>
          </a:p>
          <a:p>
            <a:r>
              <a:rPr lang="en-US" dirty="0">
                <a:latin typeface="Calibri" panose="020F0502020204030204" pitchFamily="34" charset="0"/>
                <a:cs typeface="Calibri" panose="020F0502020204030204" pitchFamily="34" charset="0"/>
              </a:rPr>
              <a:t>Data quality issues: These can include gaps, inconsistencies, errors, duplication, or incompleteness.</a:t>
            </a:r>
          </a:p>
          <a:p>
            <a:pPr>
              <a:buFont typeface="Wingdings" panose="05000000000000000000" pitchFamily="2" charset="2"/>
              <a:buChar char="Ø"/>
            </a:pPr>
            <a:r>
              <a:rPr lang="en-IN" dirty="0">
                <a:latin typeface="Calibri" panose="020F0502020204030204" pitchFamily="34" charset="0"/>
                <a:cs typeface="Calibri" panose="020F0502020204030204" pitchFamily="34" charset="0"/>
              </a:rPr>
              <a:t>Security vulnerabilities</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Understanding the source data</a:t>
            </a:r>
          </a:p>
          <a:p>
            <a:pPr>
              <a:buFont typeface="Wingdings" panose="05000000000000000000" pitchFamily="2" charset="2"/>
              <a:buChar char="Ø"/>
            </a:pPr>
            <a:r>
              <a:rPr lang="en-IN" dirty="0">
                <a:latin typeface="Calibri" panose="020F0502020204030204" pitchFamily="34" charset="0"/>
                <a:cs typeface="Calibri" panose="020F0502020204030204" pitchFamily="34" charset="0"/>
              </a:rPr>
              <a:t>Data mapping</a:t>
            </a:r>
          </a:p>
          <a:p>
            <a:pPr>
              <a:buFont typeface="Wingdings" panose="05000000000000000000" pitchFamily="2" charset="2"/>
              <a:buChar char="Ø"/>
            </a:pPr>
            <a:r>
              <a:rPr lang="en-IN" dirty="0">
                <a:latin typeface="Calibri" panose="020F0502020204030204" pitchFamily="34" charset="0"/>
                <a:cs typeface="Calibri" panose="020F0502020204030204" pitchFamily="34" charset="0"/>
              </a:rPr>
              <a:t>Data backup</a:t>
            </a:r>
          </a:p>
          <a:p>
            <a:pPr>
              <a:buFont typeface="Wingdings" panose="05000000000000000000" pitchFamily="2" charset="2"/>
              <a:buChar char="Ø"/>
            </a:pPr>
            <a:r>
              <a:rPr lang="en-IN" dirty="0">
                <a:latin typeface="Calibri" panose="020F0502020204030204" pitchFamily="34" charset="0"/>
                <a:cs typeface="Calibri" panose="020F0502020204030204" pitchFamily="34" charset="0"/>
              </a:rPr>
              <a:t>Application dependency mapping</a:t>
            </a:r>
          </a:p>
          <a:p>
            <a:pPr>
              <a:buFont typeface="Wingdings" panose="05000000000000000000" pitchFamily="2" charset="2"/>
              <a:buChar char="Ø"/>
            </a:pPr>
            <a:endParaRPr lang="en-IN"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IN"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IN"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dirty="0">
              <a:latin typeface="Calibri" panose="020F0502020204030204" pitchFamily="34" charset="0"/>
              <a:cs typeface="Calibri" panose="020F0502020204030204" pitchFamily="34" charset="0"/>
            </a:endParaRPr>
          </a:p>
          <a:p>
            <a:pPr marL="457200" lvl="1" indent="0">
              <a:buNone/>
            </a:pPr>
            <a:endParaRPr lang="en-IN" sz="1800" dirty="0">
              <a:latin typeface="Calibri" panose="020F0502020204030204" pitchFamily="34" charset="0"/>
              <a:cs typeface="Calibri" panose="020F0502020204030204" pitchFamily="34" charset="0"/>
            </a:endParaRPr>
          </a:p>
          <a:p>
            <a:pPr lvl="1">
              <a:buFont typeface="Wingdings" panose="05000000000000000000" pitchFamily="2" charset="2"/>
              <a:buChar char="Ø"/>
            </a:pPr>
            <a:endParaRPr lang="en-IN"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52815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02EB04-FB1F-A69F-AAE3-F59670BCF2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A642D5-76D6-D955-D8C9-0542E254105E}"/>
              </a:ext>
            </a:extLst>
          </p:cNvPr>
          <p:cNvSpPr>
            <a:spLocks noGrp="1"/>
          </p:cNvSpPr>
          <p:nvPr>
            <p:ph type="title"/>
          </p:nvPr>
        </p:nvSpPr>
        <p:spPr/>
        <p:txBody>
          <a:bodyPr/>
          <a:lstStyle/>
          <a:p>
            <a:r>
              <a:rPr lang="en-US" dirty="0"/>
              <a:t>Risks and Dependencies: </a:t>
            </a:r>
            <a:endParaRPr lang="en-IN" dirty="0"/>
          </a:p>
        </p:txBody>
      </p:sp>
      <p:sp>
        <p:nvSpPr>
          <p:cNvPr id="3" name="Content Placeholder 2">
            <a:extLst>
              <a:ext uri="{FF2B5EF4-FFF2-40B4-BE49-F238E27FC236}">
                <a16:creationId xmlns:a16="http://schemas.microsoft.com/office/drawing/2014/main" id="{6260CF38-7281-232D-6225-406AD4863936}"/>
              </a:ext>
            </a:extLst>
          </p:cNvPr>
          <p:cNvSpPr>
            <a:spLocks noGrp="1"/>
          </p:cNvSpPr>
          <p:nvPr>
            <p:ph idx="1"/>
          </p:nvPr>
        </p:nvSpPr>
        <p:spPr>
          <a:xfrm>
            <a:off x="677334" y="1440873"/>
            <a:ext cx="8596668" cy="4600489"/>
          </a:xfrm>
        </p:spPr>
        <p:txBody>
          <a:bodyPr>
            <a:normAutofit/>
          </a:bodyPr>
          <a:lstStyle/>
          <a:p>
            <a:r>
              <a:rPr lang="en-US" dirty="0">
                <a:latin typeface="Calibri" panose="020F0502020204030204" pitchFamily="34" charset="0"/>
                <a:cs typeface="Calibri" panose="020F0502020204030204" pitchFamily="34" charset="0"/>
              </a:rPr>
              <a:t>Regular Meetings as below:</a:t>
            </a:r>
          </a:p>
          <a:p>
            <a:pPr lvl="2">
              <a:buFont typeface="Arial" panose="020B0604020202020204" pitchFamily="34" charset="0"/>
              <a:buChar char="•"/>
            </a:pPr>
            <a:r>
              <a:rPr lang="en-US" sz="1800" dirty="0">
                <a:latin typeface="Calibri" panose="020F0502020204030204" pitchFamily="34" charset="0"/>
                <a:cs typeface="Calibri" panose="020F0502020204030204" pitchFamily="34" charset="0"/>
              </a:rPr>
              <a:t>Sprint Planning</a:t>
            </a:r>
          </a:p>
          <a:p>
            <a:pPr lvl="2">
              <a:buFont typeface="Arial" panose="020B0604020202020204" pitchFamily="34" charset="0"/>
              <a:buChar char="•"/>
            </a:pPr>
            <a:r>
              <a:rPr lang="en-US" sz="1800" dirty="0">
                <a:latin typeface="Calibri" panose="020F0502020204030204" pitchFamily="34" charset="0"/>
                <a:cs typeface="Calibri" panose="020F0502020204030204" pitchFamily="34" charset="0"/>
              </a:rPr>
              <a:t>Refinement Meeting</a:t>
            </a:r>
          </a:p>
          <a:p>
            <a:pPr lvl="2">
              <a:buFont typeface="Arial" panose="020B0604020202020204" pitchFamily="34" charset="0"/>
              <a:buChar char="•"/>
            </a:pPr>
            <a:r>
              <a:rPr lang="en-US" sz="1800" dirty="0">
                <a:latin typeface="Calibri" panose="020F0502020204030204" pitchFamily="34" charset="0"/>
                <a:cs typeface="Calibri" panose="020F0502020204030204" pitchFamily="34" charset="0"/>
              </a:rPr>
              <a:t>Daily Scrum Call</a:t>
            </a:r>
          </a:p>
          <a:p>
            <a:pPr lvl="2">
              <a:buFont typeface="Arial" panose="020B0604020202020204" pitchFamily="34" charset="0"/>
              <a:buChar char="•"/>
            </a:pPr>
            <a:r>
              <a:rPr lang="en-US" sz="1800" dirty="0">
                <a:latin typeface="Calibri" panose="020F0502020204030204" pitchFamily="34" charset="0"/>
                <a:cs typeface="Calibri" panose="020F0502020204030204" pitchFamily="34" charset="0"/>
              </a:rPr>
              <a:t>Sprint Retrospective Meeting</a:t>
            </a:r>
          </a:p>
          <a:p>
            <a:pPr lvl="2">
              <a:buFont typeface="Arial" panose="020B0604020202020204" pitchFamily="34" charset="0"/>
              <a:buChar char="•"/>
            </a:pPr>
            <a:r>
              <a:rPr lang="en-US" sz="1800" dirty="0">
                <a:latin typeface="Calibri" panose="020F0502020204030204" pitchFamily="34" charset="0"/>
                <a:cs typeface="Calibri" panose="020F0502020204030204" pitchFamily="34" charset="0"/>
              </a:rPr>
              <a:t>Backlog Grooming</a:t>
            </a:r>
          </a:p>
          <a:p>
            <a:pPr marL="457200" lvl="1" indent="0">
              <a:buNone/>
            </a:pPr>
            <a:endParaRPr lang="en-IN" sz="1800" dirty="0">
              <a:latin typeface="Calibri" panose="020F0502020204030204" pitchFamily="34" charset="0"/>
              <a:cs typeface="Calibri" panose="020F0502020204030204" pitchFamily="34" charset="0"/>
            </a:endParaRPr>
          </a:p>
          <a:p>
            <a:pPr lvl="1">
              <a:buFont typeface="Wingdings" panose="05000000000000000000" pitchFamily="2" charset="2"/>
              <a:buChar char="Ø"/>
            </a:pPr>
            <a:endParaRPr lang="en-IN"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8962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alibri" panose="020F0502020204030204" pitchFamily="34" charset="0"/>
                <a:cs typeface="Calibri" panose="020F0502020204030204" pitchFamily="34" charset="0"/>
              </a:rPr>
              <a:t>                                 Cortex Migration Project</a:t>
            </a:r>
            <a:endParaRPr lang="en-IN" sz="2800" dirty="0">
              <a:latin typeface="Calibri" panose="020F0502020204030204" pitchFamily="34" charset="0"/>
              <a:cs typeface="Calibri" panose="020F0502020204030204" pitchFamily="34" charset="0"/>
            </a:endParaRPr>
          </a:p>
        </p:txBody>
      </p:sp>
      <p:sp>
        <p:nvSpPr>
          <p:cNvPr id="3" name="Content Placeholder 2"/>
          <p:cNvSpPr>
            <a:spLocks noGrp="1"/>
          </p:cNvSpPr>
          <p:nvPr>
            <p:ph sz="half" idx="1"/>
          </p:nvPr>
        </p:nvSpPr>
        <p:spPr/>
        <p:txBody>
          <a:bodyPr/>
          <a:lstStyle/>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Project Sponsor: </a:t>
            </a:r>
            <a:endParaRPr lang="en-IN" dirty="0">
              <a:latin typeface="Calibri" panose="020F0502020204030204" pitchFamily="34" charset="0"/>
              <a:cs typeface="Calibri" panose="020F0502020204030204" pitchFamily="34" charset="0"/>
            </a:endParaRPr>
          </a:p>
        </p:txBody>
      </p:sp>
      <p:sp>
        <p:nvSpPr>
          <p:cNvPr id="4" name="Content Placeholder 3"/>
          <p:cNvSpPr>
            <a:spLocks noGrp="1"/>
          </p:cNvSpPr>
          <p:nvPr>
            <p:ph sz="half" idx="2"/>
          </p:nvPr>
        </p:nvSpPr>
        <p:spPr/>
        <p:txBody>
          <a:bodyPr/>
          <a:lstStyle/>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Project Manager:</a:t>
            </a: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3373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Calibri" panose="020F0502020204030204" pitchFamily="34" charset="0"/>
                <a:cs typeface="Calibri" panose="020F0502020204030204" pitchFamily="34" charset="0"/>
              </a:rPr>
              <a:t>Situation</a:t>
            </a:r>
            <a:r>
              <a:rPr lang="en-US" dirty="0"/>
              <a:t>:</a:t>
            </a:r>
            <a:endParaRPr lang="en-IN" dirty="0"/>
          </a:p>
        </p:txBody>
      </p:sp>
      <p:sp>
        <p:nvSpPr>
          <p:cNvPr id="3" name="Content Placeholder 2"/>
          <p:cNvSpPr>
            <a:spLocks noGrp="1"/>
          </p:cNvSpPr>
          <p:nvPr>
            <p:ph idx="1"/>
          </p:nvPr>
        </p:nvSpPr>
        <p:spPr>
          <a:xfrm>
            <a:off x="677334" y="1388533"/>
            <a:ext cx="8596668" cy="4652829"/>
          </a:xfrm>
        </p:spPr>
        <p:txBody>
          <a:bodyPr>
            <a:normAutofit/>
          </a:bodyPr>
          <a:lstStyle/>
          <a:p>
            <a:r>
              <a:rPr lang="en-US" sz="1800" kern="0" dirty="0">
                <a:solidFill>
                  <a:srgbClr val="000000"/>
                </a:solidFill>
                <a:effectLst/>
                <a:latin typeface="Calibri" panose="020F0502020204030204" pitchFamily="34" charset="0"/>
                <a:ea typeface="Times New Roman" panose="02020603050405020304" pitchFamily="18" charset="0"/>
              </a:rPr>
              <a:t>Data migration project is upgrading a server to moving to a new data center, from launching a new application to integrating the resources of a newly acquired enterprise. </a:t>
            </a:r>
          </a:p>
          <a:p>
            <a:r>
              <a:rPr lang="en-US" sz="1800" kern="0" dirty="0">
                <a:solidFill>
                  <a:srgbClr val="000000"/>
                </a:solidFill>
                <a:effectLst/>
                <a:latin typeface="Calibri" panose="020F0502020204030204" pitchFamily="34" charset="0"/>
                <a:ea typeface="Times New Roman" panose="02020603050405020304" pitchFamily="18" charset="0"/>
              </a:rPr>
              <a:t>In this project, data is migrated from DDH server to Cortex system</a:t>
            </a:r>
            <a:r>
              <a:rPr lang="en-US" kern="0" dirty="0">
                <a:solidFill>
                  <a:srgbClr val="000000"/>
                </a:solidFill>
                <a:latin typeface="Calibri" panose="020F0502020204030204" pitchFamily="34" charset="0"/>
                <a:ea typeface="Times New Roman" panose="02020603050405020304" pitchFamily="18" charset="0"/>
              </a:rPr>
              <a:t>.</a:t>
            </a: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63151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Calibri" panose="020F0502020204030204" pitchFamily="34" charset="0"/>
                <a:cs typeface="Calibri" panose="020F0502020204030204" pitchFamily="34" charset="0"/>
              </a:rPr>
              <a:t>Problems:</a:t>
            </a:r>
            <a:endParaRPr lang="en-IN" dirty="0"/>
          </a:p>
        </p:txBody>
      </p:sp>
      <p:sp>
        <p:nvSpPr>
          <p:cNvPr id="3" name="Content Placeholder 2"/>
          <p:cNvSpPr>
            <a:spLocks noGrp="1"/>
          </p:cNvSpPr>
          <p:nvPr>
            <p:ph idx="1"/>
          </p:nvPr>
        </p:nvSpPr>
        <p:spPr>
          <a:xfrm>
            <a:off x="677334" y="1388533"/>
            <a:ext cx="8596668" cy="4652829"/>
          </a:xfrm>
        </p:spPr>
        <p:txBody>
          <a:bodyPr>
            <a:normAutofit/>
          </a:bodyPr>
          <a:lstStyle/>
          <a:p>
            <a:r>
              <a:rPr lang="en-US" sz="1800" kern="0" dirty="0">
                <a:solidFill>
                  <a:srgbClr val="000000"/>
                </a:solidFill>
                <a:effectLst/>
                <a:latin typeface="Calibri" panose="020F0502020204030204" pitchFamily="34" charset="0"/>
                <a:ea typeface="Times New Roman" panose="02020603050405020304" pitchFamily="18" charset="0"/>
              </a:rPr>
              <a:t>To create a refined Data Warehouse, firstly we need to integrate from various systems of all data which may be very time and resource-consuming. </a:t>
            </a:r>
          </a:p>
          <a:p>
            <a:r>
              <a:rPr lang="en-US" sz="1800" kern="0" dirty="0">
                <a:solidFill>
                  <a:srgbClr val="000000"/>
                </a:solidFill>
                <a:effectLst/>
                <a:latin typeface="Calibri" panose="020F0502020204030204" pitchFamily="34" charset="0"/>
                <a:ea typeface="Times New Roman" panose="02020603050405020304" pitchFamily="18" charset="0"/>
              </a:rPr>
              <a:t>Cloud Data Lakes mitigate these problems, while not requiring them to form the final data structure.</a:t>
            </a:r>
          </a:p>
          <a:p>
            <a:r>
              <a:rPr lang="en-US" sz="1800" kern="0" dirty="0">
                <a:solidFill>
                  <a:srgbClr val="000000"/>
                </a:solidFill>
                <a:effectLst/>
                <a:latin typeface="Calibri" panose="020F0502020204030204" pitchFamily="34" charset="0"/>
                <a:ea typeface="Times New Roman" panose="02020603050405020304" pitchFamily="18" charset="0"/>
              </a:rPr>
              <a:t>If we wish to further reduce time and effort for additional data set integration, you may use a metadata driven framework. </a:t>
            </a: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99070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Calibri" panose="020F0502020204030204" pitchFamily="34" charset="0"/>
                <a:cs typeface="Calibri" panose="020F0502020204030204" pitchFamily="34" charset="0"/>
              </a:rPr>
              <a:t>Opportunities:</a:t>
            </a:r>
            <a:endParaRPr lang="en-IN" dirty="0"/>
          </a:p>
        </p:txBody>
      </p:sp>
      <p:sp>
        <p:nvSpPr>
          <p:cNvPr id="3" name="Content Placeholder 2"/>
          <p:cNvSpPr>
            <a:spLocks noGrp="1"/>
          </p:cNvSpPr>
          <p:nvPr>
            <p:ph idx="1"/>
          </p:nvPr>
        </p:nvSpPr>
        <p:spPr>
          <a:xfrm>
            <a:off x="677334" y="1388533"/>
            <a:ext cx="8596668" cy="4652829"/>
          </a:xfrm>
        </p:spPr>
        <p:txBody>
          <a:bodyPr>
            <a:normAutofit/>
          </a:bodyPr>
          <a:lstStyle/>
          <a:p>
            <a:r>
              <a:rPr lang="en-US" sz="1800" kern="0" dirty="0">
                <a:solidFill>
                  <a:srgbClr val="000000"/>
                </a:solidFill>
                <a:effectLst/>
                <a:latin typeface="Calibri" panose="020F0502020204030204" pitchFamily="34" charset="0"/>
                <a:ea typeface="Times New Roman" panose="02020603050405020304" pitchFamily="18" charset="0"/>
              </a:rPr>
              <a:t>Enable everyone in our organization to effortlessly discover trustworthy data, with experiences tailored for each personal.</a:t>
            </a:r>
          </a:p>
          <a:p>
            <a:r>
              <a:rPr lang="en-US" sz="1800" kern="0" dirty="0">
                <a:solidFill>
                  <a:srgbClr val="000000"/>
                </a:solidFill>
                <a:effectLst/>
                <a:latin typeface="Calibri" panose="020F0502020204030204" pitchFamily="34" charset="0"/>
                <a:ea typeface="Times New Roman" panose="02020603050405020304" pitchFamily="18" charset="0"/>
              </a:rPr>
              <a:t>Build confidence in our data with a comprehensive view of business, operational, and technical context, all in one place. </a:t>
            </a:r>
          </a:p>
          <a:p>
            <a:r>
              <a:rPr lang="en-US" sz="1800" kern="0" dirty="0">
                <a:solidFill>
                  <a:srgbClr val="000000"/>
                </a:solidFill>
                <a:effectLst/>
                <a:latin typeface="Calibri" panose="020F0502020204030204" pitchFamily="34" charset="0"/>
                <a:ea typeface="Times New Roman" panose="02020603050405020304" pitchFamily="18" charset="0"/>
              </a:rPr>
              <a:t>Minimize redundant and manual work. </a:t>
            </a:r>
          </a:p>
          <a:p>
            <a:r>
              <a:rPr lang="en-US" sz="1800" kern="0" dirty="0">
                <a:solidFill>
                  <a:srgbClr val="000000"/>
                </a:solidFill>
                <a:effectLst/>
                <a:latin typeface="Calibri" panose="020F0502020204030204" pitchFamily="34" charset="0"/>
                <a:ea typeface="Times New Roman" panose="02020603050405020304" pitchFamily="18" charset="0"/>
              </a:rPr>
              <a:t>Spend minutes, not days, resolving issues with detailed lineage, documentation, and ownership information all in one place.</a:t>
            </a: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7858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Calibri" panose="020F0502020204030204" pitchFamily="34" charset="0"/>
                <a:cs typeface="Calibri" panose="020F0502020204030204" pitchFamily="34" charset="0"/>
              </a:rPr>
              <a:t>Goals:</a:t>
            </a:r>
            <a:endParaRPr lang="en-IN" dirty="0"/>
          </a:p>
        </p:txBody>
      </p:sp>
      <p:sp>
        <p:nvSpPr>
          <p:cNvPr id="3" name="Content Placeholder 2"/>
          <p:cNvSpPr>
            <a:spLocks noGrp="1"/>
          </p:cNvSpPr>
          <p:nvPr>
            <p:ph idx="1"/>
          </p:nvPr>
        </p:nvSpPr>
        <p:spPr>
          <a:xfrm>
            <a:off x="677334" y="1388533"/>
            <a:ext cx="8596668" cy="4652829"/>
          </a:xfrm>
        </p:spPr>
        <p:txBody>
          <a:bodyPr>
            <a:normAutofit/>
          </a:bodyPr>
          <a:lstStyle/>
          <a:p>
            <a:r>
              <a:rPr lang="en-US" sz="1800" kern="0" dirty="0">
                <a:solidFill>
                  <a:srgbClr val="000000"/>
                </a:solidFill>
                <a:effectLst/>
                <a:latin typeface="Calibri" panose="020F0502020204030204" pitchFamily="34" charset="0"/>
                <a:ea typeface="Times New Roman" panose="02020603050405020304" pitchFamily="18" charset="0"/>
              </a:rPr>
              <a:t>Migrate legacy server to new server containing all features with all databases to a newer version and updated system. </a:t>
            </a:r>
          </a:p>
          <a:p>
            <a:r>
              <a:rPr lang="en-US" sz="1800" kern="0" dirty="0">
                <a:solidFill>
                  <a:srgbClr val="000000"/>
                </a:solidFill>
                <a:effectLst/>
                <a:latin typeface="Calibri" panose="020F0502020204030204" pitchFamily="34" charset="0"/>
                <a:ea typeface="Times New Roman" panose="02020603050405020304" pitchFamily="18" charset="0"/>
              </a:rPr>
              <a:t>In this project the main goal is to move data efficiently and quickly to avoid or minimize disrupting business operations.</a:t>
            </a:r>
          </a:p>
          <a:p>
            <a:r>
              <a:rPr lang="en-US" kern="0" dirty="0">
                <a:solidFill>
                  <a:srgbClr val="000000"/>
                </a:solidFill>
                <a:latin typeface="Calibri" panose="020F0502020204030204" pitchFamily="34" charset="0"/>
              </a:rPr>
              <a:t>Ensuring data is completely and accurately migrated from the source platform to the target platform in accordance with company policies and relevant compliance standards. This means there are no records in the target environment that are missing, incomplete, or failed some form of validation.</a:t>
            </a:r>
          </a:p>
          <a:p>
            <a:r>
              <a:rPr lang="en-US" kern="0" dirty="0">
                <a:solidFill>
                  <a:srgbClr val="000000"/>
                </a:solidFill>
                <a:latin typeface="Calibri" panose="020F0502020204030204" pitchFamily="34" charset="0"/>
              </a:rPr>
              <a:t>Get the target system running as quickly as possible with a minimal amount of downtime and disruption to business operations.</a:t>
            </a:r>
          </a:p>
          <a:p>
            <a:r>
              <a:rPr lang="en-US" kern="0" dirty="0">
                <a:solidFill>
                  <a:srgbClr val="000000"/>
                </a:solidFill>
                <a:latin typeface="Calibri" panose="020F0502020204030204" pitchFamily="34" charset="0"/>
              </a:rPr>
              <a:t>Minimize costs of migration in terms of technical and manpower requirements.</a:t>
            </a:r>
          </a:p>
          <a:p>
            <a:pPr marL="0" indent="0">
              <a:buNone/>
            </a:pPr>
            <a:endParaRPr lang="en-US" kern="0" dirty="0">
              <a:solidFill>
                <a:srgbClr val="000000"/>
              </a:solidFill>
              <a:latin typeface="Calibri" panose="020F0502020204030204" pitchFamily="34" charset="0"/>
            </a:endParaRPr>
          </a:p>
          <a:p>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71155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Calibri" panose="020F0502020204030204" pitchFamily="34" charset="0"/>
                <a:cs typeface="Calibri" panose="020F0502020204030204" pitchFamily="34" charset="0"/>
              </a:rPr>
              <a:t>Project Objectives:</a:t>
            </a:r>
            <a:endParaRPr lang="en-IN" dirty="0"/>
          </a:p>
        </p:txBody>
      </p:sp>
      <p:sp>
        <p:nvSpPr>
          <p:cNvPr id="3" name="Content Placeholder 2"/>
          <p:cNvSpPr>
            <a:spLocks noGrp="1"/>
          </p:cNvSpPr>
          <p:nvPr>
            <p:ph idx="1"/>
          </p:nvPr>
        </p:nvSpPr>
        <p:spPr>
          <a:xfrm>
            <a:off x="677334" y="1388533"/>
            <a:ext cx="8596668" cy="4652829"/>
          </a:xfrm>
        </p:spPr>
        <p:txBody>
          <a:bodyPr>
            <a:normAutofit/>
          </a:bodyPr>
          <a:lstStyle/>
          <a:p>
            <a:r>
              <a:rPr lang="en-US" sz="1800" kern="0" dirty="0">
                <a:solidFill>
                  <a:srgbClr val="000000"/>
                </a:solidFill>
                <a:effectLst/>
                <a:latin typeface="Calibri" panose="020F0502020204030204" pitchFamily="34" charset="0"/>
                <a:ea typeface="Times New Roman" panose="02020603050405020304" pitchFamily="18" charset="0"/>
              </a:rPr>
              <a:t>Have a clear understanding of organization’s data needs and requirements</a:t>
            </a:r>
          </a:p>
          <a:p>
            <a:r>
              <a:rPr lang="en-US" sz="1800" kern="0" dirty="0">
                <a:solidFill>
                  <a:srgbClr val="000000"/>
                </a:solidFill>
                <a:effectLst/>
                <a:latin typeface="Calibri" panose="020F0502020204030204" pitchFamily="34" charset="0"/>
                <a:ea typeface="Times New Roman" panose="02020603050405020304" pitchFamily="18" charset="0"/>
              </a:rPr>
              <a:t>Well-defined data management process which Includes data integration, data quality, data security, and data archiving.</a:t>
            </a:r>
            <a:endParaRPr lang="en-US" dirty="0">
              <a:latin typeface="Calibri" panose="020F0502020204030204" pitchFamily="34" charset="0"/>
              <a:cs typeface="Calibri" panose="020F0502020204030204" pitchFamily="34" charset="0"/>
            </a:endParaRPr>
          </a:p>
          <a:p>
            <a:r>
              <a:rPr lang="en-US" sz="1800" kern="0" dirty="0">
                <a:solidFill>
                  <a:srgbClr val="000000"/>
                </a:solidFill>
                <a:effectLst/>
                <a:latin typeface="Calibri" panose="020F0502020204030204" pitchFamily="34" charset="0"/>
                <a:ea typeface="Times New Roman" panose="02020603050405020304" pitchFamily="18" charset="0"/>
              </a:rPr>
              <a:t>Continuous monitoring and improvement: We’ll need to continuously monitor and improve the data hub and ensure that it remains aligned with your organization’s goals and objectives. </a:t>
            </a:r>
          </a:p>
          <a:p>
            <a:r>
              <a:rPr lang="en-US" sz="1800" kern="0" dirty="0">
                <a:solidFill>
                  <a:srgbClr val="000000"/>
                </a:solidFill>
                <a:effectLst/>
                <a:latin typeface="Calibri" panose="020F0502020204030204" pitchFamily="34" charset="0"/>
                <a:ea typeface="Times New Roman" panose="02020603050405020304" pitchFamily="18" charset="0"/>
              </a:rPr>
              <a:t>Ensure data accuracy, completeness and consistency.</a:t>
            </a:r>
          </a:p>
          <a:p>
            <a:r>
              <a:rPr lang="en-US" b="0" i="0" dirty="0">
                <a:solidFill>
                  <a:srgbClr val="474747"/>
                </a:solidFill>
                <a:effectLst/>
                <a:latin typeface="Google Sans"/>
              </a:rPr>
              <a:t>The process of data migration gives several opportunities to entities to </a:t>
            </a:r>
            <a:r>
              <a:rPr lang="en-US" b="0" i="0" dirty="0">
                <a:solidFill>
                  <a:srgbClr val="040C28"/>
                </a:solidFill>
                <a:effectLst/>
                <a:latin typeface="Google Sans"/>
              </a:rPr>
              <a:t>improve the quality of data, the performance of existing systems, and access to datasets</a:t>
            </a:r>
            <a:r>
              <a:rPr lang="en-US" b="0" i="0" dirty="0">
                <a:solidFill>
                  <a:srgbClr val="474747"/>
                </a:solidFill>
                <a:effectLst/>
                <a:latin typeface="Google Sans"/>
              </a:rPr>
              <a:t>.</a:t>
            </a: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3085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Calibri" panose="020F0502020204030204" pitchFamily="34" charset="0"/>
                <a:cs typeface="Calibri" panose="020F0502020204030204" pitchFamily="34" charset="0"/>
              </a:rPr>
              <a:t>Success Criteria:</a:t>
            </a:r>
            <a:endParaRPr lang="en-IN" dirty="0"/>
          </a:p>
        </p:txBody>
      </p:sp>
      <p:sp>
        <p:nvSpPr>
          <p:cNvPr id="3" name="Content Placeholder 2"/>
          <p:cNvSpPr>
            <a:spLocks noGrp="1"/>
          </p:cNvSpPr>
          <p:nvPr>
            <p:ph idx="1"/>
          </p:nvPr>
        </p:nvSpPr>
        <p:spPr>
          <a:xfrm>
            <a:off x="677334" y="1388533"/>
            <a:ext cx="8596668" cy="4652829"/>
          </a:xfrm>
        </p:spPr>
        <p:txBody>
          <a:bodyPr>
            <a:normAutofit/>
          </a:bodyPr>
          <a:lstStyle/>
          <a:p>
            <a:r>
              <a:rPr lang="en-US" sz="1800" kern="0" dirty="0">
                <a:solidFill>
                  <a:srgbClr val="000000"/>
                </a:solidFill>
                <a:effectLst/>
                <a:latin typeface="Calibri" panose="020F0502020204030204" pitchFamily="34" charset="0"/>
                <a:ea typeface="Times New Roman" panose="02020603050405020304" pitchFamily="18" charset="0"/>
              </a:rPr>
              <a:t>Success criteria help focus efforts and resources on achieving project goals and ensure that project outcomes align with strategic objectives.</a:t>
            </a:r>
          </a:p>
          <a:p>
            <a:r>
              <a:rPr lang="en-US" sz="1800" kern="0" dirty="0">
                <a:solidFill>
                  <a:srgbClr val="000000"/>
                </a:solidFill>
                <a:effectLst/>
                <a:latin typeface="Calibri" panose="020F0502020204030204" pitchFamily="34" charset="0"/>
                <a:ea typeface="Times New Roman" panose="02020603050405020304" pitchFamily="18" charset="0"/>
              </a:rPr>
              <a:t>Data quality: Data quality rules are guidelines that establish acceptable and unacceptable data conditions. These rules should be specific to attributes like accuracy, consistency, timeliness, and validity.</a:t>
            </a:r>
            <a:endParaRPr lang="en-US" kern="0" dirty="0">
              <a:solidFill>
                <a:srgbClr val="000000"/>
              </a:solidFill>
              <a:latin typeface="Calibri" panose="020F0502020204030204" pitchFamily="34" charset="0"/>
              <a:ea typeface="Times New Roman" panose="02020603050405020304" pitchFamily="18" charset="0"/>
            </a:endParaRPr>
          </a:p>
          <a:p>
            <a:r>
              <a:rPr lang="en-US" sz="1800" kern="0" dirty="0">
                <a:solidFill>
                  <a:srgbClr val="000000"/>
                </a:solidFill>
                <a:effectLst/>
                <a:latin typeface="Calibri" panose="020F0502020204030204" pitchFamily="34" charset="0"/>
                <a:ea typeface="Times New Roman" panose="02020603050405020304" pitchFamily="18" charset="0"/>
              </a:rPr>
              <a:t>Usage analytics: Team should Understand user and dashboard usage metrics which helps to optimize the performance and adoption of a data platform. </a:t>
            </a:r>
          </a:p>
          <a:p>
            <a:r>
              <a:rPr lang="en-US" sz="1800" kern="0" dirty="0">
                <a:solidFill>
                  <a:srgbClr val="000000"/>
                </a:solidFill>
                <a:effectLst/>
                <a:latin typeface="Calibri" panose="020F0502020204030204" pitchFamily="34" charset="0"/>
                <a:ea typeface="Times New Roman" panose="02020603050405020304" pitchFamily="18" charset="0"/>
              </a:rPr>
              <a:t>Community contributions: Data Migration’s community-driven approach should include regular town hall meetings where users and the core team can discuss the platform's direction, share insights, and highlight new features</a:t>
            </a:r>
            <a:r>
              <a:rPr lang="en-US" kern="0" dirty="0">
                <a:solidFill>
                  <a:srgbClr val="000000"/>
                </a:solidFill>
                <a:latin typeface="Calibri" panose="020F0502020204030204" pitchFamily="34" charset="0"/>
                <a:ea typeface="Times New Roman" panose="02020603050405020304" pitchFamily="18" charset="0"/>
              </a:rPr>
              <a:t>.</a:t>
            </a:r>
            <a:br>
              <a:rPr lang="en-US" sz="1800" kern="0" dirty="0">
                <a:solidFill>
                  <a:srgbClr val="000000"/>
                </a:solidFill>
                <a:effectLst/>
                <a:latin typeface="Calibri" panose="020F0502020204030204" pitchFamily="34" charset="0"/>
                <a:ea typeface="Times New Roman" panose="02020603050405020304" pitchFamily="18" charset="0"/>
              </a:rPr>
            </a:br>
            <a:br>
              <a:rPr lang="en-US" sz="1800" kern="0" dirty="0">
                <a:solidFill>
                  <a:srgbClr val="000000"/>
                </a:solidFill>
                <a:effectLst/>
                <a:latin typeface="Calibri" panose="020F0502020204030204" pitchFamily="34" charset="0"/>
                <a:ea typeface="Times New Roman" panose="02020603050405020304" pitchFamily="18" charset="0"/>
              </a:rPr>
            </a:br>
            <a:endParaRPr lang="en-US" dirty="0">
              <a:latin typeface="Calibri" panose="020F0502020204030204" pitchFamily="34" charset="0"/>
              <a:cs typeface="Calibri" panose="020F0502020204030204" pitchFamily="34" charset="0"/>
            </a:endParaRPr>
          </a:p>
          <a:p>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96316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Calibri" panose="020F0502020204030204" pitchFamily="34" charset="0"/>
                <a:cs typeface="Calibri" panose="020F0502020204030204" pitchFamily="34" charset="0"/>
              </a:rPr>
              <a:t>Methods/Approaches:</a:t>
            </a:r>
            <a:endParaRPr lang="en-IN" dirty="0"/>
          </a:p>
        </p:txBody>
      </p:sp>
      <p:sp>
        <p:nvSpPr>
          <p:cNvPr id="3" name="Content Placeholder 2"/>
          <p:cNvSpPr>
            <a:spLocks noGrp="1"/>
          </p:cNvSpPr>
          <p:nvPr>
            <p:ph idx="1"/>
          </p:nvPr>
        </p:nvSpPr>
        <p:spPr>
          <a:xfrm>
            <a:off x="677334" y="1388533"/>
            <a:ext cx="8596668" cy="4652829"/>
          </a:xfrm>
        </p:spPr>
        <p:txBody>
          <a:bodyPr>
            <a:normAutofit/>
          </a:bodyPr>
          <a:lstStyle/>
          <a:p>
            <a:r>
              <a:rPr lang="en-US" sz="1800" kern="0" dirty="0">
                <a:solidFill>
                  <a:srgbClr val="000000"/>
                </a:solidFill>
                <a:effectLst/>
                <a:latin typeface="Calibri" panose="020F0502020204030204" pitchFamily="34" charset="0"/>
                <a:ea typeface="Times New Roman" panose="02020603050405020304" pitchFamily="18" charset="0"/>
              </a:rPr>
              <a:t>Migrate legacy server to new server containing all features with all databases to a newer version and updated system. In this project the main goal is to move data efficiently and quickly to avoid or minimize disrupting business operations.</a:t>
            </a:r>
          </a:p>
          <a:p>
            <a:r>
              <a:rPr lang="en-IN" b="1" dirty="0">
                <a:latin typeface="Calibri" panose="020F0502020204030204" pitchFamily="34" charset="0"/>
                <a:cs typeface="Calibri" panose="020F0502020204030204" pitchFamily="34" charset="0"/>
              </a:rPr>
              <a:t>Requirements Gathering: </a:t>
            </a:r>
            <a:r>
              <a:rPr lang="en-US" dirty="0">
                <a:latin typeface="Calibri" panose="020F0502020204030204" pitchFamily="34" charset="0"/>
                <a:cs typeface="Calibri" panose="020F0502020204030204" pitchFamily="34" charset="0"/>
              </a:rPr>
              <a:t>gathering maximum information from the client requirements for the product. Discuss each detail and specification of the product with the customer. For requirements gathering, the main techniques to be used are MOSCOW(Must, Should, Could, would) and other Elicitation techniques like Brainstorming, Interviews, Observation. The Artifacts prepared in this phase is BRD(Business Requirements Document).</a:t>
            </a:r>
          </a:p>
          <a:p>
            <a:r>
              <a:rPr lang="en-US" b="1" dirty="0">
                <a:latin typeface="Calibri" panose="020F0502020204030204" pitchFamily="34" charset="0"/>
                <a:cs typeface="Calibri" panose="020F0502020204030204" pitchFamily="34" charset="0"/>
              </a:rPr>
              <a:t>Requirements Analysis: </a:t>
            </a:r>
            <a:r>
              <a:rPr lang="en-US" dirty="0">
                <a:latin typeface="Calibri" panose="020F0502020204030204" pitchFamily="34" charset="0"/>
                <a:cs typeface="Calibri" panose="020F0502020204030204" pitchFamily="34" charset="0"/>
              </a:rPr>
              <a:t>In the Requirements Analysis phase, development team will analyze the requirements keeping the design and code of the software in mind. In this phase, the main techniques to be used are Requirement workshops, Prototyping, Document analysis, SWOT(Strength, Weakness, Opportunities, Threats), Risk Analysis. The Artifacts prepared in this phase are FRS, SSD, SRS, RTM,..</a:t>
            </a:r>
          </a:p>
          <a:p>
            <a:pPr marL="0" indent="0">
              <a:buNone/>
            </a:pP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3792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CDD1-15C5-77A2-423C-E1A92015C044}"/>
              </a:ext>
            </a:extLst>
          </p:cNvPr>
          <p:cNvSpPr>
            <a:spLocks noGrp="1"/>
          </p:cNvSpPr>
          <p:nvPr>
            <p:ph type="title"/>
          </p:nvPr>
        </p:nvSpPr>
        <p:spPr>
          <a:xfrm>
            <a:off x="677334" y="609600"/>
            <a:ext cx="8596668" cy="457200"/>
          </a:xfrm>
        </p:spPr>
        <p:txBody>
          <a:bodyPr>
            <a:normAutofit fontScale="90000"/>
          </a:bodyPr>
          <a:lstStyle/>
          <a:p>
            <a:r>
              <a:rPr lang="en-US" dirty="0"/>
              <a:t>Methods/Approaches</a:t>
            </a:r>
          </a:p>
        </p:txBody>
      </p:sp>
      <p:sp>
        <p:nvSpPr>
          <p:cNvPr id="3" name="Content Placeholder 2">
            <a:extLst>
              <a:ext uri="{FF2B5EF4-FFF2-40B4-BE49-F238E27FC236}">
                <a16:creationId xmlns:a16="http://schemas.microsoft.com/office/drawing/2014/main" id="{9557AB7C-EAA8-0A19-5BF8-EA0266CACC8D}"/>
              </a:ext>
            </a:extLst>
          </p:cNvPr>
          <p:cNvSpPr>
            <a:spLocks noGrp="1"/>
          </p:cNvSpPr>
          <p:nvPr>
            <p:ph idx="1"/>
          </p:nvPr>
        </p:nvSpPr>
        <p:spPr>
          <a:xfrm>
            <a:off x="677334" y="1066801"/>
            <a:ext cx="8596668" cy="4974562"/>
          </a:xfrm>
        </p:spPr>
        <p:txBody>
          <a:bodyPr/>
          <a:lstStyle/>
          <a:p>
            <a:r>
              <a:rPr lang="en-US" b="1" dirty="0">
                <a:latin typeface="Calibri" panose="020F0502020204030204" pitchFamily="34" charset="0"/>
                <a:cs typeface="Calibri" panose="020F0502020204030204" pitchFamily="34" charset="0"/>
              </a:rPr>
              <a:t>Design: </a:t>
            </a:r>
            <a:r>
              <a:rPr lang="en-US" dirty="0">
                <a:latin typeface="Calibri" panose="020F0502020204030204" pitchFamily="34" charset="0"/>
                <a:cs typeface="Calibri" panose="020F0502020204030204" pitchFamily="34" charset="0"/>
              </a:rPr>
              <a:t>The Design phase is the link between the software's purpose (established in the Planning and Requirements Analysis phases) and its execution (defined in the coding phase).  The Artifacts prepared in this phase are Solution document, HDD/ADD.</a:t>
            </a:r>
          </a:p>
          <a:p>
            <a:r>
              <a:rPr lang="en-US" b="1" dirty="0">
                <a:latin typeface="Calibri" panose="020F0502020204030204" pitchFamily="34" charset="0"/>
                <a:cs typeface="Calibri" panose="020F0502020204030204" pitchFamily="34" charset="0"/>
              </a:rPr>
              <a:t>Development/Coding: </a:t>
            </a:r>
            <a:r>
              <a:rPr lang="en-US" dirty="0">
                <a:latin typeface="Calibri" panose="020F0502020204030204" pitchFamily="34" charset="0"/>
                <a:cs typeface="Calibri" panose="020F0502020204030204" pitchFamily="34" charset="0"/>
              </a:rPr>
              <a:t>T</a:t>
            </a:r>
            <a:r>
              <a:rPr lang="en-US" b="0" i="0" dirty="0">
                <a:solidFill>
                  <a:srgbClr val="212529"/>
                </a:solidFill>
                <a:effectLst/>
                <a:latin typeface="Human Sans"/>
              </a:rPr>
              <a:t>he developers will start building the entire system by writing code using the programming languages they chose. The </a:t>
            </a:r>
            <a:r>
              <a:rPr lang="en-US" dirty="0">
                <a:solidFill>
                  <a:srgbClr val="212529"/>
                </a:solidFill>
                <a:latin typeface="Human Sans"/>
              </a:rPr>
              <a:t>A</a:t>
            </a:r>
            <a:r>
              <a:rPr lang="en-US" b="0" i="0" dirty="0">
                <a:solidFill>
                  <a:srgbClr val="212529"/>
                </a:solidFill>
                <a:effectLst/>
                <a:latin typeface="Human Sans"/>
              </a:rPr>
              <a:t>rtifacts prepared in this phase are LDD, CDD,.</a:t>
            </a:r>
          </a:p>
          <a:p>
            <a:r>
              <a:rPr lang="en-US" b="1" dirty="0">
                <a:solidFill>
                  <a:srgbClr val="212529"/>
                </a:solidFill>
                <a:latin typeface="Human Sans"/>
                <a:cs typeface="Calibri" panose="020F0502020204030204" pitchFamily="34" charset="0"/>
              </a:rPr>
              <a:t>Testing: </a:t>
            </a:r>
            <a:r>
              <a:rPr lang="en-US" b="0" i="0" dirty="0">
                <a:solidFill>
                  <a:srgbClr val="212529"/>
                </a:solidFill>
                <a:effectLst/>
                <a:latin typeface="Human Sans"/>
              </a:rPr>
              <a:t>Once the developers build the software, then it is deployed in the testing environment. Then the testing team tests the functionality of the entire system. In this fifth phase of SDLC, the testing is done to ensure that the entire application works according to the customer requirements.</a:t>
            </a:r>
          </a:p>
          <a:p>
            <a:r>
              <a:rPr lang="en-US" b="1" dirty="0">
                <a:solidFill>
                  <a:srgbClr val="212529"/>
                </a:solidFill>
                <a:latin typeface="Human Sans"/>
                <a:cs typeface="Calibri" panose="020F0502020204030204" pitchFamily="34" charset="0"/>
              </a:rPr>
              <a:t>Deployment</a:t>
            </a:r>
            <a:r>
              <a:rPr lang="en-US" dirty="0">
                <a:solidFill>
                  <a:srgbClr val="212529"/>
                </a:solidFill>
                <a:latin typeface="Human Sans"/>
                <a:cs typeface="Calibri" panose="020F0502020204030204" pitchFamily="34" charset="0"/>
              </a:rPr>
              <a:t>: </a:t>
            </a:r>
            <a:r>
              <a:rPr lang="en-US" b="0" i="0" dirty="0">
                <a:solidFill>
                  <a:srgbClr val="212529"/>
                </a:solidFill>
                <a:effectLst/>
                <a:latin typeface="Human Sans"/>
              </a:rPr>
              <a:t>Once the testing is done, and the product is</a:t>
            </a:r>
            <a:r>
              <a:rPr lang="en-US" dirty="0">
                <a:solidFill>
                  <a:srgbClr val="212529"/>
                </a:solidFill>
                <a:latin typeface="Human Sans"/>
              </a:rPr>
              <a:t> ready for deployment, it is released for customers to use. </a:t>
            </a:r>
          </a:p>
          <a:p>
            <a:r>
              <a:rPr lang="en-US" b="1" i="0" dirty="0">
                <a:solidFill>
                  <a:srgbClr val="212529"/>
                </a:solidFill>
                <a:effectLst/>
                <a:latin typeface="Human Sans"/>
              </a:rPr>
              <a:t>Maintenance</a:t>
            </a:r>
            <a:r>
              <a:rPr lang="en-US" b="1" dirty="0">
                <a:solidFill>
                  <a:srgbClr val="212529"/>
                </a:solidFill>
                <a:latin typeface="Human Sans"/>
              </a:rPr>
              <a:t>: </a:t>
            </a:r>
            <a:r>
              <a:rPr lang="en-US" b="0" i="0" dirty="0">
                <a:solidFill>
                  <a:srgbClr val="212529"/>
                </a:solidFill>
                <a:effectLst/>
                <a:latin typeface="Human Sans"/>
              </a:rPr>
              <a:t>Maintenance is the seventh phase of SDLC where the developed product is taken care of. According to the changing user end environment or technology, the software is updated timely.</a:t>
            </a:r>
            <a:endParaRPr lang="en-US" dirty="0">
              <a:solidFill>
                <a:srgbClr val="212529"/>
              </a:solidFill>
              <a:latin typeface="Human Sans"/>
            </a:endParaRPr>
          </a:p>
          <a:p>
            <a:endParaRPr lang="en-US" dirty="0"/>
          </a:p>
        </p:txBody>
      </p:sp>
    </p:spTree>
    <p:extLst>
      <p:ext uri="{BB962C8B-B14F-4D97-AF65-F5344CB8AC3E}">
        <p14:creationId xmlns:p14="http://schemas.microsoft.com/office/powerpoint/2010/main" val="49551471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290</TotalTime>
  <Words>1072</Words>
  <Application>Microsoft Office PowerPoint</Application>
  <PresentationFormat>Widescreen</PresentationFormat>
  <Paragraphs>86</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Google Sans</vt:lpstr>
      <vt:lpstr>Human Sans</vt:lpstr>
      <vt:lpstr>Trebuchet MS</vt:lpstr>
      <vt:lpstr>Wingdings</vt:lpstr>
      <vt:lpstr>Wingdings 3</vt:lpstr>
      <vt:lpstr>Facet</vt:lpstr>
      <vt:lpstr>Cortex Migration Project</vt:lpstr>
      <vt:lpstr>Situation:</vt:lpstr>
      <vt:lpstr>Problems:</vt:lpstr>
      <vt:lpstr>Opportunities:</vt:lpstr>
      <vt:lpstr>Goals:</vt:lpstr>
      <vt:lpstr>Project Objectives:</vt:lpstr>
      <vt:lpstr>Success Criteria:</vt:lpstr>
      <vt:lpstr>Methods/Approaches:</vt:lpstr>
      <vt:lpstr>Methods/Approaches</vt:lpstr>
      <vt:lpstr>Resources: </vt:lpstr>
      <vt:lpstr>Risks and Dependencies: </vt:lpstr>
      <vt:lpstr>Risks and Dependencies: </vt:lpstr>
      <vt:lpstr>                                 Cortex Migration Project</vt:lpstr>
    </vt:vector>
  </TitlesOfParts>
  <Company>CyberSpace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DATAHUB</dc:title>
  <dc:creator>admin</dc:creator>
  <cp:lastModifiedBy>Prathima A</cp:lastModifiedBy>
  <cp:revision>14</cp:revision>
  <dcterms:created xsi:type="dcterms:W3CDTF">2024-12-16T12:52:40Z</dcterms:created>
  <dcterms:modified xsi:type="dcterms:W3CDTF">2025-01-03T16:54:40Z</dcterms:modified>
</cp:coreProperties>
</file>