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0" r:id="rId8"/>
    <p:sldId id="264" r:id="rId9"/>
    <p:sldId id="261" r:id="rId10"/>
    <p:sldId id="262" r:id="rId11"/>
    <p:sldId id="267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350A3C-1330-7340-4D89-9AA371C788BA}" v="1425" dt="2025-04-10T05:25:58.6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5099-B3AD-44D7-919B-BCB6DC3E7F21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9850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8115DA-6CBC-4AEF-A85F-371C66916CF8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5279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007E4-95E8-4ABC-B20B-51235318A487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085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F121-2723-4D35-ADA9-215CD054C4BC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7637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F54BA-4BC6-480F-839C-951A49B248A9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684319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DD0EA-4726-4440-BF9D-E88296FC3068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970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1600" b="1"/>
            </a:lvl2pPr>
            <a:lvl3pPr marL="914400" indent="0">
              <a:buNone/>
              <a:defRPr sz="16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AD10D-99D1-46B2-A85A-C16850FCF8CF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687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67E51-34D6-4E3D-8F41-CC63EA446EDD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66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9E550-CE3F-497F-B953-7DE0932F91C0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197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0BF4-BAA0-4539-95F2-9C4277F97478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4435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9884E-D945-496C-84BE-49C61F78F9EC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99912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CD438618-DEE5-47CF-A8B2-A9E090D503CD}" type="datetimeFigureOut">
              <a:rPr lang="en-US" dirty="0"/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E30AF5A0-43BB-4336-8627-9123B9144D80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5036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672">
          <p15:clr>
            <a:srgbClr val="F26B43"/>
          </p15:clr>
        </p15:guide>
        <p15:guide id="4" orient="horz" pos="912">
          <p15:clr>
            <a:srgbClr val="F26B43"/>
          </p15:clr>
        </p15:guide>
        <p15:guide id="5" pos="7176">
          <p15:clr>
            <a:srgbClr val="F26B43"/>
          </p15:clr>
        </p15:guide>
        <p15:guide id="6" pos="504">
          <p15:clr>
            <a:srgbClr val="F26B43"/>
          </p15:clr>
        </p15:guide>
        <p15:guide id="7" orient="horz" pos="3864">
          <p15:clr>
            <a:srgbClr val="F26B43"/>
          </p15:clr>
        </p15:guide>
        <p15:guide id="8" orient="horz" pos="45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Buganizer</a:t>
            </a:r>
            <a:r>
              <a:rPr lang="en-US" dirty="0"/>
              <a:t> (waterfall)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426" y="1821426"/>
            <a:ext cx="6991776" cy="1302774"/>
          </a:xfrm>
        </p:spPr>
        <p:txBody>
          <a:bodyPr/>
          <a:lstStyle/>
          <a:p>
            <a:r>
              <a:rPr lang="en-US" dirty="0"/>
              <a:t>Ankur </a:t>
            </a:r>
            <a:r>
              <a:rPr lang="en-US" dirty="0" err="1"/>
              <a:t>Ganvir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19615-73D2-D39C-7F35-EB2621964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Risks: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F12DC4-E5FF-2E9B-60B4-75450FF03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710420"/>
            <a:ext cx="10691265" cy="36360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endParaRPr lang="en-US" b="1" dirty="0"/>
          </a:p>
          <a:p>
            <a:r>
              <a:rPr lang="en-US" b="1" dirty="0"/>
              <a:t>Incomplete or incorrect requirements</a:t>
            </a:r>
            <a:endParaRPr lang="en-US" dirty="0"/>
          </a:p>
          <a:p>
            <a:r>
              <a:rPr lang="en-US" b="1" dirty="0"/>
              <a:t>Low user adoption or resistance to change</a:t>
            </a:r>
            <a:endParaRPr lang="en-US" dirty="0"/>
          </a:p>
          <a:p>
            <a:r>
              <a:rPr lang="en-US" b="1" dirty="0"/>
              <a:t>Misconfigured components or access control</a:t>
            </a:r>
            <a:endParaRPr lang="en-US" dirty="0"/>
          </a:p>
          <a:p>
            <a:r>
              <a:rPr lang="en-US" b="1" dirty="0"/>
              <a:t>Lack of training or unclear onboarding process</a:t>
            </a:r>
            <a:endParaRPr lang="en-US" dirty="0"/>
          </a:p>
          <a:p>
            <a:r>
              <a:rPr lang="en-US" b="1" dirty="0"/>
              <a:t>No post-deployment support or ownership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A9C2A-854B-3ED6-6EE0-457B7B033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6A54B-E129-4E19-BB75-48083BD1F95D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5A280D-3413-806B-278A-CF059BEA5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04213-96DD-EE0B-47FB-FD3456847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912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9CB97-4008-5D62-87BA-05FB4BE1E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Dependencies: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3870EC-C5B4-6E5B-8B68-A1689839E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Timely stakeholder availability for requirements</a:t>
            </a:r>
            <a:endParaRPr lang="en-US" dirty="0"/>
          </a:p>
          <a:p>
            <a:r>
              <a:rPr lang="en-US" b="1" dirty="0"/>
              <a:t>Access to internal systems and APIs</a:t>
            </a:r>
            <a:endParaRPr lang="en-US"/>
          </a:p>
          <a:p>
            <a:r>
              <a:rPr lang="en-US" b="1" dirty="0"/>
              <a:t>Support from Google Admins (for </a:t>
            </a:r>
            <a:r>
              <a:rPr lang="en-US" b="1" dirty="0" err="1"/>
              <a:t>Buganizer</a:t>
            </a:r>
            <a:r>
              <a:rPr lang="en-US" b="1" dirty="0"/>
              <a:t> config and access)</a:t>
            </a:r>
            <a:endParaRPr lang="en-US" dirty="0"/>
          </a:p>
          <a:p>
            <a:r>
              <a:rPr lang="en-US" b="1" dirty="0"/>
              <a:t>Coordination with IT/security for access control</a:t>
            </a:r>
            <a:endParaRPr lang="en-US"/>
          </a:p>
          <a:p>
            <a:r>
              <a:rPr lang="en-US" b="1" dirty="0"/>
              <a:t>Availability of training resources and facilitators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BA0A6-B34E-FFC9-DA54-C14102BC3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CB7F0-0BEF-49E2-9F61-E1E471E3CDD5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AA6288-2726-D37B-23EC-658F159A6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F91E5-8578-7378-FFDF-978DFABC6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5863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239E5-5AC3-8AA3-83BC-308B7CEB0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4B3666-5330-48DD-A31C-9BB5AF44A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Completed By: Ankur </a:t>
            </a:r>
            <a:r>
              <a:rPr lang="en-US" dirty="0" err="1">
                <a:ea typeface="+mn-lt"/>
                <a:cs typeface="+mn-lt"/>
              </a:rPr>
              <a:t>Ganvir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Project Sponsor: XYZ</a:t>
            </a:r>
            <a:endParaRPr lang="en-US" dirty="0"/>
          </a:p>
          <a:p>
            <a:r>
              <a:rPr lang="en-US" dirty="0">
                <a:ea typeface="+mn-lt"/>
                <a:cs typeface="+mn-lt"/>
              </a:rPr>
              <a:t>Project Manager: ABC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197380-0601-E3A0-92C1-ED63281C7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A21E0-9A28-4AD1-9087-30FAF842F221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5A0B4-7D0B-6FD2-9C97-6264AEC0A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CC6F9D-E05B-0251-316A-BF10D0C79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421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E5425-C6FC-064E-E8B4-412956189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Situation/Problem/Opportunity: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9AB706-05ED-5238-A3D1-C3094A7E2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Google teams previously relied on less structured or fragmented methods to track issues, bugs, and feature requests. This led to inefficiencies in tracking progress and collaboration. There's a need for a centralized, transparent, and standardized tool for internal and partner issue tracking.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EB1C4-4F1D-BE36-7216-8F27B0C08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12ECE-C9D4-4C08-85BA-3B83F2F37019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5BB2E-6FB6-F828-C011-6F2C9C145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02AA1-580C-D383-9DE6-0A2124B9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331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6F4C7-CF46-BE68-54A1-390E8E99D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CA960D-5560-C656-FA5E-185954109A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As before this there was no proper issue tracking process, as a result the teams were following/tracking the issues in </a:t>
            </a:r>
            <a:r>
              <a:rPr lang="en-US" dirty="0" err="1"/>
              <a:t>sheets,mails</a:t>
            </a:r>
            <a:r>
              <a:rPr lang="en-US" dirty="0"/>
              <a:t> and docs. </a:t>
            </a:r>
          </a:p>
          <a:p>
            <a:r>
              <a:rPr lang="en-US" dirty="0"/>
              <a:t>As this was very </a:t>
            </a:r>
            <a:r>
              <a:rPr lang="en-US" dirty="0" err="1"/>
              <a:t>inconsistenct</a:t>
            </a:r>
            <a:r>
              <a:rPr lang="en-US" dirty="0"/>
              <a:t> way of managing things and not every </a:t>
            </a:r>
            <a:r>
              <a:rPr lang="en-US" dirty="0" err="1"/>
              <a:t>on</a:t>
            </a:r>
            <a:r>
              <a:rPr lang="en-US" dirty="0"/>
              <a:t> could be aware of the sheet or chat.</a:t>
            </a:r>
          </a:p>
          <a:p>
            <a:r>
              <a:rPr lang="en-US" dirty="0"/>
              <a:t>This is where </a:t>
            </a:r>
            <a:r>
              <a:rPr lang="en-US" dirty="0" err="1"/>
              <a:t>bugnizer</a:t>
            </a:r>
            <a:r>
              <a:rPr lang="en-US" dirty="0"/>
              <a:t> come into picture, which has bridged these gaps for the user and reporter.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88EAD-B558-C9C4-0F18-F0900E756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185C2-88B8-45AF-9BB7-4473BADA542E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16CD10-6621-2236-2F11-3858FEB8A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323AE0-992F-CB05-FFF2-E95817F1D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94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AD63F-70C3-BE4F-0ED4-DD1ED6E4E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Opportunity: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33DA7-ED92-3678-3939-C40F04DD4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With </a:t>
            </a:r>
            <a:r>
              <a:rPr lang="en-US" b="1" dirty="0" err="1"/>
              <a:t>Buganizer</a:t>
            </a:r>
            <a:r>
              <a:rPr lang="en-US" dirty="0"/>
              <a:t>, XYZ introduced a robust, scalable, and centralized system for issue tracking. This tool allows for structured workflows, transparency, and collaboration between internal and (in some cases) external users. It acts as a single source of truth for all product issues, bugs, requests, and resolutions.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94B31-F0EF-389F-A31A-5C426FD5F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5523C-3FCF-4C34-89F5-92539D6B3320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AD873-3A10-FA80-B395-E041B115A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304BF-A300-DFA7-5023-D915BE333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190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65360B-34C7-D44C-F228-CE9838642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Purpose Statement (Goals):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1B248-846F-6811-F8E4-E41A94DE9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Implement and utilize </a:t>
            </a:r>
            <a:r>
              <a:rPr lang="en-US" b="1" dirty="0" err="1">
                <a:ea typeface="+mn-lt"/>
                <a:cs typeface="+mn-lt"/>
              </a:rPr>
              <a:t>Buganizer</a:t>
            </a:r>
            <a:r>
              <a:rPr lang="en-US" dirty="0">
                <a:ea typeface="+mn-lt"/>
                <a:cs typeface="+mn-lt"/>
              </a:rPr>
              <a:t> (</a:t>
            </a:r>
            <a:r>
              <a:rPr lang="en-US" dirty="0" err="1">
                <a:ea typeface="+mn-lt"/>
                <a:cs typeface="+mn-lt"/>
              </a:rPr>
              <a:t>xyz’s</a:t>
            </a:r>
            <a:r>
              <a:rPr lang="en-US" dirty="0">
                <a:ea typeface="+mn-lt"/>
                <a:cs typeface="+mn-lt"/>
              </a:rPr>
              <a:t> internal Issue Tracker) to streamline the tracking, escalation, and resolution of issues, enabling better collaboration, visibility, and accountability across teams.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787D6-A098-D8FC-351C-9898890D2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990F6-2F91-4C0F-B2CA-1129AB45D693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B080B4-55FC-9A6D-5A26-6EFFDFA23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A2654-9E6A-881D-F8F2-0F7C0C098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5089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05BA3-E1E9-92AC-8122-E59545D84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Project Objectives: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0E48D5-973A-EDD1-444C-48ADD7DCA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Mandate usage of </a:t>
            </a:r>
            <a:r>
              <a:rPr lang="en-US" dirty="0" err="1">
                <a:ea typeface="+mn-lt"/>
                <a:cs typeface="+mn-lt"/>
              </a:rPr>
              <a:t>Buganizer</a:t>
            </a:r>
            <a:r>
              <a:rPr lang="en-US" dirty="0">
                <a:ea typeface="+mn-lt"/>
                <a:cs typeface="+mn-lt"/>
              </a:rPr>
              <a:t> for all work-related bugs, tasks, and escalations.</a:t>
            </a:r>
          </a:p>
          <a:p>
            <a:r>
              <a:rPr lang="en-US" dirty="0">
                <a:ea typeface="+mn-lt"/>
                <a:cs typeface="+mn-lt"/>
              </a:rPr>
              <a:t>Train all team members on </a:t>
            </a:r>
            <a:r>
              <a:rPr lang="en-US" dirty="0" err="1">
                <a:ea typeface="+mn-lt"/>
                <a:cs typeface="+mn-lt"/>
              </a:rPr>
              <a:t>Buganizer</a:t>
            </a:r>
            <a:r>
              <a:rPr lang="en-US" dirty="0">
                <a:ea typeface="+mn-lt"/>
                <a:cs typeface="+mn-lt"/>
              </a:rPr>
              <a:t> usage, including component navigation, status updates, hotlists, and priority assignment.</a:t>
            </a:r>
          </a:p>
          <a:p>
            <a:r>
              <a:rPr lang="en-US" dirty="0">
                <a:ea typeface="+mn-lt"/>
                <a:cs typeface="+mn-lt"/>
              </a:rPr>
              <a:t>Define and document internal triaging procedures for quick and consistent handling of issues.</a:t>
            </a:r>
          </a:p>
          <a:p>
            <a:r>
              <a:rPr lang="en-US" dirty="0">
                <a:ea typeface="+mn-lt"/>
                <a:cs typeface="+mn-lt"/>
              </a:rPr>
              <a:t>Integrate </a:t>
            </a:r>
            <a:r>
              <a:rPr lang="en-US" dirty="0" err="1">
                <a:ea typeface="+mn-lt"/>
                <a:cs typeface="+mn-lt"/>
              </a:rPr>
              <a:t>Buganizer</a:t>
            </a:r>
            <a:r>
              <a:rPr lang="en-US" dirty="0">
                <a:ea typeface="+mn-lt"/>
                <a:cs typeface="+mn-lt"/>
              </a:rPr>
              <a:t> with existing project planning tools like </a:t>
            </a:r>
            <a:r>
              <a:rPr lang="en-US" dirty="0" err="1">
                <a:ea typeface="+mn-lt"/>
                <a:cs typeface="+mn-lt"/>
              </a:rPr>
              <a:t>Taskflow</a:t>
            </a:r>
            <a:r>
              <a:rPr lang="en-US" dirty="0">
                <a:ea typeface="+mn-lt"/>
                <a:cs typeface="+mn-lt"/>
              </a:rPr>
              <a:t> where applicable.</a:t>
            </a:r>
          </a:p>
          <a:p>
            <a:r>
              <a:rPr lang="en-US" dirty="0">
                <a:ea typeface="+mn-lt"/>
                <a:cs typeface="+mn-lt"/>
              </a:rPr>
              <a:t>Enable structured collaboration with external partners through designated components.</a:t>
            </a:r>
          </a:p>
          <a:p>
            <a:r>
              <a:rPr lang="en-US" dirty="0">
                <a:ea typeface="+mn-lt"/>
                <a:cs typeface="+mn-lt"/>
              </a:rPr>
              <a:t>Establish a review mechanism to periodically audit </a:t>
            </a:r>
            <a:r>
              <a:rPr lang="en-US" dirty="0" err="1">
                <a:ea typeface="+mn-lt"/>
                <a:cs typeface="+mn-lt"/>
              </a:rPr>
              <a:t>Buganizer</a:t>
            </a:r>
            <a:r>
              <a:rPr lang="en-US" dirty="0">
                <a:ea typeface="+mn-lt"/>
                <a:cs typeface="+mn-lt"/>
              </a:rPr>
              <a:t> usage and backlog hygiene.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640FF-BF3D-7ED2-6CD8-8547FFBFC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12051-AAC8-403F-AE76-1636524042AF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46848-6AA3-E607-6C6E-F2A210503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5D904-1792-6ADF-84AE-F45214C69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665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78D86-60DE-1C94-0754-FF6F226AE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Success Criteria: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687BC-7ABE-52FA-0143-0BA5714B3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100% of new issues are filed in </a:t>
            </a:r>
            <a:r>
              <a:rPr lang="en-US" dirty="0" err="1">
                <a:ea typeface="+mn-lt"/>
                <a:cs typeface="+mn-lt"/>
              </a:rPr>
              <a:t>Buganizer</a:t>
            </a:r>
            <a:r>
              <a:rPr lang="en-US" dirty="0">
                <a:ea typeface="+mn-lt"/>
                <a:cs typeface="+mn-lt"/>
              </a:rPr>
              <a:t> instead of alternative channels (emails, chats).</a:t>
            </a:r>
          </a:p>
          <a:p>
            <a:r>
              <a:rPr lang="en-US" dirty="0">
                <a:ea typeface="+mn-lt"/>
                <a:cs typeface="+mn-lt"/>
              </a:rPr>
              <a:t>P0 and P1 issues are addressed within agreed SLAs and show continuous progress.</a:t>
            </a:r>
          </a:p>
          <a:p>
            <a:r>
              <a:rPr lang="en-US" dirty="0">
                <a:ea typeface="+mn-lt"/>
                <a:cs typeface="+mn-lt"/>
              </a:rPr>
              <a:t>Triaging and status updates follow best practices and are consistently maintained.</a:t>
            </a:r>
          </a:p>
          <a:p>
            <a:r>
              <a:rPr lang="en-US" dirty="0">
                <a:ea typeface="+mn-lt"/>
                <a:cs typeface="+mn-lt"/>
              </a:rPr>
              <a:t>Increased usage of Hotlists for waterfall planning and cross-functional tracking.</a:t>
            </a:r>
          </a:p>
          <a:p>
            <a:r>
              <a:rPr lang="en-US" dirty="0">
                <a:ea typeface="+mn-lt"/>
                <a:cs typeface="+mn-lt"/>
              </a:rPr>
              <a:t>Positive feedback from partner users regarding clarity and accessibility of their reported issues.</a:t>
            </a:r>
          </a:p>
          <a:p>
            <a:r>
              <a:rPr lang="en-US" dirty="0">
                <a:ea typeface="+mn-lt"/>
                <a:cs typeface="+mn-lt"/>
              </a:rPr>
              <a:t>We can get a historical resolution data source with </a:t>
            </a:r>
            <a:r>
              <a:rPr lang="en-US" dirty="0" err="1">
                <a:ea typeface="+mn-lt"/>
                <a:cs typeface="+mn-lt"/>
              </a:rPr>
              <a:t>bugnizer</a:t>
            </a:r>
            <a:r>
              <a:rPr lang="en-US" dirty="0">
                <a:ea typeface="+mn-lt"/>
                <a:cs typeface="+mn-lt"/>
              </a:rPr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FF1A47-3E35-B82E-BAF9-5376028A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740AC-5404-445A-8D3C-EDDEB113651F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FDD80-EBDE-75FA-920B-10056E2D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2C07E9-D143-99AF-019E-E3AE8812A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80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3F861-F5FB-8F0A-FF2D-C42029490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1840" y="810038"/>
            <a:ext cx="10657649" cy="1079676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Methods/Approach: </a:t>
            </a:r>
            <a:r>
              <a:rPr lang="en-US" dirty="0" err="1">
                <a:ea typeface="+mj-lt"/>
                <a:cs typeface="+mj-lt"/>
              </a:rPr>
              <a:t>WaTerfall</a:t>
            </a:r>
            <a:endParaRPr lang="en-US" dirty="0" err="1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ECE2BCCF-BF3F-F43F-BBAA-756D94EE473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94682"/>
              </p:ext>
            </p:extLst>
          </p:nvPr>
        </p:nvGraphicFramePr>
        <p:xfrm>
          <a:off x="694764" y="1658470"/>
          <a:ext cx="10666062" cy="447863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333031">
                  <a:extLst>
                    <a:ext uri="{9D8B030D-6E8A-4147-A177-3AD203B41FA5}">
                      <a16:colId xmlns:a16="http://schemas.microsoft.com/office/drawing/2014/main" val="3068617572"/>
                    </a:ext>
                  </a:extLst>
                </a:gridCol>
                <a:gridCol w="5333031">
                  <a:extLst>
                    <a:ext uri="{9D8B030D-6E8A-4147-A177-3AD203B41FA5}">
                      <a16:colId xmlns:a16="http://schemas.microsoft.com/office/drawing/2014/main" val="4179516054"/>
                    </a:ext>
                  </a:extLst>
                </a:gridCol>
              </a:tblGrid>
              <a:tr h="381160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8728849"/>
                  </a:ext>
                </a:extLst>
              </a:tr>
              <a:tr h="667031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3997065"/>
                  </a:ext>
                </a:extLst>
              </a:tr>
              <a:tr h="667031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63388"/>
                  </a:ext>
                </a:extLst>
              </a:tr>
              <a:tr h="667031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541241"/>
                  </a:ext>
                </a:extLst>
              </a:tr>
              <a:tr h="667031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9453820"/>
                  </a:ext>
                </a:extLst>
              </a:tr>
              <a:tr h="667031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6612213"/>
                  </a:ext>
                </a:extLst>
              </a:tr>
              <a:tr h="38116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959626"/>
                  </a:ext>
                </a:extLst>
              </a:tr>
              <a:tr h="38116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8163385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F79C3-F6E6-C579-5B80-BEDD0470E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36FF-65CC-41EA-80ED-9C72EB1EEE04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4D143-4EF2-1142-9A9E-F59C5459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3F8406-B7F8-E9C8-C9FA-0A0176A6B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8</a:t>
            </a:fld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92E6C36-23D1-D812-BBD3-EDEF53770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1581238"/>
              </p:ext>
            </p:extLst>
          </p:nvPr>
        </p:nvGraphicFramePr>
        <p:xfrm>
          <a:off x="784411" y="1524000"/>
          <a:ext cx="10685661" cy="437580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61887">
                  <a:extLst>
                    <a:ext uri="{9D8B030D-6E8A-4147-A177-3AD203B41FA5}">
                      <a16:colId xmlns:a16="http://schemas.microsoft.com/office/drawing/2014/main" val="1771466370"/>
                    </a:ext>
                  </a:extLst>
                </a:gridCol>
                <a:gridCol w="3561887">
                  <a:extLst>
                    <a:ext uri="{9D8B030D-6E8A-4147-A177-3AD203B41FA5}">
                      <a16:colId xmlns:a16="http://schemas.microsoft.com/office/drawing/2014/main" val="194976733"/>
                    </a:ext>
                  </a:extLst>
                </a:gridCol>
                <a:gridCol w="3561887">
                  <a:extLst>
                    <a:ext uri="{9D8B030D-6E8A-4147-A177-3AD203B41FA5}">
                      <a16:colId xmlns:a16="http://schemas.microsoft.com/office/drawing/2014/main" val="3860315033"/>
                    </a:ext>
                  </a:extLst>
                </a:gridCol>
              </a:tblGrid>
              <a:tr h="382113">
                <a:tc>
                  <a:txBody>
                    <a:bodyPr/>
                    <a:lstStyle/>
                    <a:p>
                      <a:r>
                        <a:rPr lang="en-US" b="1" dirty="0"/>
                        <a:t>Phase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Activities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Deliverables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6671971"/>
                  </a:ext>
                </a:extLst>
              </a:tr>
              <a:tr h="665616">
                <a:tc>
                  <a:txBody>
                    <a:bodyPr/>
                    <a:lstStyle/>
                    <a:p>
                      <a:r>
                        <a:rPr lang="en-US" b="1" dirty="0"/>
                        <a:t>1. Requirements Gathering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Identify team needs, current workflows, user personas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Requirements doc, process map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8809524"/>
                  </a:ext>
                </a:extLst>
              </a:tr>
              <a:tr h="665616">
                <a:tc>
                  <a:txBody>
                    <a:bodyPr/>
                    <a:lstStyle/>
                    <a:p>
                      <a:r>
                        <a:rPr lang="en-US" b="1" dirty="0"/>
                        <a:t>2. System Design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Define component structure, access control, triage workflows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Buganizer</a:t>
                      </a:r>
                      <a:r>
                        <a:rPr lang="en-US" dirty="0"/>
                        <a:t> architecture doc, config plan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9558932"/>
                  </a:ext>
                </a:extLst>
              </a:tr>
              <a:tr h="665616">
                <a:tc>
                  <a:txBody>
                    <a:bodyPr/>
                    <a:lstStyle/>
                    <a:p>
                      <a:r>
                        <a:rPr lang="en-US" b="1" dirty="0"/>
                        <a:t>3. Implementation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Set up components, workflows, hotlists, and integrations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Configured </a:t>
                      </a:r>
                      <a:r>
                        <a:rPr lang="en-US" dirty="0" err="1"/>
                        <a:t>Buganizer</a:t>
                      </a:r>
                      <a:r>
                        <a:rPr lang="en-US" dirty="0"/>
                        <a:t> system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3476611"/>
                  </a:ext>
                </a:extLst>
              </a:tr>
              <a:tr h="665616">
                <a:tc>
                  <a:txBody>
                    <a:bodyPr/>
                    <a:lstStyle/>
                    <a:p>
                      <a:r>
                        <a:rPr lang="en-US" b="1" dirty="0"/>
                        <a:t>4. Verification / Testing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Dry-run filing, triage testing, feedback from test users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UAT results, bug resolution test logs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6874649"/>
                  </a:ext>
                </a:extLst>
              </a:tr>
              <a:tr h="665616">
                <a:tc>
                  <a:txBody>
                    <a:bodyPr/>
                    <a:lstStyle/>
                    <a:p>
                      <a:r>
                        <a:rPr lang="en-US" b="1" dirty="0"/>
                        <a:t>5. Deployment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Full-scale rollout to all teams, track initial usage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Rollout report, usage dashboards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0901720"/>
                  </a:ext>
                </a:extLst>
              </a:tr>
              <a:tr h="665616">
                <a:tc>
                  <a:txBody>
                    <a:bodyPr/>
                    <a:lstStyle/>
                    <a:p>
                      <a:r>
                        <a:rPr lang="en-US" b="1" dirty="0"/>
                        <a:t>6. Maintenance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Provide support, refine based on feedback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Final report, ownership transition plan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6624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252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E5513-8343-9FC8-158A-DB3E45F84E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Resources: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967DE9-640D-539D-231A-EE8EAC86D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People: Skilled developer with proficiency in recent IT technologies for this issue tracking software. Skilled UI/UX designer to design the platform. </a:t>
            </a:r>
          </a:p>
          <a:p>
            <a:r>
              <a:rPr lang="en-US" dirty="0"/>
              <a:t>Time: This platform will be developed in 18 months by the team which in under the waterfall methodology.</a:t>
            </a:r>
          </a:p>
          <a:p>
            <a:r>
              <a:rPr lang="en-US" dirty="0"/>
              <a:t>Budget: 10,00,000 </a:t>
            </a:r>
            <a:r>
              <a:rPr lang="en-US" dirty="0" err="1"/>
              <a:t>spreed</a:t>
            </a:r>
            <a:r>
              <a:rPr lang="en-US" dirty="0"/>
              <a:t> across all the different requirement (software/hardware) of the project.</a:t>
            </a:r>
          </a:p>
          <a:p>
            <a:r>
              <a:rPr lang="en-US" dirty="0"/>
              <a:t>Technology: Java, Python, GCP, SQL, React etc.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CDD45-82E9-0891-AAA2-21E1F0240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29348-FF20-48D9-8B7B-C91E4C0977B6}" type="datetime1">
              <a:t>4/9/2025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D0A48-F8AD-FF9D-A9C5-7F8C29A5B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658122-74A3-09B9-7019-2F02D37EF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AF5A0-43BB-4336-8627-9123B9144D80}" type="slidenum">
              <a:rPr lang="en-US" dirty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9357530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VTI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ChronicleVTI">
      <a:majorFont>
        <a:latin typeface="Univers Condensed"/>
        <a:ea typeface=""/>
        <a:cs typeface=""/>
      </a:majorFont>
      <a:minorFont>
        <a:latin typeface="Calisto MT" panose="02040603050505030304"/>
        <a:ea typeface=""/>
        <a:cs typeface=""/>
      </a:minorFont>
    </a:fontScheme>
    <a:fmtScheme name="ChronicleVTI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34FD3B1-53CD-4A5C-943C-C44DFF248C3E}" vid="{19A790DA-2E4D-4134-98A6-7DECB1A1B84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ChronicleVTI</vt:lpstr>
      <vt:lpstr>Buganizer (waterfall)</vt:lpstr>
      <vt:lpstr>Situation/Problem/Opportunity:</vt:lpstr>
      <vt:lpstr>Problem:</vt:lpstr>
      <vt:lpstr>Opportunity:</vt:lpstr>
      <vt:lpstr>Purpose Statement (Goals):</vt:lpstr>
      <vt:lpstr>Project Objectives:</vt:lpstr>
      <vt:lpstr>Success Criteria:</vt:lpstr>
      <vt:lpstr>Methods/Approach: WaTerfall</vt:lpstr>
      <vt:lpstr>Resources:</vt:lpstr>
      <vt:lpstr>Risks:</vt:lpstr>
      <vt:lpstr>Dependencies: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 </cp:lastModifiedBy>
  <cp:revision>263</cp:revision>
  <dcterms:created xsi:type="dcterms:W3CDTF">2013-07-15T20:26:40Z</dcterms:created>
  <dcterms:modified xsi:type="dcterms:W3CDTF">2025-04-10T05:26:03Z</dcterms:modified>
</cp:coreProperties>
</file>