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508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1248" y="2150186"/>
            <a:ext cx="7922259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54480" y="3755362"/>
            <a:ext cx="6140450" cy="130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9144000" cy="68579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532" y="344703"/>
            <a:ext cx="7937500" cy="803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590" y="1258747"/>
            <a:ext cx="8176895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98905" marR="5080" indent="-1386840">
              <a:lnSpc>
                <a:spcPts val="5410"/>
              </a:lnSpc>
              <a:spcBef>
                <a:spcPts val="60"/>
              </a:spcBef>
            </a:pPr>
            <a:r>
              <a:rPr sz="4400" spc="50" dirty="0"/>
              <a:t>Project</a:t>
            </a:r>
            <a:r>
              <a:rPr sz="4400" spc="-55" dirty="0"/>
              <a:t> </a:t>
            </a:r>
            <a:r>
              <a:rPr sz="4400" spc="50" dirty="0"/>
              <a:t>Progress</a:t>
            </a:r>
            <a:r>
              <a:rPr sz="4400" spc="-145" dirty="0"/>
              <a:t> </a:t>
            </a:r>
            <a:r>
              <a:rPr sz="4400" spc="65" dirty="0"/>
              <a:t>Tracking</a:t>
            </a:r>
            <a:r>
              <a:rPr sz="4400" spc="-50" dirty="0"/>
              <a:t> </a:t>
            </a:r>
            <a:r>
              <a:rPr sz="4400" spc="110" dirty="0"/>
              <a:t>Feature </a:t>
            </a:r>
            <a:r>
              <a:rPr sz="4400" spc="170" dirty="0"/>
              <a:t>in</a:t>
            </a:r>
            <a:r>
              <a:rPr sz="4400" spc="-55" dirty="0"/>
              <a:t> </a:t>
            </a:r>
            <a:r>
              <a:rPr sz="4400" spc="95" dirty="0"/>
              <a:t>Sparsh</a:t>
            </a:r>
            <a:r>
              <a:rPr sz="4400" spc="-55" dirty="0"/>
              <a:t> </a:t>
            </a:r>
            <a:r>
              <a:rPr sz="4400" spc="80" dirty="0"/>
              <a:t>Application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4970" marR="5080" indent="-1652905">
              <a:lnSpc>
                <a:spcPct val="131500"/>
              </a:lnSpc>
              <a:spcBef>
                <a:spcPts val="95"/>
              </a:spcBef>
            </a:pPr>
            <a:r>
              <a:rPr sz="3200" spc="90" dirty="0">
                <a:solidFill>
                  <a:srgbClr val="888888"/>
                </a:solidFill>
                <a:latin typeface="Times New Roman"/>
                <a:cs typeface="Times New Roman"/>
              </a:rPr>
              <a:t>Prepared</a:t>
            </a:r>
            <a:r>
              <a:rPr sz="3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/>
                <a:cs typeface="Times New Roman"/>
              </a:rPr>
              <a:t>by: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888888"/>
                </a:solidFill>
                <a:latin typeface="Times New Roman"/>
                <a:cs typeface="Times New Roman"/>
              </a:rPr>
              <a:t>Sarath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145" dirty="0">
                <a:solidFill>
                  <a:srgbClr val="888888"/>
                </a:solidFill>
                <a:latin typeface="Times New Roman"/>
                <a:cs typeface="Times New Roman"/>
              </a:rPr>
              <a:t>Guru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/>
                <a:cs typeface="Times New Roman"/>
              </a:rPr>
              <a:t>Raj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888888"/>
                </a:solidFill>
                <a:latin typeface="Times New Roman"/>
                <a:cs typeface="Times New Roman"/>
              </a:rPr>
              <a:t>A.V.R </a:t>
            </a:r>
            <a:r>
              <a:rPr sz="3200" spc="65" dirty="0">
                <a:solidFill>
                  <a:srgbClr val="888888"/>
                </a:solidFill>
                <a:latin typeface="Times New Roman"/>
                <a:cs typeface="Times New Roman"/>
              </a:rPr>
              <a:t>Date</a:t>
            </a:r>
            <a:r>
              <a:rPr sz="3200" spc="-1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/>
                <a:cs typeface="Times New Roman"/>
              </a:rPr>
              <a:t>:</a:t>
            </a:r>
            <a:r>
              <a:rPr sz="3200" spc="-1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Times New Roman"/>
                <a:cs typeface="Times New Roman"/>
              </a:rPr>
              <a:t>15.02.2025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5410">
              <a:lnSpc>
                <a:spcPct val="100000"/>
              </a:lnSpc>
              <a:spcBef>
                <a:spcPts val="95"/>
              </a:spcBef>
            </a:pPr>
            <a:r>
              <a:rPr dirty="0"/>
              <a:t>Risks</a:t>
            </a:r>
            <a:r>
              <a:rPr spc="25" dirty="0"/>
              <a:t> </a:t>
            </a:r>
            <a:r>
              <a:rPr spc="190" dirty="0"/>
              <a:t>and</a:t>
            </a:r>
            <a:r>
              <a:rPr spc="30" dirty="0"/>
              <a:t> </a:t>
            </a:r>
            <a:r>
              <a:rPr spc="80" dirty="0"/>
              <a:t>Dependencies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1234439"/>
            <a:ext cx="8204454" cy="42404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278" y="1260347"/>
            <a:ext cx="8098726" cy="414406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60199"/>
              </p:ext>
            </p:extLst>
          </p:nvPr>
        </p:nvGraphicFramePr>
        <p:xfrm>
          <a:off x="521690" y="1258747"/>
          <a:ext cx="8091170" cy="41723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4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887">
                <a:tc>
                  <a:txBody>
                    <a:bodyPr/>
                    <a:lstStyle/>
                    <a:p>
                      <a:pPr marL="1156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IN" sz="1550" spc="-10" dirty="0" smtClean="0"/>
                        <a:t>       </a:t>
                      </a:r>
                      <a:r>
                        <a:rPr sz="1550" spc="-10" dirty="0" smtClean="0"/>
                        <a:t>Risks</a:t>
                      </a:r>
                      <a:endParaRPr sz="1550" dirty="0">
                        <a:latin typeface="Book Antiqua"/>
                        <a:cs typeface="Book Antiqua"/>
                      </a:endParaRPr>
                    </a:p>
                  </a:txBody>
                  <a:tcPr marL="0" marR="0" marB="0" anchor="ctr"/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spc="-10" dirty="0"/>
                        <a:t>Mitigation</a:t>
                      </a:r>
                      <a:endParaRPr sz="1550" dirty="0">
                        <a:latin typeface="Book Antiqua"/>
                        <a:cs typeface="Book Antiqua"/>
                      </a:endParaRPr>
                    </a:p>
                  </a:txBody>
                  <a:tcPr marL="0" marR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710">
                <a:tc>
                  <a:txBody>
                    <a:bodyPr/>
                    <a:lstStyle/>
                    <a:p>
                      <a:pPr marL="91440" marR="532130">
                        <a:lnSpc>
                          <a:spcPts val="1660"/>
                        </a:lnSpc>
                        <a:spcBef>
                          <a:spcPts val="405"/>
                        </a:spcBef>
                      </a:pPr>
                      <a:r>
                        <a:rPr sz="1400" dirty="0"/>
                        <a:t>1.</a:t>
                      </a:r>
                      <a:r>
                        <a:rPr sz="1400" spc="70" dirty="0"/>
                        <a:t> </a:t>
                      </a:r>
                      <a:r>
                        <a:rPr sz="1400" spc="-35" dirty="0"/>
                        <a:t>Technical</a:t>
                      </a:r>
                      <a:r>
                        <a:rPr sz="1400" spc="175" dirty="0"/>
                        <a:t> </a:t>
                      </a:r>
                      <a:r>
                        <a:rPr sz="1400" dirty="0"/>
                        <a:t>-</a:t>
                      </a:r>
                      <a:r>
                        <a:rPr sz="1400" spc="170" dirty="0"/>
                        <a:t> </a:t>
                      </a:r>
                      <a:r>
                        <a:rPr sz="1400" dirty="0"/>
                        <a:t>Integration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issues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with</a:t>
                      </a:r>
                      <a:r>
                        <a:rPr sz="1400" spc="75" dirty="0"/>
                        <a:t> </a:t>
                      </a:r>
                      <a:r>
                        <a:rPr sz="1400" spc="-10" dirty="0"/>
                        <a:t>existing </a:t>
                      </a:r>
                      <a:r>
                        <a:rPr sz="1400" dirty="0"/>
                        <a:t>Sparsh</a:t>
                      </a:r>
                      <a:r>
                        <a:rPr sz="1400" spc="114" dirty="0"/>
                        <a:t> </a:t>
                      </a:r>
                      <a:r>
                        <a:rPr sz="1400" dirty="0"/>
                        <a:t>App</a:t>
                      </a:r>
                      <a:r>
                        <a:rPr sz="1400" spc="125" dirty="0"/>
                        <a:t> </a:t>
                      </a:r>
                      <a:r>
                        <a:rPr sz="1400" spc="-10" dirty="0"/>
                        <a:t>modules.</a:t>
                      </a:r>
                      <a:endParaRPr sz="1400" dirty="0"/>
                    </a:p>
                    <a:p>
                      <a:pPr marL="91440" marR="622300">
                        <a:lnSpc>
                          <a:spcPts val="1689"/>
                        </a:lnSpc>
                        <a:spcBef>
                          <a:spcPts val="5"/>
                        </a:spcBef>
                      </a:pPr>
                      <a:r>
                        <a:rPr sz="1400" spc="20" dirty="0"/>
                        <a:t>System</a:t>
                      </a:r>
                      <a:r>
                        <a:rPr sz="1400" spc="50" dirty="0"/>
                        <a:t> </a:t>
                      </a:r>
                      <a:r>
                        <a:rPr sz="1400" spc="20" dirty="0"/>
                        <a:t>downtime</a:t>
                      </a:r>
                      <a:r>
                        <a:rPr sz="1400" spc="50" dirty="0"/>
                        <a:t> </a:t>
                      </a:r>
                      <a:r>
                        <a:rPr sz="1400" spc="20" dirty="0"/>
                        <a:t>or</a:t>
                      </a:r>
                      <a:r>
                        <a:rPr sz="1400" spc="55" dirty="0"/>
                        <a:t> </a:t>
                      </a:r>
                      <a:r>
                        <a:rPr sz="1400" spc="20" dirty="0"/>
                        <a:t>performance</a:t>
                      </a:r>
                      <a:r>
                        <a:rPr sz="1400" spc="50" dirty="0"/>
                        <a:t> </a:t>
                      </a:r>
                      <a:r>
                        <a:rPr sz="1400" spc="20" dirty="0"/>
                        <a:t>lag</a:t>
                      </a:r>
                      <a:r>
                        <a:rPr sz="1400" spc="55" dirty="0"/>
                        <a:t> </a:t>
                      </a:r>
                      <a:r>
                        <a:rPr sz="1400" spc="60" dirty="0"/>
                        <a:t>due</a:t>
                      </a:r>
                      <a:r>
                        <a:rPr sz="1400" spc="50" dirty="0"/>
                        <a:t> </a:t>
                      </a:r>
                      <a:r>
                        <a:rPr sz="1400" spc="-25" dirty="0"/>
                        <a:t>to </a:t>
                      </a:r>
                      <a:r>
                        <a:rPr sz="1400" spc="50" dirty="0"/>
                        <a:t>new</a:t>
                      </a:r>
                      <a:r>
                        <a:rPr sz="1400" spc="114" dirty="0"/>
                        <a:t> </a:t>
                      </a:r>
                      <a:r>
                        <a:rPr sz="1400" dirty="0"/>
                        <a:t>feature</a:t>
                      </a:r>
                      <a:r>
                        <a:rPr sz="1400" spc="120" dirty="0"/>
                        <a:t> </a:t>
                      </a:r>
                      <a:r>
                        <a:rPr sz="1400" spc="-10" dirty="0"/>
                        <a:t>implementation.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Perform</a:t>
                      </a:r>
                      <a:r>
                        <a:rPr lang="en-US" sz="1400" spc="140" dirty="0" smtClean="0"/>
                        <a:t> </a:t>
                      </a:r>
                      <a:r>
                        <a:rPr lang="en-US" sz="1400" spc="50" dirty="0" smtClean="0"/>
                        <a:t>thorough</a:t>
                      </a:r>
                      <a:r>
                        <a:rPr lang="en-US" sz="1400" spc="140" dirty="0" smtClean="0"/>
                        <a:t> </a:t>
                      </a:r>
                      <a:r>
                        <a:rPr lang="en-US" sz="1400" dirty="0" smtClean="0"/>
                        <a:t>testing</a:t>
                      </a:r>
                      <a:r>
                        <a:rPr lang="en-US" sz="1400" spc="140" dirty="0" smtClean="0"/>
                        <a:t> </a:t>
                      </a:r>
                      <a:r>
                        <a:rPr lang="en-US" sz="1400" spc="-40" dirty="0" smtClean="0"/>
                        <a:t>(UAT,</a:t>
                      </a:r>
                      <a:r>
                        <a:rPr lang="en-US" sz="1400" spc="-40" baseline="0" dirty="0" smtClean="0"/>
                        <a:t> </a:t>
                      </a:r>
                      <a:r>
                        <a:rPr lang="en-US" sz="1400" spc="10" dirty="0" smtClean="0"/>
                        <a:t>performance, </a:t>
                      </a:r>
                      <a:r>
                        <a:rPr lang="en-US" sz="1400" spc="-10" dirty="0" smtClean="0"/>
                        <a:t>security)</a:t>
                      </a: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645">
                <a:tc>
                  <a:txBody>
                    <a:bodyPr/>
                    <a:lstStyle/>
                    <a:p>
                      <a:pPr marL="91440" marR="1644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/>
                        <a:t>2.</a:t>
                      </a:r>
                      <a:r>
                        <a:rPr sz="1400" spc="55" dirty="0"/>
                        <a:t> </a:t>
                      </a:r>
                      <a:r>
                        <a:rPr sz="1400" spc="-30" dirty="0" err="1" smtClean="0"/>
                        <a:t>Ope</a:t>
                      </a:r>
                      <a:r>
                        <a:rPr lang="en-IN" sz="1400" spc="-30" dirty="0" smtClean="0"/>
                        <a:t>r</a:t>
                      </a:r>
                      <a:r>
                        <a:rPr sz="1400" spc="-30" dirty="0" err="1" smtClean="0"/>
                        <a:t>ational</a:t>
                      </a:r>
                      <a:r>
                        <a:rPr sz="1400" spc="150" dirty="0" smtClean="0"/>
                        <a:t> </a:t>
                      </a:r>
                      <a:r>
                        <a:rPr sz="1400" dirty="0"/>
                        <a:t>-</a:t>
                      </a:r>
                      <a:r>
                        <a:rPr sz="1400" spc="155" dirty="0"/>
                        <a:t> </a:t>
                      </a:r>
                      <a:r>
                        <a:rPr sz="1400" dirty="0"/>
                        <a:t>Lack</a:t>
                      </a:r>
                      <a:r>
                        <a:rPr sz="1400" spc="55" dirty="0"/>
                        <a:t> </a:t>
                      </a:r>
                      <a:r>
                        <a:rPr sz="1400" dirty="0"/>
                        <a:t>of</a:t>
                      </a:r>
                      <a:r>
                        <a:rPr sz="1400" spc="155" dirty="0"/>
                        <a:t> </a:t>
                      </a:r>
                      <a:r>
                        <a:rPr sz="1400" dirty="0"/>
                        <a:t>proper</a:t>
                      </a:r>
                      <a:r>
                        <a:rPr sz="1400" spc="55" dirty="0"/>
                        <a:t> </a:t>
                      </a:r>
                      <a:r>
                        <a:rPr sz="1400" dirty="0"/>
                        <a:t>training</a:t>
                      </a:r>
                      <a:r>
                        <a:rPr sz="1400" spc="60" dirty="0"/>
                        <a:t> </a:t>
                      </a:r>
                      <a:r>
                        <a:rPr sz="1400" dirty="0"/>
                        <a:t>leading</a:t>
                      </a:r>
                      <a:r>
                        <a:rPr sz="1400" spc="55" dirty="0"/>
                        <a:t> </a:t>
                      </a:r>
                      <a:r>
                        <a:rPr sz="1400" spc="-25" dirty="0"/>
                        <a:t>to </a:t>
                      </a:r>
                      <a:r>
                        <a:rPr sz="1400" dirty="0"/>
                        <a:t>ineffective</a:t>
                      </a:r>
                      <a:r>
                        <a:rPr sz="1400" spc="145" dirty="0"/>
                        <a:t> </a:t>
                      </a:r>
                      <a:r>
                        <a:rPr sz="1400" dirty="0"/>
                        <a:t>usage.</a:t>
                      </a:r>
                      <a:r>
                        <a:rPr sz="1400" spc="150" dirty="0"/>
                        <a:t> </a:t>
                      </a:r>
                      <a:endParaRPr lang="en-IN" sz="1400" spc="150" dirty="0" smtClean="0"/>
                    </a:p>
                    <a:p>
                      <a:pPr marL="91440" marR="1644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 smtClean="0"/>
                        <a:t>Poor</a:t>
                      </a:r>
                      <a:r>
                        <a:rPr sz="1400" spc="145" dirty="0" smtClean="0"/>
                        <a:t> </a:t>
                      </a:r>
                      <a:r>
                        <a:rPr sz="1400" dirty="0"/>
                        <a:t>user</a:t>
                      </a:r>
                      <a:r>
                        <a:rPr sz="1400" spc="140" dirty="0"/>
                        <a:t> </a:t>
                      </a:r>
                      <a:r>
                        <a:rPr sz="1400" dirty="0"/>
                        <a:t>interface</a:t>
                      </a:r>
                      <a:r>
                        <a:rPr sz="1400" spc="145" dirty="0"/>
                        <a:t> </a:t>
                      </a:r>
                      <a:r>
                        <a:rPr sz="1400" spc="-10" dirty="0"/>
                        <a:t>design </a:t>
                      </a:r>
                      <a:r>
                        <a:rPr sz="1400" dirty="0"/>
                        <a:t>affecting</a:t>
                      </a:r>
                      <a:r>
                        <a:rPr sz="1400" spc="140" dirty="0"/>
                        <a:t> </a:t>
                      </a:r>
                      <a:r>
                        <a:rPr sz="1400" dirty="0"/>
                        <a:t>user</a:t>
                      </a:r>
                      <a:r>
                        <a:rPr sz="1400" spc="145" dirty="0"/>
                        <a:t> </a:t>
                      </a:r>
                      <a:r>
                        <a:rPr sz="1400" spc="-10" dirty="0"/>
                        <a:t>engagement.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/>
                </a:tc>
                <a:tc>
                  <a:txBody>
                    <a:bodyPr/>
                    <a:lstStyle/>
                    <a:p>
                      <a:pPr marL="93345" marR="554355">
                        <a:lnSpc>
                          <a:spcPct val="149900"/>
                        </a:lnSpc>
                        <a:spcBef>
                          <a:spcPts val="1140"/>
                        </a:spcBef>
                      </a:pPr>
                      <a:r>
                        <a:rPr sz="1400" spc="10" dirty="0"/>
                        <a:t>Conduct</a:t>
                      </a:r>
                      <a:r>
                        <a:rPr sz="1400" spc="130" dirty="0"/>
                        <a:t> </a:t>
                      </a:r>
                      <a:r>
                        <a:rPr sz="1400" spc="10" dirty="0"/>
                        <a:t>training</a:t>
                      </a:r>
                      <a:r>
                        <a:rPr sz="1400" spc="130" dirty="0"/>
                        <a:t> </a:t>
                      </a:r>
                      <a:r>
                        <a:rPr sz="1400" spc="10" dirty="0"/>
                        <a:t>workshops</a:t>
                      </a:r>
                      <a:r>
                        <a:rPr sz="1400" spc="130" dirty="0"/>
                        <a:t> </a:t>
                      </a:r>
                      <a:r>
                        <a:rPr sz="1400" spc="65" dirty="0"/>
                        <a:t>and</a:t>
                      </a:r>
                      <a:r>
                        <a:rPr sz="1400" spc="130" dirty="0"/>
                        <a:t> </a:t>
                      </a:r>
                      <a:r>
                        <a:rPr sz="1400" spc="50" dirty="0"/>
                        <a:t>ensure</a:t>
                      </a:r>
                      <a:r>
                        <a:rPr sz="1400" spc="130" dirty="0"/>
                        <a:t> </a:t>
                      </a:r>
                      <a:r>
                        <a:rPr sz="1400" spc="-20" dirty="0"/>
                        <a:t>user </a:t>
                      </a:r>
                      <a:r>
                        <a:rPr sz="1400" dirty="0"/>
                        <a:t>feedback</a:t>
                      </a:r>
                      <a:r>
                        <a:rPr sz="1400" spc="180" dirty="0"/>
                        <a:t> </a:t>
                      </a:r>
                      <a:r>
                        <a:rPr sz="1400" spc="-10" dirty="0"/>
                        <a:t>sessions.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645">
                <a:tc>
                  <a:txBody>
                    <a:bodyPr/>
                    <a:lstStyle/>
                    <a:p>
                      <a:pPr marL="91440" marR="339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/>
                        <a:t>3.</a:t>
                      </a:r>
                      <a:r>
                        <a:rPr sz="1400" spc="25" dirty="0"/>
                        <a:t> </a:t>
                      </a:r>
                      <a:r>
                        <a:rPr sz="1400" spc="-25" dirty="0"/>
                        <a:t>Financial</a:t>
                      </a:r>
                      <a:r>
                        <a:rPr sz="1400" spc="114" dirty="0"/>
                        <a:t> </a:t>
                      </a:r>
                      <a:r>
                        <a:rPr sz="1400" dirty="0"/>
                        <a:t>-</a:t>
                      </a:r>
                      <a:r>
                        <a:rPr sz="1400" spc="110" dirty="0"/>
                        <a:t> </a:t>
                      </a:r>
                      <a:r>
                        <a:rPr sz="1400" dirty="0"/>
                        <a:t>Budget</a:t>
                      </a:r>
                      <a:r>
                        <a:rPr sz="1400" spc="30" dirty="0"/>
                        <a:t> </a:t>
                      </a:r>
                      <a:r>
                        <a:rPr sz="1400" dirty="0"/>
                        <a:t>overruns</a:t>
                      </a:r>
                      <a:r>
                        <a:rPr sz="1400" spc="25" dirty="0"/>
                        <a:t> </a:t>
                      </a:r>
                      <a:r>
                        <a:rPr sz="1400" spc="60" dirty="0"/>
                        <a:t>due</a:t>
                      </a:r>
                      <a:r>
                        <a:rPr sz="1400" spc="25" dirty="0"/>
                        <a:t> </a:t>
                      </a:r>
                      <a:r>
                        <a:rPr sz="1400" dirty="0"/>
                        <a:t>to</a:t>
                      </a:r>
                      <a:r>
                        <a:rPr sz="1400" spc="30" dirty="0"/>
                        <a:t> </a:t>
                      </a:r>
                      <a:r>
                        <a:rPr sz="1400" spc="-10" dirty="0"/>
                        <a:t>additional </a:t>
                      </a:r>
                      <a:r>
                        <a:rPr sz="1400" spc="20" dirty="0"/>
                        <a:t>software</a:t>
                      </a:r>
                      <a:r>
                        <a:rPr sz="1400" spc="55" dirty="0"/>
                        <a:t> </a:t>
                      </a:r>
                      <a:r>
                        <a:rPr sz="1400" spc="20" dirty="0"/>
                        <a:t>development</a:t>
                      </a:r>
                      <a:r>
                        <a:rPr sz="1400" spc="55" dirty="0"/>
                        <a:t> </a:t>
                      </a:r>
                      <a:r>
                        <a:rPr sz="1400" spc="20" dirty="0"/>
                        <a:t>costs.</a:t>
                      </a:r>
                      <a:r>
                        <a:rPr sz="1400" spc="55" dirty="0"/>
                        <a:t> </a:t>
                      </a:r>
                      <a:endParaRPr lang="en-IN" sz="1400" spc="55" dirty="0" smtClean="0"/>
                    </a:p>
                    <a:p>
                      <a:pPr marL="91440" marR="339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0" dirty="0" smtClean="0"/>
                        <a:t>Underestimation</a:t>
                      </a:r>
                      <a:r>
                        <a:rPr sz="1400" spc="500" dirty="0" smtClean="0"/>
                        <a:t> </a:t>
                      </a:r>
                      <a:r>
                        <a:rPr sz="1400" spc="10" dirty="0" smtClean="0"/>
                        <a:t>of</a:t>
                      </a:r>
                      <a:r>
                        <a:rPr sz="1400" spc="195" dirty="0" smtClean="0"/>
                        <a:t> </a:t>
                      </a:r>
                      <a:r>
                        <a:rPr sz="1400" spc="10" dirty="0"/>
                        <a:t>training</a:t>
                      </a:r>
                      <a:r>
                        <a:rPr sz="1400" spc="90" dirty="0"/>
                        <a:t> </a:t>
                      </a:r>
                      <a:r>
                        <a:rPr sz="1400" spc="65" dirty="0"/>
                        <a:t>and</a:t>
                      </a:r>
                      <a:r>
                        <a:rPr sz="1400" spc="95" dirty="0"/>
                        <a:t> </a:t>
                      </a:r>
                      <a:r>
                        <a:rPr sz="1400" spc="10" dirty="0" smtClean="0"/>
                        <a:t>support</a:t>
                      </a:r>
                      <a:r>
                        <a:rPr lang="en-IN" sz="1400" spc="95" baseline="0" dirty="0" smtClean="0"/>
                        <a:t>  </a:t>
                      </a:r>
                      <a:r>
                        <a:rPr sz="1400" spc="-10" dirty="0" smtClean="0"/>
                        <a:t>expenses</a:t>
                      </a:r>
                      <a:r>
                        <a:rPr sz="1400" spc="-10" dirty="0"/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dirty="0"/>
                        <a:t>Have</a:t>
                      </a:r>
                      <a:r>
                        <a:rPr sz="1400" spc="125" dirty="0"/>
                        <a:t> </a:t>
                      </a:r>
                      <a:r>
                        <a:rPr sz="1400" spc="50" dirty="0"/>
                        <a:t>a</a:t>
                      </a:r>
                      <a:r>
                        <a:rPr sz="1400" spc="130" dirty="0"/>
                        <a:t> </a:t>
                      </a:r>
                      <a:r>
                        <a:rPr sz="1400" dirty="0"/>
                        <a:t>contingency</a:t>
                      </a:r>
                      <a:r>
                        <a:rPr sz="1400" spc="130" dirty="0"/>
                        <a:t> </a:t>
                      </a:r>
                      <a:r>
                        <a:rPr sz="1400" dirty="0"/>
                        <a:t>budget</a:t>
                      </a:r>
                      <a:r>
                        <a:rPr sz="1400" spc="130" dirty="0"/>
                        <a:t> </a:t>
                      </a:r>
                      <a:r>
                        <a:rPr sz="1400" dirty="0"/>
                        <a:t>(10-</a:t>
                      </a:r>
                      <a:r>
                        <a:rPr sz="1400" spc="-65" dirty="0"/>
                        <a:t>15%</a:t>
                      </a:r>
                      <a:r>
                        <a:rPr sz="1400" spc="130" dirty="0"/>
                        <a:t> </a:t>
                      </a:r>
                      <a:r>
                        <a:rPr sz="1400" spc="-10" dirty="0"/>
                        <a:t>buffer).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728"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 smtClean="0"/>
                        <a:t>4.P</a:t>
                      </a:r>
                      <a:r>
                        <a:rPr lang="en-IN" sz="1400" dirty="0" smtClean="0"/>
                        <a:t>r</a:t>
                      </a:r>
                      <a:r>
                        <a:rPr sz="1400" dirty="0" err="1" smtClean="0"/>
                        <a:t>oject</a:t>
                      </a:r>
                      <a:r>
                        <a:rPr sz="1400" spc="40" dirty="0" smtClean="0"/>
                        <a:t> </a:t>
                      </a:r>
                      <a:r>
                        <a:rPr sz="1400" spc="-40" dirty="0"/>
                        <a:t>Management</a:t>
                      </a:r>
                      <a:r>
                        <a:rPr sz="1400" spc="45" dirty="0"/>
                        <a:t> </a:t>
                      </a:r>
                      <a:r>
                        <a:rPr sz="1400" dirty="0"/>
                        <a:t>-</a:t>
                      </a:r>
                      <a:r>
                        <a:rPr sz="1400" spc="45" dirty="0"/>
                        <a:t> </a:t>
                      </a:r>
                      <a:r>
                        <a:rPr sz="1400" dirty="0"/>
                        <a:t>Delays</a:t>
                      </a:r>
                      <a:r>
                        <a:rPr sz="1400" spc="-20" dirty="0"/>
                        <a:t> </a:t>
                      </a:r>
                      <a:r>
                        <a:rPr sz="1400" spc="55" dirty="0"/>
                        <a:t>in</a:t>
                      </a:r>
                      <a:r>
                        <a:rPr sz="1400" spc="-25" dirty="0"/>
                        <a:t> </a:t>
                      </a:r>
                      <a:r>
                        <a:rPr sz="1400" spc="-10" dirty="0"/>
                        <a:t>development </a:t>
                      </a:r>
                      <a:r>
                        <a:rPr sz="1400" spc="60" dirty="0"/>
                        <a:t>due</a:t>
                      </a:r>
                      <a:r>
                        <a:rPr sz="1400" spc="80" dirty="0"/>
                        <a:t> </a:t>
                      </a:r>
                      <a:r>
                        <a:rPr sz="1400" dirty="0"/>
                        <a:t>to</a:t>
                      </a:r>
                      <a:r>
                        <a:rPr sz="1400" spc="70" dirty="0"/>
                        <a:t> </a:t>
                      </a:r>
                      <a:r>
                        <a:rPr sz="1400" dirty="0"/>
                        <a:t>resource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unavailability</a:t>
                      </a:r>
                      <a:r>
                        <a:rPr sz="1400" dirty="0" smtClean="0"/>
                        <a:t>.</a:t>
                      </a:r>
                      <a:endParaRPr lang="en-IN" sz="1400" dirty="0" smtClean="0"/>
                    </a:p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75" dirty="0" smtClean="0"/>
                        <a:t> </a:t>
                      </a:r>
                      <a:r>
                        <a:rPr sz="1400" dirty="0"/>
                        <a:t>Scope</a:t>
                      </a:r>
                      <a:r>
                        <a:rPr sz="1400" spc="80" dirty="0"/>
                        <a:t> </a:t>
                      </a:r>
                      <a:r>
                        <a:rPr sz="1400" dirty="0"/>
                        <a:t>creep</a:t>
                      </a:r>
                      <a:r>
                        <a:rPr sz="1400" spc="80" dirty="0"/>
                        <a:t> </a:t>
                      </a:r>
                      <a:r>
                        <a:rPr sz="1400" dirty="0"/>
                        <a:t>if</a:t>
                      </a:r>
                      <a:r>
                        <a:rPr sz="1400" spc="170" dirty="0"/>
                        <a:t> </a:t>
                      </a:r>
                      <a:r>
                        <a:rPr sz="1400" spc="25" dirty="0"/>
                        <a:t>new </a:t>
                      </a:r>
                      <a:r>
                        <a:rPr sz="1400" dirty="0"/>
                        <a:t>feature</a:t>
                      </a:r>
                      <a:r>
                        <a:rPr sz="1400" spc="275" dirty="0"/>
                        <a:t> </a:t>
                      </a:r>
                      <a:r>
                        <a:rPr sz="1400" dirty="0"/>
                        <a:t>requests</a:t>
                      </a:r>
                      <a:r>
                        <a:rPr sz="1400" spc="275" dirty="0"/>
                        <a:t> </a:t>
                      </a:r>
                      <a:r>
                        <a:rPr sz="1400" dirty="0"/>
                        <a:t>arise</a:t>
                      </a:r>
                      <a:r>
                        <a:rPr sz="1400" spc="280" dirty="0"/>
                        <a:t> </a:t>
                      </a:r>
                      <a:r>
                        <a:rPr sz="1400" dirty="0"/>
                        <a:t>mid-</a:t>
                      </a:r>
                      <a:r>
                        <a:rPr sz="1400" spc="-10" dirty="0"/>
                        <a:t>development.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/>
                </a:tc>
                <a:tc>
                  <a:txBody>
                    <a:bodyPr/>
                    <a:lstStyle/>
                    <a:p>
                      <a:pPr marL="93345" marR="308610">
                        <a:lnSpc>
                          <a:spcPct val="149900"/>
                        </a:lnSpc>
                        <a:spcBef>
                          <a:spcPts val="1050"/>
                        </a:spcBef>
                      </a:pPr>
                      <a:r>
                        <a:rPr sz="1400" dirty="0"/>
                        <a:t>Use</a:t>
                      </a:r>
                      <a:r>
                        <a:rPr sz="1400" spc="55" dirty="0"/>
                        <a:t> </a:t>
                      </a:r>
                      <a:r>
                        <a:rPr sz="1400" dirty="0"/>
                        <a:t>project</a:t>
                      </a:r>
                      <a:r>
                        <a:rPr sz="1400" spc="75" dirty="0"/>
                        <a:t> </a:t>
                      </a:r>
                      <a:r>
                        <a:rPr sz="1400" spc="55" dirty="0"/>
                        <a:t>management</a:t>
                      </a:r>
                      <a:r>
                        <a:rPr sz="1400" spc="70" dirty="0"/>
                        <a:t> </a:t>
                      </a:r>
                      <a:r>
                        <a:rPr sz="1400" dirty="0"/>
                        <a:t>tools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(JIRA,</a:t>
                      </a:r>
                      <a:r>
                        <a:rPr sz="1400" spc="70" dirty="0"/>
                        <a:t> </a:t>
                      </a:r>
                      <a:r>
                        <a:rPr sz="1400" dirty="0"/>
                        <a:t>Asana)</a:t>
                      </a:r>
                      <a:r>
                        <a:rPr sz="1400" spc="75" dirty="0"/>
                        <a:t> </a:t>
                      </a:r>
                      <a:r>
                        <a:rPr sz="1400" spc="-25" dirty="0"/>
                        <a:t>for </a:t>
                      </a:r>
                      <a:r>
                        <a:rPr sz="1400" dirty="0"/>
                        <a:t>real-time</a:t>
                      </a:r>
                      <a:r>
                        <a:rPr sz="1400" spc="290" dirty="0"/>
                        <a:t> </a:t>
                      </a:r>
                      <a:r>
                        <a:rPr sz="1400" spc="-10" dirty="0"/>
                        <a:t>tracking.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05421" y="5446824"/>
            <a:ext cx="8094345" cy="1114408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550" b="1" spc="-10" dirty="0">
                <a:latin typeface="Book Antiqua"/>
                <a:cs typeface="Book Antiqua"/>
              </a:rPr>
              <a:t>Dependencies</a:t>
            </a:r>
            <a:endParaRPr sz="155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550" b="1" dirty="0" err="1" smtClean="0">
                <a:latin typeface="Book Antiqua"/>
                <a:cs typeface="Book Antiqua"/>
              </a:rPr>
              <a:t>Inte</a:t>
            </a:r>
            <a:r>
              <a:rPr lang="en-IN" sz="1550" b="1" dirty="0" smtClean="0">
                <a:latin typeface="Book Antiqua"/>
                <a:cs typeface="Book Antiqua"/>
              </a:rPr>
              <a:t>r</a:t>
            </a:r>
            <a:r>
              <a:rPr sz="1550" b="1" dirty="0" err="1" smtClean="0">
                <a:latin typeface="Book Antiqua"/>
                <a:cs typeface="Book Antiqua"/>
              </a:rPr>
              <a:t>nal</a:t>
            </a:r>
            <a:r>
              <a:rPr sz="1550" b="1" spc="145" dirty="0" smtClean="0">
                <a:latin typeface="Book Antiqua"/>
                <a:cs typeface="Book Antiqua"/>
              </a:rPr>
              <a:t> </a:t>
            </a:r>
            <a:r>
              <a:rPr sz="1550" b="1" spc="-40" dirty="0">
                <a:latin typeface="Book Antiqua"/>
                <a:cs typeface="Book Antiqua"/>
              </a:rPr>
              <a:t>Dependencies:</a:t>
            </a:r>
            <a:r>
              <a:rPr sz="1550" b="1" spc="145" dirty="0">
                <a:latin typeface="Book Antiqua"/>
                <a:cs typeface="Book Antiqua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IT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team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availability,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stakeholder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approvals,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internal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training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programs.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550" b="1" dirty="0" err="1" smtClean="0">
                <a:latin typeface="Book Antiqua"/>
                <a:cs typeface="Book Antiqua"/>
              </a:rPr>
              <a:t>Exte</a:t>
            </a:r>
            <a:r>
              <a:rPr lang="en-IN" sz="1550" b="1" dirty="0" smtClean="0">
                <a:latin typeface="Book Antiqua"/>
                <a:cs typeface="Book Antiqua"/>
              </a:rPr>
              <a:t>r</a:t>
            </a:r>
            <a:r>
              <a:rPr sz="1550" b="1" dirty="0" err="1" smtClean="0">
                <a:latin typeface="Book Antiqua"/>
                <a:cs typeface="Book Antiqua"/>
              </a:rPr>
              <a:t>nal</a:t>
            </a:r>
            <a:r>
              <a:rPr sz="1550" b="1" spc="250" dirty="0" smtClean="0">
                <a:latin typeface="Book Antiqua"/>
                <a:cs typeface="Book Antiqua"/>
              </a:rPr>
              <a:t> </a:t>
            </a:r>
            <a:r>
              <a:rPr sz="1550" b="1" spc="-40" dirty="0">
                <a:latin typeface="Book Antiqua"/>
                <a:cs typeface="Book Antiqua"/>
              </a:rPr>
              <a:t>Dependencies:</a:t>
            </a:r>
            <a:r>
              <a:rPr sz="1550" b="1" spc="250" dirty="0">
                <a:latin typeface="Book Antiqua"/>
                <a:cs typeface="Book Antiqua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Third-party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API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integrations,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licensing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approvals,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software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updates.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506095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Expected</a:t>
            </a:r>
            <a:r>
              <a:rPr spc="190" dirty="0"/>
              <a:t> </a:t>
            </a:r>
            <a:r>
              <a:rPr dirty="0"/>
              <a:t>Deliverables</a:t>
            </a:r>
            <a:r>
              <a:rPr spc="195" dirty="0"/>
              <a:t> </a:t>
            </a:r>
            <a:r>
              <a:rPr spc="-10" dirty="0"/>
              <a:t>&amp;Benefits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30" y="1489075"/>
            <a:ext cx="7464770" cy="4411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 smtClean="0">
                <a:latin typeface="Book Antiqua"/>
                <a:cs typeface="Book Antiqua"/>
              </a:rPr>
              <a:t>B</a:t>
            </a:r>
            <a:r>
              <a:rPr lang="en-IN" sz="1800" b="1" spc="-100" dirty="0" err="1" smtClean="0">
                <a:latin typeface="Book Antiqua"/>
                <a:cs typeface="Book Antiqua"/>
              </a:rPr>
              <a:t>usiness</a:t>
            </a:r>
            <a:r>
              <a:rPr lang="en-IN" sz="1800" b="1" spc="-100" dirty="0" smtClean="0">
                <a:latin typeface="Book Antiqua"/>
                <a:cs typeface="Book Antiqua"/>
              </a:rPr>
              <a:t> Benefits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600" spc="55" dirty="0" smtClean="0">
                <a:latin typeface="Times New Roman"/>
                <a:cs typeface="Times New Roman"/>
              </a:rPr>
              <a:t>Improved</a:t>
            </a:r>
            <a:r>
              <a:rPr sz="1600" spc="6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tracking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visibility.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600" spc="80" dirty="0" smtClean="0">
                <a:latin typeface="Times New Roman"/>
                <a:cs typeface="Times New Roman"/>
              </a:rPr>
              <a:t>Enhanced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collaboration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and </a:t>
            </a:r>
            <a:r>
              <a:rPr sz="1600" spc="-10" dirty="0" smtClean="0">
                <a:latin typeface="Times New Roman"/>
                <a:cs typeface="Times New Roman"/>
              </a:rPr>
              <a:t>accountability.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600" dirty="0" smtClean="0">
                <a:latin typeface="Times New Roman"/>
                <a:cs typeface="Times New Roman"/>
              </a:rPr>
              <a:t>Real-</a:t>
            </a:r>
            <a:r>
              <a:rPr sz="1600" spc="50" dirty="0" smtClean="0">
                <a:latin typeface="Times New Roman"/>
                <a:cs typeface="Times New Roman"/>
              </a:rPr>
              <a:t>time</a:t>
            </a:r>
            <a:r>
              <a:rPr sz="1600" spc="21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Progress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40" dirty="0" smtClean="0">
                <a:latin typeface="Times New Roman"/>
                <a:cs typeface="Times New Roman"/>
              </a:rPr>
              <a:t>Dashboard.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600" spc="50" dirty="0" smtClean="0">
                <a:latin typeface="Times New Roman"/>
                <a:cs typeface="Times New Roman"/>
              </a:rPr>
              <a:t>Milestone-</a:t>
            </a:r>
            <a:r>
              <a:rPr sz="1600" dirty="0" smtClean="0">
                <a:latin typeface="Times New Roman"/>
                <a:cs typeface="Times New Roman"/>
              </a:rPr>
              <a:t>based</a:t>
            </a:r>
            <a:r>
              <a:rPr sz="1600" spc="65" dirty="0" smtClean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notifications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alerts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▪"/>
            </a:pPr>
            <a:endParaRPr sz="1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Font typeface="Times New Roman"/>
              <a:buChar char="▪"/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35" dirty="0" smtClean="0">
                <a:latin typeface="Book Antiqua"/>
                <a:cs typeface="Book Antiqua"/>
              </a:rPr>
              <a:t>Op</a:t>
            </a:r>
            <a:r>
              <a:rPr lang="en-IN" sz="1800" b="1" spc="-35" dirty="0" err="1" smtClean="0">
                <a:latin typeface="Book Antiqua"/>
                <a:cs typeface="Book Antiqua"/>
              </a:rPr>
              <a:t>erational</a:t>
            </a:r>
            <a:r>
              <a:rPr lang="en-IN" sz="1800" b="1" spc="-35" dirty="0" smtClean="0">
                <a:latin typeface="Book Antiqua"/>
                <a:cs typeface="Book Antiqua"/>
              </a:rPr>
              <a:t> Benefits</a:t>
            </a:r>
            <a:endParaRPr sz="1800" dirty="0">
              <a:latin typeface="Book Antiqua"/>
              <a:cs typeface="Book Antiqua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5" dirty="0">
                <a:latin typeface="Times New Roman"/>
                <a:cs typeface="Times New Roman"/>
              </a:rPr>
              <a:t>Reduction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in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manual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tracking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efforts.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Better</a:t>
            </a:r>
            <a:r>
              <a:rPr sz="1600" spc="100" dirty="0" smtClean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decision-</a:t>
            </a:r>
            <a:r>
              <a:rPr sz="1600" spc="60" dirty="0">
                <a:latin typeface="Times New Roman"/>
                <a:cs typeface="Times New Roman"/>
              </a:rPr>
              <a:t>making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with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visual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50" dirty="0" smtClean="0">
                <a:latin typeface="Times New Roman"/>
                <a:cs typeface="Times New Roman"/>
              </a:rPr>
              <a:t>dashboards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5" dirty="0" smtClean="0">
                <a:latin typeface="Times New Roman"/>
                <a:cs typeface="Times New Roman"/>
              </a:rPr>
              <a:t>Comprehensive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training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materials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users.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5" dirty="0" smtClean="0">
                <a:latin typeface="Times New Roman"/>
                <a:cs typeface="Times New Roman"/>
              </a:rPr>
              <a:t>Support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documentation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FAQs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1109980">
              <a:lnSpc>
                <a:spcPct val="100000"/>
              </a:lnSpc>
              <a:spcBef>
                <a:spcPts val="95"/>
              </a:spcBef>
            </a:pPr>
            <a:r>
              <a:rPr spc="90" dirty="0"/>
              <a:t>Conclusion</a:t>
            </a:r>
            <a:r>
              <a:rPr spc="-35" dirty="0"/>
              <a:t> </a:t>
            </a:r>
            <a:r>
              <a:rPr spc="190" dirty="0"/>
              <a:t>and</a:t>
            </a:r>
            <a:r>
              <a:rPr spc="-35" dirty="0"/>
              <a:t> </a:t>
            </a:r>
            <a:r>
              <a:rPr dirty="0"/>
              <a:t>Next</a:t>
            </a:r>
            <a:r>
              <a:rPr spc="-35" dirty="0"/>
              <a:t> </a:t>
            </a:r>
            <a:r>
              <a:rPr spc="-10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32" y="1480007"/>
            <a:ext cx="6778968" cy="19274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10" dirty="0" smtClean="0">
                <a:latin typeface="Book Antiqua"/>
                <a:cs typeface="Book Antiqua"/>
              </a:rPr>
              <a:t>S</a:t>
            </a:r>
            <a:r>
              <a:rPr lang="en-IN" sz="1550" b="1" spc="-10" dirty="0" smtClean="0">
                <a:latin typeface="Book Antiqua"/>
                <a:cs typeface="Book Antiqua"/>
              </a:rPr>
              <a:t>u</a:t>
            </a:r>
            <a:r>
              <a:rPr sz="1550" b="1" spc="-10" dirty="0" err="1" smtClean="0">
                <a:latin typeface="Book Antiqua"/>
                <a:cs typeface="Book Antiqua"/>
              </a:rPr>
              <a:t>mma</a:t>
            </a:r>
            <a:r>
              <a:rPr lang="en-IN" sz="1550" b="1" spc="-10" dirty="0" smtClean="0">
                <a:latin typeface="Book Antiqua"/>
                <a:cs typeface="Book Antiqua"/>
              </a:rPr>
              <a:t>r</a:t>
            </a:r>
            <a:r>
              <a:rPr sz="1550" b="1" spc="-10" dirty="0" smtClean="0">
                <a:latin typeface="Book Antiqua"/>
                <a:cs typeface="Book Antiqua"/>
              </a:rPr>
              <a:t>y</a:t>
            </a:r>
            <a:endParaRPr sz="1550" dirty="0">
              <a:latin typeface="Book Antiqua"/>
              <a:cs typeface="Book Antiqua"/>
            </a:endParaRPr>
          </a:p>
          <a:p>
            <a:pPr marL="298450" indent="-285750">
              <a:lnSpc>
                <a:spcPct val="10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>
                <a:latin typeface="Times New Roman"/>
                <a:cs typeface="Times New Roman"/>
              </a:rPr>
              <a:t>The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Progress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feature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will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improve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Sparsh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App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-10" dirty="0" smtClean="0">
                <a:latin typeface="Times New Roman"/>
                <a:cs typeface="Times New Roman"/>
              </a:rPr>
              <a:t>functionality.</a:t>
            </a:r>
            <a:endParaRPr lang="en-IN" sz="1550" spc="-10" dirty="0" smtClean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Supports</a:t>
            </a:r>
            <a:r>
              <a:rPr sz="1550" spc="-10" dirty="0" smtClean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better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decision-</a:t>
            </a:r>
            <a:r>
              <a:rPr sz="1550" spc="60" dirty="0">
                <a:latin typeface="Times New Roman"/>
                <a:cs typeface="Times New Roman"/>
              </a:rPr>
              <a:t>making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through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spc="45" dirty="0" smtClean="0">
                <a:latin typeface="Times New Roman"/>
                <a:cs typeface="Times New Roman"/>
              </a:rPr>
              <a:t>data.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-90" dirty="0" smtClean="0">
                <a:latin typeface="Times New Roman"/>
                <a:cs typeface="Times New Roman"/>
              </a:rPr>
              <a:t>We</a:t>
            </a:r>
            <a:r>
              <a:rPr sz="1550" spc="-204" dirty="0" smtClean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recommend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proceeding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with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resource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allocation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and </a:t>
            </a:r>
            <a:r>
              <a:rPr sz="1550" spc="55" dirty="0" smtClean="0">
                <a:latin typeface="Times New Roman"/>
                <a:cs typeface="Times New Roman"/>
              </a:rPr>
              <a:t>implementation.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dirty="0" smtClean="0">
                <a:latin typeface="Times New Roman"/>
                <a:cs typeface="Times New Roman"/>
              </a:rPr>
              <a:t>Waterfall</a:t>
            </a:r>
            <a:r>
              <a:rPr sz="1550" spc="100" dirty="0" smtClean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methodology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ensures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a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well-</a:t>
            </a:r>
            <a:r>
              <a:rPr sz="1550" spc="70" dirty="0">
                <a:latin typeface="Times New Roman"/>
                <a:cs typeface="Times New Roman"/>
              </a:rPr>
              <a:t>structured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and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reliable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approach.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30" y="4105687"/>
            <a:ext cx="5407370" cy="1150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 smtClean="0">
                <a:latin typeface="Book Antiqua"/>
                <a:cs typeface="Book Antiqua"/>
              </a:rPr>
              <a:t>N</a:t>
            </a:r>
            <a:r>
              <a:rPr lang="en-IN" sz="1550" b="1" dirty="0" err="1" smtClean="0">
                <a:latin typeface="Book Antiqua"/>
                <a:cs typeface="Book Antiqua"/>
              </a:rPr>
              <a:t>ext</a:t>
            </a:r>
            <a:r>
              <a:rPr lang="en-IN" sz="1550" b="1" dirty="0" smtClean="0">
                <a:latin typeface="Book Antiqua"/>
                <a:cs typeface="Book Antiqua"/>
              </a:rPr>
              <a:t> Steps</a:t>
            </a:r>
            <a:endParaRPr sz="1550" dirty="0">
              <a:latin typeface="Book Antiqua"/>
              <a:cs typeface="Book Antiqua"/>
            </a:endParaRPr>
          </a:p>
          <a:p>
            <a:pPr marL="298450" indent="-285750">
              <a:lnSpc>
                <a:spcPct val="150000"/>
              </a:lnSpc>
              <a:spcBef>
                <a:spcPts val="144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dirty="0">
                <a:latin typeface="Times New Roman"/>
                <a:cs typeface="Times New Roman"/>
              </a:rPr>
              <a:t>Approval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of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plan.</a:t>
            </a:r>
            <a:endParaRPr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4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20" dirty="0">
                <a:latin typeface="Times New Roman"/>
                <a:cs typeface="Times New Roman"/>
              </a:rPr>
              <a:t>Resource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allocation</a:t>
            </a:r>
            <a:r>
              <a:rPr sz="1550" spc="95" dirty="0">
                <a:latin typeface="Times New Roman"/>
                <a:cs typeface="Times New Roman"/>
              </a:rPr>
              <a:t> and </a:t>
            </a:r>
            <a:r>
              <a:rPr sz="1550" spc="20" dirty="0">
                <a:latin typeface="Times New Roman"/>
                <a:cs typeface="Times New Roman"/>
              </a:rPr>
              <a:t>kick-</a:t>
            </a:r>
            <a:r>
              <a:rPr sz="1550" spc="10" dirty="0">
                <a:latin typeface="Times New Roman"/>
                <a:cs typeface="Times New Roman"/>
              </a:rPr>
              <a:t>off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spc="40" dirty="0">
                <a:latin typeface="Times New Roman"/>
                <a:cs typeface="Times New Roman"/>
              </a:rPr>
              <a:t>meeting.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27" y="0"/>
            <a:ext cx="9144000" cy="68579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0562" y="2870415"/>
            <a:ext cx="2997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THANK</a:t>
            </a:r>
            <a:r>
              <a:rPr spc="-10" dirty="0"/>
              <a:t> </a:t>
            </a:r>
            <a:r>
              <a:rPr spc="-70" dirty="0"/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27" y="4422775"/>
            <a:ext cx="44170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Book Antiqua"/>
                <a:cs typeface="Book Antiqua"/>
              </a:rPr>
              <a:t>P</a:t>
            </a:r>
            <a:r>
              <a:rPr lang="en-IN" sz="1800" b="1" dirty="0" err="1" smtClean="0">
                <a:latin typeface="Book Antiqua"/>
                <a:cs typeface="Book Antiqua"/>
              </a:rPr>
              <a:t>roject</a:t>
            </a:r>
            <a:r>
              <a:rPr lang="en-IN" sz="1800" b="1" dirty="0" smtClean="0">
                <a:latin typeface="Book Antiqua"/>
                <a:cs typeface="Book Antiqua"/>
              </a:rPr>
              <a:t> Sponsor</a:t>
            </a:r>
            <a:r>
              <a:rPr sz="1800" b="1" spc="-20" dirty="0" smtClean="0">
                <a:latin typeface="Book Antiqua"/>
                <a:cs typeface="Book Antiqua"/>
              </a:rPr>
              <a:t>:</a:t>
            </a:r>
            <a:r>
              <a:rPr sz="1800" b="1" spc="190" dirty="0" smtClean="0">
                <a:latin typeface="Book Antiqua"/>
                <a:cs typeface="Book Antiqua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ABC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Enterprises,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LTD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302" y="5030413"/>
            <a:ext cx="34191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Book Antiqua"/>
                <a:cs typeface="Book Antiqua"/>
              </a:rPr>
              <a:t>P</a:t>
            </a:r>
            <a:r>
              <a:rPr lang="en-IN" sz="1800" b="1" dirty="0" err="1" smtClean="0">
                <a:latin typeface="Book Antiqua"/>
                <a:cs typeface="Book Antiqua"/>
              </a:rPr>
              <a:t>roject</a:t>
            </a:r>
            <a:r>
              <a:rPr lang="en-IN" sz="1800" b="1" dirty="0" smtClean="0">
                <a:latin typeface="Book Antiqua"/>
                <a:cs typeface="Book Antiqua"/>
              </a:rPr>
              <a:t> Manager</a:t>
            </a:r>
            <a:r>
              <a:rPr sz="1800" b="1" dirty="0" smtClean="0">
                <a:latin typeface="Book Antiqua"/>
                <a:cs typeface="Book Antiqua"/>
              </a:rPr>
              <a:t>:</a:t>
            </a:r>
            <a:r>
              <a:rPr sz="1800" b="1" spc="85" dirty="0" smtClean="0">
                <a:latin typeface="Book Antiqua"/>
                <a:cs typeface="Book Antiqua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Ram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Kumar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Situation/Problem/Opportunity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29" y="1219200"/>
            <a:ext cx="8051803" cy="533735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300"/>
              </a:spcBef>
            </a:pPr>
            <a:r>
              <a:rPr sz="1800" b="1" spc="-20" dirty="0" smtClean="0">
                <a:latin typeface="Book Antiqua"/>
                <a:cs typeface="Book Antiqua"/>
              </a:rPr>
              <a:t>P</a:t>
            </a:r>
            <a:r>
              <a:rPr lang="en-IN" sz="1800" b="1" spc="-20" dirty="0" smtClean="0">
                <a:latin typeface="Book Antiqua"/>
                <a:cs typeface="Book Antiqua"/>
              </a:rPr>
              <a:t>roblem Statement</a:t>
            </a:r>
            <a:endParaRPr sz="1800" dirty="0">
              <a:latin typeface="Book Antiqua"/>
              <a:cs typeface="Book Antiqua"/>
            </a:endParaRPr>
          </a:p>
          <a:p>
            <a:pPr marL="184150" marR="1809114" indent="-172085">
              <a:lnSpc>
                <a:spcPct val="150000"/>
              </a:lnSpc>
              <a:spcBef>
                <a:spcPts val="1045"/>
              </a:spcBef>
              <a:buChar char="▪"/>
              <a:tabLst>
                <a:tab pos="184150" algn="l"/>
              </a:tabLst>
            </a:pPr>
            <a:r>
              <a:rPr sz="1550" spc="55" dirty="0">
                <a:latin typeface="Times New Roman"/>
                <a:cs typeface="Times New Roman"/>
              </a:rPr>
              <a:t>Sparsh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Application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lacks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a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dedicated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project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progress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tracking </a:t>
            </a:r>
            <a:r>
              <a:rPr sz="1550" spc="-10" dirty="0">
                <a:latin typeface="Times New Roman"/>
                <a:cs typeface="Times New Roman"/>
              </a:rPr>
              <a:t>feature.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0"/>
              </a:spcBef>
              <a:buChar char="▪"/>
              <a:tabLst>
                <a:tab pos="184150" algn="l"/>
              </a:tabLst>
            </a:pPr>
            <a:r>
              <a:rPr sz="1550" spc="75" dirty="0">
                <a:latin typeface="Times New Roman"/>
                <a:cs typeface="Times New Roman"/>
              </a:rPr>
              <a:t>Current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imes New Roman"/>
                <a:cs typeface="Times New Roman"/>
              </a:rPr>
              <a:t>manual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processes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are time-</a:t>
            </a:r>
            <a:r>
              <a:rPr sz="1550" spc="65" dirty="0">
                <a:latin typeface="Times New Roman"/>
                <a:cs typeface="Times New Roman"/>
              </a:rPr>
              <a:t>consuming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and</a:t>
            </a:r>
            <a:r>
              <a:rPr sz="1550" spc="50" dirty="0">
                <a:latin typeface="Times New Roman"/>
                <a:cs typeface="Times New Roman"/>
              </a:rPr>
              <a:t> error-</a:t>
            </a:r>
            <a:r>
              <a:rPr sz="1550" spc="-10" dirty="0">
                <a:latin typeface="Times New Roman"/>
                <a:cs typeface="Times New Roman"/>
              </a:rPr>
              <a:t>prone.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645"/>
              </a:spcBef>
            </a:pPr>
            <a:r>
              <a:rPr lang="en-IN" b="1" spc="-20" dirty="0">
                <a:latin typeface="Book Antiqua"/>
                <a:cs typeface="Book Antiqua"/>
              </a:rPr>
              <a:t>C</a:t>
            </a:r>
            <a:r>
              <a:rPr lang="en-IN" b="1" spc="-20" dirty="0" smtClean="0">
                <a:latin typeface="Book Antiqua"/>
                <a:cs typeface="Book Antiqua"/>
              </a:rPr>
              <a:t>urrent Challenges</a:t>
            </a:r>
            <a:endParaRPr sz="1800" dirty="0">
              <a:latin typeface="Book Antiqua"/>
              <a:cs typeface="Book Antiqua"/>
            </a:endParaRPr>
          </a:p>
          <a:p>
            <a:pPr marL="184785" marR="409575" indent="-172085">
              <a:lnSpc>
                <a:spcPct val="150000"/>
              </a:lnSpc>
              <a:spcBef>
                <a:spcPts val="1030"/>
              </a:spcBef>
              <a:buChar char="▪"/>
              <a:tabLst>
                <a:tab pos="184785" algn="l"/>
              </a:tabLst>
            </a:pPr>
            <a:r>
              <a:rPr sz="1550" dirty="0">
                <a:latin typeface="Times New Roman"/>
                <a:cs typeface="Times New Roman"/>
              </a:rPr>
              <a:t>Limited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visibility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into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milestones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and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tasks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affects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management </a:t>
            </a:r>
            <a:r>
              <a:rPr sz="1550" spc="-10" dirty="0">
                <a:latin typeface="Times New Roman"/>
                <a:cs typeface="Times New Roman"/>
              </a:rPr>
              <a:t>quality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5"/>
              </a:spcBef>
              <a:buChar char="▪"/>
              <a:tabLst>
                <a:tab pos="184150" algn="l"/>
              </a:tabLst>
            </a:pPr>
            <a:r>
              <a:rPr sz="1550" dirty="0">
                <a:latin typeface="Times New Roman"/>
                <a:cs typeface="Times New Roman"/>
              </a:rPr>
              <a:t>Delays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in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obtaining</a:t>
            </a:r>
            <a:r>
              <a:rPr sz="1550" spc="50" dirty="0">
                <a:latin typeface="Times New Roman"/>
                <a:cs typeface="Times New Roman"/>
              </a:rPr>
              <a:t> real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time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updates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create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communication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gaps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5"/>
              </a:spcBef>
              <a:buChar char="▪"/>
              <a:tabLst>
                <a:tab pos="184150" algn="l"/>
              </a:tabLst>
            </a:pPr>
            <a:r>
              <a:rPr sz="1550" spc="60" dirty="0">
                <a:latin typeface="Times New Roman"/>
                <a:cs typeface="Times New Roman"/>
              </a:rPr>
              <a:t>Inconsistent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data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reporting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reduces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decision-</a:t>
            </a:r>
            <a:r>
              <a:rPr sz="1550" spc="60" dirty="0">
                <a:latin typeface="Times New Roman"/>
                <a:cs typeface="Times New Roman"/>
              </a:rPr>
              <a:t>making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accuracy</a:t>
            </a:r>
            <a:r>
              <a:rPr sz="1550" spc="-10" dirty="0" smtClean="0">
                <a:latin typeface="Times New Roman"/>
                <a:cs typeface="Times New Roman"/>
              </a:rPr>
              <a:t>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lang="en-IN" b="1" spc="-45" dirty="0" smtClean="0">
                <a:latin typeface="Book Antiqua"/>
                <a:cs typeface="Book Antiqua"/>
              </a:rPr>
              <a:t>Identified Opportunities</a:t>
            </a:r>
            <a:endParaRPr sz="1800" dirty="0">
              <a:latin typeface="Book Antiqua"/>
              <a:cs typeface="Book Antiqua"/>
            </a:endParaRPr>
          </a:p>
          <a:p>
            <a:pPr marL="184150" marR="165735" indent="-172085">
              <a:lnSpc>
                <a:spcPct val="150000"/>
              </a:lnSpc>
              <a:spcBef>
                <a:spcPts val="55"/>
              </a:spcBef>
              <a:buChar char="▪"/>
              <a:tabLst>
                <a:tab pos="184150" algn="l"/>
              </a:tabLst>
            </a:pPr>
            <a:r>
              <a:rPr sz="1550" spc="70" dirty="0">
                <a:latin typeface="Times New Roman"/>
                <a:cs typeface="Times New Roman"/>
              </a:rPr>
              <a:t>Introduce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a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tracking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feature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to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enhance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management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aligns </a:t>
            </a:r>
            <a:r>
              <a:rPr sz="1550" spc="75" dirty="0">
                <a:latin typeface="Times New Roman"/>
                <a:cs typeface="Times New Roman"/>
              </a:rPr>
              <a:t>with </a:t>
            </a:r>
            <a:r>
              <a:rPr sz="1550" spc="45" dirty="0">
                <a:latin typeface="Times New Roman"/>
                <a:cs typeface="Times New Roman"/>
              </a:rPr>
              <a:t>organization's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digital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transformation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goals.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0"/>
              </a:spcBef>
              <a:buChar char="▪"/>
              <a:tabLst>
                <a:tab pos="184150" algn="l"/>
              </a:tabLst>
            </a:pPr>
            <a:r>
              <a:rPr sz="1550" spc="55" dirty="0">
                <a:latin typeface="Times New Roman"/>
                <a:cs typeface="Times New Roman"/>
              </a:rPr>
              <a:t>Improve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collaboration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and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eﬃciency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across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teams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which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boost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overall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productivity.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0"/>
              </a:spcBef>
              <a:buChar char="▪"/>
              <a:tabLst>
                <a:tab pos="184150" algn="l"/>
              </a:tabLst>
            </a:pPr>
            <a:r>
              <a:rPr sz="1550" dirty="0">
                <a:latin typeface="Times New Roman"/>
                <a:cs typeface="Times New Roman"/>
              </a:rPr>
              <a:t>Reducing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dependency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on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imes New Roman"/>
                <a:cs typeface="Times New Roman"/>
              </a:rPr>
              <a:t>manual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methods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will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minimize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35" dirty="0">
                <a:latin typeface="Times New Roman"/>
                <a:cs typeface="Times New Roman"/>
              </a:rPr>
              <a:t>errors.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0"/>
              </a:spcBef>
              <a:buChar char="▪"/>
              <a:tabLst>
                <a:tab pos="184150" algn="l"/>
              </a:tabLst>
            </a:pPr>
            <a:r>
              <a:rPr sz="1550" spc="80" dirty="0">
                <a:latin typeface="Times New Roman"/>
                <a:cs typeface="Times New Roman"/>
              </a:rPr>
              <a:t>Enhanced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visibility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will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empower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managers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with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actionable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insights.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95"/>
              </a:spcBef>
            </a:pPr>
            <a:r>
              <a:rPr spc="110" dirty="0"/>
              <a:t>Purpose</a:t>
            </a:r>
            <a:r>
              <a:rPr spc="-60" dirty="0"/>
              <a:t> </a:t>
            </a:r>
            <a:r>
              <a:rPr spc="114" dirty="0"/>
              <a:t>Statement</a:t>
            </a:r>
            <a:r>
              <a:rPr spc="-55" dirty="0"/>
              <a:t> </a:t>
            </a:r>
            <a:r>
              <a:rPr spc="-10" dirty="0"/>
              <a:t>(Goals)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297" y="1147977"/>
            <a:ext cx="8683970" cy="544508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280"/>
              </a:spcBef>
            </a:pPr>
            <a:r>
              <a:rPr sz="1800" b="1" spc="-55" dirty="0">
                <a:latin typeface="Book Antiqua"/>
                <a:cs typeface="Book Antiqua"/>
              </a:rPr>
              <a:t>Goal</a:t>
            </a:r>
            <a:r>
              <a:rPr sz="1800" b="1" spc="-50" dirty="0">
                <a:latin typeface="Book Antiqua"/>
                <a:cs typeface="Book Antiqua"/>
              </a:rPr>
              <a:t> </a:t>
            </a:r>
            <a:r>
              <a:rPr lang="en-IN" b="1" spc="-10" dirty="0">
                <a:latin typeface="Book Antiqua"/>
                <a:cs typeface="Book Antiqua"/>
              </a:rPr>
              <a:t>O</a:t>
            </a:r>
            <a:r>
              <a:rPr lang="en-IN" sz="1800" b="1" spc="-10" dirty="0" smtClean="0">
                <a:latin typeface="Book Antiqua"/>
                <a:cs typeface="Book Antiqua"/>
              </a:rPr>
              <a:t>verview</a:t>
            </a:r>
            <a:endParaRPr sz="1800" dirty="0">
              <a:latin typeface="Book Antiqua"/>
              <a:cs typeface="Book Antiqua"/>
            </a:endParaRPr>
          </a:p>
          <a:p>
            <a:pPr marL="12700" marR="5080">
              <a:lnSpc>
                <a:spcPct val="150000"/>
              </a:lnSpc>
              <a:spcBef>
                <a:spcPts val="60"/>
              </a:spcBef>
            </a:pPr>
            <a:r>
              <a:rPr sz="1550" spc="-100" dirty="0">
                <a:latin typeface="Times New Roman"/>
                <a:cs typeface="Times New Roman"/>
              </a:rPr>
              <a:t>To</a:t>
            </a:r>
            <a:r>
              <a:rPr sz="1550" spc="-185" dirty="0">
                <a:latin typeface="Times New Roman"/>
                <a:cs typeface="Times New Roman"/>
              </a:rPr>
              <a:t> </a:t>
            </a:r>
            <a:r>
              <a:rPr lang="en-IN" sz="1550" spc="-185" dirty="0" smtClean="0">
                <a:latin typeface="Times New Roman"/>
                <a:cs typeface="Times New Roman"/>
              </a:rPr>
              <a:t> </a:t>
            </a:r>
            <a:r>
              <a:rPr sz="1550" dirty="0" smtClean="0">
                <a:latin typeface="Times New Roman"/>
                <a:cs typeface="Times New Roman"/>
              </a:rPr>
              <a:t>Design</a:t>
            </a:r>
            <a:r>
              <a:rPr sz="1550" spc="80" dirty="0" smtClean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imes New Roman"/>
                <a:cs typeface="Times New Roman"/>
              </a:rPr>
              <a:t>implement </a:t>
            </a:r>
            <a:r>
              <a:rPr sz="1550" spc="65" dirty="0">
                <a:latin typeface="Times New Roman"/>
                <a:cs typeface="Times New Roman"/>
              </a:rPr>
              <a:t>a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Progress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feature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that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provides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updates</a:t>
            </a:r>
            <a:r>
              <a:rPr sz="1550" spc="85" dirty="0">
                <a:latin typeface="Times New Roman"/>
                <a:cs typeface="Times New Roman"/>
              </a:rPr>
              <a:t> on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40" dirty="0">
                <a:latin typeface="Times New Roman"/>
                <a:cs typeface="Times New Roman"/>
              </a:rPr>
              <a:t>task </a:t>
            </a:r>
            <a:r>
              <a:rPr sz="1550" spc="60" dirty="0">
                <a:latin typeface="Times New Roman"/>
                <a:cs typeface="Times New Roman"/>
              </a:rPr>
              <a:t>completion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milestones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align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imes New Roman"/>
                <a:cs typeface="Times New Roman"/>
              </a:rPr>
              <a:t>the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75" dirty="0">
                <a:latin typeface="Times New Roman"/>
                <a:cs typeface="Times New Roman"/>
              </a:rPr>
              <a:t> with </a:t>
            </a:r>
            <a:r>
              <a:rPr sz="1550" spc="50" dirty="0">
                <a:latin typeface="Times New Roman"/>
                <a:cs typeface="Times New Roman"/>
              </a:rPr>
              <a:t>organizational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objectives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for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digital </a:t>
            </a:r>
            <a:r>
              <a:rPr sz="1550" spc="65" dirty="0">
                <a:latin typeface="Times New Roman"/>
                <a:cs typeface="Times New Roman"/>
              </a:rPr>
              <a:t>transformation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to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enhance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user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experience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intuitive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user-</a:t>
            </a:r>
            <a:r>
              <a:rPr sz="1550" dirty="0">
                <a:latin typeface="Times New Roman"/>
                <a:cs typeface="Times New Roman"/>
              </a:rPr>
              <a:t>friendly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interfaces</a:t>
            </a:r>
            <a:r>
              <a:rPr sz="1550" spc="-10" dirty="0" smtClean="0">
                <a:latin typeface="Times New Roman"/>
                <a:cs typeface="Times New Roman"/>
              </a:rPr>
              <a:t>.</a:t>
            </a:r>
            <a:endParaRPr lang="en-IN" sz="1550" dirty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6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r>
              <a:rPr lang="en-IN" b="1" dirty="0" smtClean="0">
                <a:latin typeface="Book Antiqua"/>
                <a:cs typeface="Book Antiqua"/>
              </a:rPr>
              <a:t>Imp</a:t>
            </a:r>
            <a:r>
              <a:rPr sz="1800" b="1" dirty="0" smtClean="0">
                <a:latin typeface="Book Antiqua"/>
                <a:cs typeface="Book Antiqua"/>
              </a:rPr>
              <a:t>o</a:t>
            </a:r>
            <a:r>
              <a:rPr lang="en-IN" b="1" dirty="0" err="1" smtClean="0">
                <a:latin typeface="Book Antiqua"/>
                <a:cs typeface="Book Antiqua"/>
              </a:rPr>
              <a:t>rtance</a:t>
            </a:r>
            <a:r>
              <a:rPr lang="en-IN" b="1" dirty="0" smtClean="0">
                <a:latin typeface="Book Antiqua"/>
                <a:cs typeface="Book Antiqua"/>
              </a:rPr>
              <a:t> </a:t>
            </a:r>
            <a:r>
              <a:rPr lang="en-IN" sz="1800" b="1" dirty="0" smtClean="0">
                <a:latin typeface="Book Antiqua"/>
                <a:cs typeface="Book Antiqua"/>
              </a:rPr>
              <a:t>of this project</a:t>
            </a:r>
            <a:endParaRPr sz="1800" dirty="0">
              <a:latin typeface="Book Antiqua"/>
              <a:cs typeface="Book Antiqua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0" dirty="0">
                <a:latin typeface="Times New Roman"/>
                <a:cs typeface="Times New Roman"/>
              </a:rPr>
              <a:t>Improves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decision-</a:t>
            </a:r>
            <a:r>
              <a:rPr sz="1550" spc="60" dirty="0">
                <a:latin typeface="Times New Roman"/>
                <a:cs typeface="Times New Roman"/>
              </a:rPr>
              <a:t>making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accurate,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45" dirty="0" smtClean="0">
                <a:latin typeface="Times New Roman"/>
                <a:cs typeface="Times New Roman"/>
              </a:rPr>
              <a:t>data.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Improve</a:t>
            </a:r>
            <a:r>
              <a:rPr sz="1550" spc="45" dirty="0" smtClean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management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through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updates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70" dirty="0" smtClean="0">
                <a:latin typeface="Times New Roman"/>
                <a:cs typeface="Times New Roman"/>
              </a:rPr>
              <a:t>and</a:t>
            </a:r>
            <a:r>
              <a:rPr lang="en-IN" sz="1550" spc="70" dirty="0">
                <a:latin typeface="Times New Roman"/>
                <a:cs typeface="Times New Roman"/>
              </a:rPr>
              <a:t> </a:t>
            </a:r>
            <a:r>
              <a:rPr lang="en-IN" sz="1550" spc="70" dirty="0" smtClean="0">
                <a:latin typeface="Times New Roman"/>
                <a:cs typeface="Times New Roman"/>
              </a:rPr>
              <a:t>notifications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70" dirty="0" smtClean="0">
                <a:latin typeface="Times New Roman"/>
                <a:cs typeface="Times New Roman"/>
              </a:rPr>
              <a:t>Ensure</a:t>
            </a:r>
            <a:r>
              <a:rPr sz="1550" spc="80" dirty="0" smtClean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seamless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integration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existing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app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35" dirty="0" smtClean="0">
                <a:latin typeface="Times New Roman"/>
                <a:cs typeface="Times New Roman"/>
              </a:rPr>
              <a:t>features.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Support</a:t>
            </a:r>
            <a:r>
              <a:rPr sz="1550" spc="70" dirty="0" smtClean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strategic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decision-</a:t>
            </a:r>
            <a:r>
              <a:rPr sz="1550" spc="60" dirty="0">
                <a:latin typeface="Times New Roman"/>
                <a:cs typeface="Times New Roman"/>
              </a:rPr>
              <a:t>making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 </a:t>
            </a:r>
            <a:r>
              <a:rPr sz="1550" spc="60" dirty="0">
                <a:latin typeface="Times New Roman"/>
                <a:cs typeface="Times New Roman"/>
              </a:rPr>
              <a:t>performance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45" dirty="0" smtClean="0">
                <a:latin typeface="Times New Roman"/>
                <a:cs typeface="Times New Roman"/>
              </a:rPr>
              <a:t>dashboards.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70" dirty="0" smtClean="0">
                <a:latin typeface="Times New Roman"/>
                <a:cs typeface="Times New Roman"/>
              </a:rPr>
              <a:t>Ensure</a:t>
            </a:r>
            <a:r>
              <a:rPr sz="1550" spc="40" dirty="0" smtClean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robust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security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data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protection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65" dirty="0" smtClean="0">
                <a:latin typeface="Times New Roman"/>
                <a:cs typeface="Times New Roman"/>
              </a:rPr>
              <a:t>mechanisms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Supports</a:t>
            </a:r>
            <a:r>
              <a:rPr sz="1550" spc="45" dirty="0" smtClean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better</a:t>
            </a:r>
            <a:r>
              <a:rPr sz="1550" spc="50" dirty="0">
                <a:latin typeface="Times New Roman"/>
                <a:cs typeface="Times New Roman"/>
              </a:rPr>
              <a:t> collaboration </a:t>
            </a:r>
            <a:r>
              <a:rPr sz="1550" dirty="0">
                <a:latin typeface="Times New Roman"/>
                <a:cs typeface="Times New Roman"/>
              </a:rPr>
              <a:t>across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departments.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2072005">
              <a:lnSpc>
                <a:spcPct val="100000"/>
              </a:lnSpc>
              <a:spcBef>
                <a:spcPts val="95"/>
              </a:spcBef>
            </a:pPr>
            <a:r>
              <a:rPr dirty="0"/>
              <a:t>Project</a:t>
            </a:r>
            <a:r>
              <a:rPr spc="260" dirty="0"/>
              <a:t> </a:t>
            </a:r>
            <a:r>
              <a:rPr spc="-10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30" y="1308776"/>
            <a:ext cx="7159970" cy="262379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lang="en-IN" b="1" spc="-45" dirty="0" smtClean="0">
                <a:latin typeface="Book Antiqua"/>
                <a:cs typeface="Book Antiqua"/>
              </a:rPr>
              <a:t>Short Term Objectives</a:t>
            </a:r>
            <a:endParaRPr sz="1800" dirty="0">
              <a:latin typeface="Book Antiqua"/>
              <a:cs typeface="Book Antiqua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>
                <a:latin typeface="Times New Roman"/>
                <a:cs typeface="Times New Roman"/>
              </a:rPr>
              <a:t>Develop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fully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functional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Progress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module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within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six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65" dirty="0" smtClean="0">
                <a:latin typeface="Times New Roman"/>
                <a:cs typeface="Times New Roman"/>
              </a:rPr>
              <a:t>months.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Train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users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smooth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adoption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new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feature.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5" dirty="0" smtClean="0">
                <a:latin typeface="Times New Roman"/>
                <a:cs typeface="Times New Roman"/>
              </a:rPr>
              <a:t>Integrate</a:t>
            </a:r>
            <a:r>
              <a:rPr sz="1600" spc="60" dirty="0" smtClean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milestone-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notifications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timely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alerts.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80" dirty="0" smtClean="0">
                <a:latin typeface="Times New Roman"/>
                <a:cs typeface="Times New Roman"/>
              </a:rPr>
              <a:t>Enhance</a:t>
            </a:r>
            <a:r>
              <a:rPr sz="1600" spc="50" dirty="0" smtClean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collaboration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55" dirty="0">
                <a:latin typeface="Times New Roman"/>
                <a:cs typeface="Times New Roman"/>
              </a:rPr>
              <a:t> customizable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55" dirty="0">
                <a:latin typeface="Times New Roman"/>
                <a:cs typeface="Times New Roman"/>
              </a:rPr>
              <a:t> reports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different </a:t>
            </a:r>
            <a:r>
              <a:rPr sz="1600" spc="40" dirty="0" smtClean="0">
                <a:latin typeface="Times New Roman"/>
                <a:cs typeface="Times New Roman"/>
              </a:rPr>
              <a:t>stakeholders.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65" dirty="0" smtClean="0">
                <a:latin typeface="Times New Roman"/>
                <a:cs typeface="Times New Roman"/>
              </a:rPr>
              <a:t>Conduct</a:t>
            </a:r>
            <a:r>
              <a:rPr sz="1600" spc="120" dirty="0" smtClean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regular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performance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reviews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post-</a:t>
            </a:r>
            <a:r>
              <a:rPr sz="1600" spc="55" dirty="0">
                <a:latin typeface="Times New Roman"/>
                <a:cs typeface="Times New Roman"/>
              </a:rPr>
              <a:t>implementation.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755" y="4191000"/>
            <a:ext cx="7541259" cy="2225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800" b="1" spc="-55" dirty="0" smtClean="0">
                <a:latin typeface="Book Antiqua"/>
                <a:cs typeface="Book Antiqua"/>
              </a:rPr>
              <a:t>Lo</a:t>
            </a:r>
            <a:r>
              <a:rPr lang="en-IN" sz="1800" b="1" spc="-55" dirty="0" smtClean="0">
                <a:latin typeface="Book Antiqua"/>
                <a:cs typeface="Book Antiqua"/>
              </a:rPr>
              <a:t>ng Term Objectives</a:t>
            </a:r>
            <a:endParaRPr lang="en-IN" dirty="0">
              <a:latin typeface="Book Antiqua"/>
              <a:cs typeface="Book Antiqua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50" dirty="0" smtClean="0">
                <a:latin typeface="Times New Roman"/>
                <a:cs typeface="Times New Roman"/>
              </a:rPr>
              <a:t>Achieve</a:t>
            </a:r>
            <a:r>
              <a:rPr sz="1550" spc="25" dirty="0" smtClean="0">
                <a:latin typeface="Times New Roman"/>
                <a:cs typeface="Times New Roman"/>
              </a:rPr>
              <a:t> </a:t>
            </a:r>
            <a:r>
              <a:rPr sz="1550" spc="-45" dirty="0">
                <a:latin typeface="Times New Roman"/>
                <a:cs typeface="Times New Roman"/>
              </a:rPr>
              <a:t>90%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user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adoption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within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one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-10" dirty="0" smtClean="0">
                <a:latin typeface="Times New Roman"/>
                <a:cs typeface="Times New Roman"/>
              </a:rPr>
              <a:t>year.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50" spc="50" dirty="0" smtClean="0">
                <a:latin typeface="Times New Roman"/>
                <a:cs typeface="Times New Roman"/>
              </a:rPr>
              <a:t>Reduce</a:t>
            </a:r>
            <a:r>
              <a:rPr sz="1550" spc="55" dirty="0" smtClean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imes New Roman"/>
                <a:cs typeface="Times New Roman"/>
              </a:rPr>
              <a:t>manual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55" dirty="0">
                <a:latin typeface="Times New Roman"/>
                <a:cs typeface="Times New Roman"/>
              </a:rPr>
              <a:t> tracking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efforts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by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-45" dirty="0">
                <a:latin typeface="Times New Roman"/>
                <a:cs typeface="Times New Roman"/>
              </a:rPr>
              <a:t>50%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management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errors </a:t>
            </a:r>
            <a:r>
              <a:rPr sz="1550" dirty="0">
                <a:latin typeface="Times New Roman"/>
                <a:cs typeface="Times New Roman"/>
              </a:rPr>
              <a:t>by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20</a:t>
            </a:r>
            <a:r>
              <a:rPr sz="1550" spc="-20" dirty="0" smtClean="0">
                <a:latin typeface="Times New Roman"/>
                <a:cs typeface="Times New Roman"/>
              </a:rPr>
              <a:t>%.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50" spc="65" dirty="0" smtClean="0">
                <a:latin typeface="Times New Roman"/>
                <a:cs typeface="Times New Roman"/>
              </a:rPr>
              <a:t>Maintain</a:t>
            </a:r>
            <a:r>
              <a:rPr sz="1550" spc="70" dirty="0" smtClean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continuous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feedback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support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0" dirty="0" smtClean="0">
                <a:latin typeface="Times New Roman"/>
                <a:cs typeface="Times New Roman"/>
              </a:rPr>
              <a:t>channels.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50" spc="70" dirty="0" smtClean="0">
                <a:latin typeface="Times New Roman"/>
                <a:cs typeface="Times New Roman"/>
              </a:rPr>
              <a:t>Ensure</a:t>
            </a:r>
            <a:r>
              <a:rPr sz="1550" spc="30" dirty="0" smtClean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compatibility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existing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modules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in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Sparsh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App.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Success</a:t>
            </a:r>
            <a:r>
              <a:rPr spc="-45" dirty="0"/>
              <a:t> </a:t>
            </a:r>
            <a:r>
              <a:rPr spc="85" dirty="0"/>
              <a:t>Criteria</a:t>
            </a:r>
            <a:r>
              <a:rPr spc="-45" dirty="0"/>
              <a:t> </a:t>
            </a:r>
            <a:r>
              <a:rPr spc="-55" dirty="0"/>
              <a:t>(SMART</a:t>
            </a:r>
            <a:r>
              <a:rPr spc="-40" dirty="0"/>
              <a:t> </a:t>
            </a:r>
            <a:r>
              <a:rPr spc="-10" dirty="0"/>
              <a:t>Objectives)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3204" y="1828800"/>
            <a:ext cx="7764996" cy="408509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8450" indent="-285750" algn="just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sz="1600" b="1" spc="-30" dirty="0">
                <a:latin typeface="Book Antiqua"/>
                <a:cs typeface="Book Antiqua"/>
              </a:rPr>
              <a:t>Specific</a:t>
            </a:r>
            <a:r>
              <a:rPr sz="1600" b="1" spc="135" dirty="0">
                <a:latin typeface="Book Antiqua"/>
                <a:cs typeface="Book Antiqua"/>
              </a:rPr>
              <a:t> </a:t>
            </a:r>
            <a:r>
              <a:rPr sz="1600" b="1" spc="120" dirty="0">
                <a:latin typeface="Book Antiqua"/>
                <a:cs typeface="Book Antiqua"/>
              </a:rPr>
              <a:t>–</a:t>
            </a:r>
            <a:r>
              <a:rPr sz="1600" b="1" spc="140" dirty="0">
                <a:latin typeface="Book Antiqua"/>
                <a:cs typeface="Book Antiqua"/>
              </a:rPr>
              <a:t> </a:t>
            </a:r>
            <a:r>
              <a:rPr lang="en-IN" sz="1600" b="1" spc="140" dirty="0" smtClean="0">
                <a:latin typeface="Book Antiqua"/>
                <a:cs typeface="Book Antiqua"/>
              </a:rPr>
              <a:t>    </a:t>
            </a:r>
            <a:r>
              <a:rPr sz="1600" spc="60" dirty="0" smtClean="0">
                <a:latin typeface="Times New Roman"/>
                <a:cs typeface="Times New Roman"/>
              </a:rPr>
              <a:t>Integration</a:t>
            </a:r>
            <a:r>
              <a:rPr sz="1600" spc="5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Progress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40" dirty="0" smtClean="0">
                <a:latin typeface="Times New Roman"/>
                <a:cs typeface="Times New Roman"/>
              </a:rPr>
              <a:t>Feature.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sz="1600" b="1" spc="-20" dirty="0" err="1" smtClean="0">
                <a:latin typeface="Book Antiqua"/>
                <a:cs typeface="Book Antiqua"/>
              </a:rPr>
              <a:t>Measu</a:t>
            </a:r>
            <a:r>
              <a:rPr lang="en-IN" sz="1600" b="1" spc="-20" dirty="0" smtClean="0">
                <a:latin typeface="Book Antiqua"/>
                <a:cs typeface="Book Antiqua"/>
              </a:rPr>
              <a:t>r</a:t>
            </a:r>
            <a:r>
              <a:rPr sz="1600" b="1" spc="-20" dirty="0" smtClean="0">
                <a:latin typeface="Book Antiqua"/>
                <a:cs typeface="Book Antiqua"/>
              </a:rPr>
              <a:t>able</a:t>
            </a:r>
            <a:r>
              <a:rPr sz="1600" b="1" spc="125" dirty="0" smtClean="0">
                <a:latin typeface="Book Antiqua"/>
                <a:cs typeface="Book Antiqua"/>
              </a:rPr>
              <a:t> </a:t>
            </a:r>
            <a:r>
              <a:rPr sz="1600" b="1" dirty="0">
                <a:latin typeface="Book Antiqua"/>
                <a:cs typeface="Book Antiqua"/>
              </a:rPr>
              <a:t>-</a:t>
            </a:r>
            <a:r>
              <a:rPr sz="1600" b="1" spc="130" dirty="0">
                <a:latin typeface="Book Antiqua"/>
                <a:cs typeface="Book Antiqua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Improve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tracking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eﬃciency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20%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within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six </a:t>
            </a:r>
            <a:r>
              <a:rPr sz="1600" spc="75" dirty="0">
                <a:latin typeface="Times New Roman"/>
                <a:cs typeface="Times New Roman"/>
              </a:rPr>
              <a:t>months.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endParaRPr lang="en-IN" sz="1600" spc="-5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135"/>
              </a:spcBef>
            </a:pPr>
            <a:r>
              <a:rPr lang="en-IN" sz="1600" spc="-5" dirty="0" smtClean="0">
                <a:latin typeface="Times New Roman"/>
                <a:cs typeface="Times New Roman"/>
              </a:rPr>
              <a:t>                               </a:t>
            </a:r>
            <a:r>
              <a:rPr sz="1600" spc="50" dirty="0" smtClean="0">
                <a:latin typeface="Times New Roman"/>
                <a:cs typeface="Times New Roman"/>
              </a:rPr>
              <a:t>Reduce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manual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reporting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errors</a:t>
            </a:r>
            <a:r>
              <a:rPr sz="1600" dirty="0">
                <a:latin typeface="Times New Roman"/>
                <a:cs typeface="Times New Roman"/>
              </a:rPr>
              <a:t> by </a:t>
            </a:r>
            <a:r>
              <a:rPr sz="1600" spc="-45" dirty="0">
                <a:latin typeface="Times New Roman"/>
                <a:cs typeface="Times New Roman"/>
              </a:rPr>
              <a:t>15%.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lang="en-IN" sz="160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135"/>
              </a:spcBef>
            </a:pPr>
            <a:r>
              <a:rPr lang="en-IN" sz="1600" spc="55" dirty="0">
                <a:latin typeface="Times New Roman"/>
                <a:cs typeface="Times New Roman"/>
              </a:rPr>
              <a:t> </a:t>
            </a:r>
            <a:r>
              <a:rPr lang="en-IN" sz="1600" spc="55" dirty="0" smtClean="0">
                <a:latin typeface="Times New Roman"/>
                <a:cs typeface="Times New Roman"/>
              </a:rPr>
              <a:t>                          </a:t>
            </a:r>
            <a:r>
              <a:rPr sz="1600" spc="55" dirty="0" smtClean="0">
                <a:latin typeface="Times New Roman"/>
                <a:cs typeface="Times New Roman"/>
              </a:rPr>
              <a:t>Measure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performance </a:t>
            </a:r>
            <a:r>
              <a:rPr sz="1600" spc="65" dirty="0">
                <a:latin typeface="Times New Roman"/>
                <a:cs typeface="Times New Roman"/>
              </a:rPr>
              <a:t>improvements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post-</a:t>
            </a:r>
            <a:r>
              <a:rPr sz="1600" spc="55" dirty="0" smtClean="0">
                <a:latin typeface="Times New Roman"/>
                <a:cs typeface="Times New Roman"/>
              </a:rPr>
              <a:t>implementation.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sz="1600" b="1" spc="-55" dirty="0" smtClean="0">
                <a:latin typeface="Book Antiqua"/>
                <a:cs typeface="Book Antiqua"/>
              </a:rPr>
              <a:t>Achievable</a:t>
            </a:r>
            <a:r>
              <a:rPr sz="1600" b="1" spc="160" dirty="0" smtClean="0">
                <a:latin typeface="Book Antiqua"/>
                <a:cs typeface="Book Antiqua"/>
              </a:rPr>
              <a:t> </a:t>
            </a:r>
            <a:r>
              <a:rPr sz="1600" b="1" spc="120" dirty="0">
                <a:latin typeface="Book Antiqua"/>
                <a:cs typeface="Book Antiqua"/>
              </a:rPr>
              <a:t>–</a:t>
            </a:r>
            <a:r>
              <a:rPr sz="1600" b="1" spc="160" dirty="0">
                <a:latin typeface="Book Antiqua"/>
                <a:cs typeface="Book Antiqu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Leverage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Existing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resources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Phased </a:t>
            </a:r>
            <a:r>
              <a:rPr sz="1600" spc="70" dirty="0">
                <a:latin typeface="Times New Roman"/>
                <a:cs typeface="Times New Roman"/>
              </a:rPr>
              <a:t>Implementation.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endParaRPr lang="en-IN" sz="1600" spc="15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135"/>
              </a:spcBef>
            </a:pPr>
            <a:r>
              <a:rPr lang="en-IN" sz="1600" spc="15" dirty="0">
                <a:latin typeface="Times New Roman"/>
                <a:cs typeface="Times New Roman"/>
              </a:rPr>
              <a:t> </a:t>
            </a:r>
            <a:r>
              <a:rPr lang="en-IN" sz="1600" spc="15" dirty="0" smtClean="0">
                <a:latin typeface="Times New Roman"/>
                <a:cs typeface="Times New Roman"/>
              </a:rPr>
              <a:t>                            </a:t>
            </a:r>
            <a:r>
              <a:rPr sz="1600" spc="20" dirty="0" smtClean="0">
                <a:latin typeface="Times New Roman"/>
                <a:cs typeface="Times New Roman"/>
              </a:rPr>
              <a:t>Track</a:t>
            </a:r>
            <a:r>
              <a:rPr sz="1600" spc="65" dirty="0" smtClean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user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adoption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satisfaction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through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surveys</a:t>
            </a:r>
            <a:r>
              <a:rPr sz="1600" spc="-10" dirty="0" smtClean="0">
                <a:latin typeface="Times New Roman"/>
                <a:cs typeface="Times New Roman"/>
              </a:rPr>
              <a:t>.</a:t>
            </a:r>
            <a:endParaRPr lang="en-IN" sz="1600" spc="-10" dirty="0" smtClean="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lang="en-US" sz="1600" b="1" spc="-10" dirty="0" smtClean="0">
                <a:latin typeface="Book Antiqua"/>
                <a:cs typeface="Book Antiqua"/>
              </a:rPr>
              <a:t>Realistic</a:t>
            </a:r>
            <a:r>
              <a:rPr lang="en-US" sz="1600" b="1" spc="80" dirty="0" smtClean="0">
                <a:latin typeface="Book Antiqua"/>
                <a:cs typeface="Book Antiqua"/>
              </a:rPr>
              <a:t> </a:t>
            </a:r>
            <a:r>
              <a:rPr lang="en-US" sz="1600" b="1" dirty="0" smtClean="0">
                <a:latin typeface="Book Antiqua"/>
                <a:cs typeface="Book Antiqua"/>
              </a:rPr>
              <a:t>-</a:t>
            </a:r>
            <a:r>
              <a:rPr lang="en-US" sz="1600" b="1" spc="80" dirty="0" smtClean="0">
                <a:latin typeface="Book Antiqua"/>
                <a:cs typeface="Book Antiqua"/>
              </a:rPr>
              <a:t>     </a:t>
            </a:r>
            <a:r>
              <a:rPr lang="en-US" sz="1600" spc="70" dirty="0" smtClean="0">
                <a:latin typeface="Times New Roman"/>
                <a:cs typeface="Times New Roman"/>
              </a:rPr>
              <a:t>Ensure</a:t>
            </a:r>
            <a:r>
              <a:rPr lang="en-US" sz="1600" spc="5" dirty="0" smtClean="0">
                <a:latin typeface="Times New Roman"/>
                <a:cs typeface="Times New Roman"/>
              </a:rPr>
              <a:t> </a:t>
            </a:r>
            <a:r>
              <a:rPr lang="en-US" sz="1600" spc="50" dirty="0" smtClean="0">
                <a:latin typeface="Times New Roman"/>
                <a:cs typeface="Times New Roman"/>
              </a:rPr>
              <a:t>timely</a:t>
            </a:r>
            <a:r>
              <a:rPr lang="en-US" sz="1600" spc="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delivery </a:t>
            </a:r>
            <a:r>
              <a:rPr lang="en-US" sz="1600" spc="75" dirty="0" smtClean="0">
                <a:latin typeface="Times New Roman"/>
                <a:cs typeface="Times New Roman"/>
              </a:rPr>
              <a:t>with</a:t>
            </a:r>
            <a:r>
              <a:rPr lang="en-US" sz="1600" spc="5" dirty="0" smtClean="0">
                <a:latin typeface="Times New Roman"/>
                <a:cs typeface="Times New Roman"/>
              </a:rPr>
              <a:t> </a:t>
            </a:r>
            <a:r>
              <a:rPr lang="en-US" sz="1600" spc="60" dirty="0" smtClean="0">
                <a:latin typeface="Times New Roman"/>
                <a:cs typeface="Times New Roman"/>
              </a:rPr>
              <a:t>robust</a:t>
            </a:r>
            <a:r>
              <a:rPr lang="en-US" sz="1600" spc="5" dirty="0" smtClean="0">
                <a:latin typeface="Times New Roman"/>
                <a:cs typeface="Times New Roman"/>
              </a:rPr>
              <a:t> </a:t>
            </a:r>
            <a:r>
              <a:rPr lang="en-US" sz="1600" spc="50" dirty="0" smtClean="0">
                <a:latin typeface="Times New Roman"/>
                <a:cs typeface="Times New Roman"/>
              </a:rPr>
              <a:t>testing</a:t>
            </a:r>
            <a:r>
              <a:rPr lang="en-US" sz="1600" spc="5" dirty="0" smtClean="0">
                <a:latin typeface="Times New Roman"/>
                <a:cs typeface="Times New Roman"/>
              </a:rPr>
              <a:t> </a:t>
            </a:r>
            <a:r>
              <a:rPr lang="en-US" sz="1600" spc="95" dirty="0" smtClean="0">
                <a:latin typeface="Times New Roman"/>
                <a:cs typeface="Times New Roman"/>
              </a:rPr>
              <a:t>and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spc="50" dirty="0" smtClean="0">
                <a:latin typeface="Times New Roman"/>
                <a:cs typeface="Times New Roman"/>
              </a:rPr>
              <a:t>support.</a:t>
            </a:r>
          </a:p>
          <a:p>
            <a:pPr marL="12700" algn="just">
              <a:lnSpc>
                <a:spcPct val="150000"/>
              </a:lnSpc>
              <a:spcBef>
                <a:spcPts val="135"/>
              </a:spcBef>
            </a:pP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spc="50" dirty="0" smtClean="0">
                <a:latin typeface="Times New Roman"/>
                <a:cs typeface="Times New Roman"/>
              </a:rPr>
              <a:t>                    </a:t>
            </a:r>
            <a:r>
              <a:rPr lang="en-US" sz="1600" spc="50" dirty="0" smtClean="0">
                <a:latin typeface="Times New Roman"/>
                <a:cs typeface="Times New Roman"/>
              </a:rPr>
              <a:t>     </a:t>
            </a:r>
            <a:r>
              <a:rPr lang="en-US" sz="1600" dirty="0" smtClean="0">
                <a:latin typeface="Times New Roman"/>
                <a:cs typeface="Times New Roman"/>
              </a:rPr>
              <a:t>Deliver</a:t>
            </a:r>
            <a:r>
              <a:rPr lang="en-US" sz="1600" spc="20" dirty="0" smtClean="0">
                <a:latin typeface="Times New Roman"/>
                <a:cs typeface="Times New Roman"/>
              </a:rPr>
              <a:t> </a:t>
            </a:r>
            <a:r>
              <a:rPr lang="en-US" sz="1600" spc="70" dirty="0" smtClean="0">
                <a:latin typeface="Times New Roman"/>
                <a:cs typeface="Times New Roman"/>
              </a:rPr>
              <a:t>user</a:t>
            </a:r>
            <a:r>
              <a:rPr lang="en-US" sz="1600" spc="20" dirty="0" smtClean="0">
                <a:latin typeface="Times New Roman"/>
                <a:cs typeface="Times New Roman"/>
              </a:rPr>
              <a:t> </a:t>
            </a:r>
            <a:r>
              <a:rPr lang="en-US" sz="1600" spc="65" dirty="0" smtClean="0">
                <a:latin typeface="Times New Roman"/>
                <a:cs typeface="Times New Roman"/>
              </a:rPr>
              <a:t>training</a:t>
            </a:r>
            <a:r>
              <a:rPr lang="en-US" sz="1600" spc="2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to </a:t>
            </a:r>
            <a:r>
              <a:rPr lang="en-US" sz="1600" spc="70" dirty="0" smtClean="0">
                <a:latin typeface="Times New Roman"/>
                <a:cs typeface="Times New Roman"/>
              </a:rPr>
              <a:t>ensure</a:t>
            </a:r>
            <a:r>
              <a:rPr lang="en-US" sz="1600" spc="25" dirty="0" smtClean="0">
                <a:latin typeface="Times New Roman"/>
                <a:cs typeface="Times New Roman"/>
              </a:rPr>
              <a:t> </a:t>
            </a:r>
            <a:r>
              <a:rPr lang="en-US" sz="1600" spc="-45" dirty="0" smtClean="0">
                <a:latin typeface="Times New Roman"/>
                <a:cs typeface="Times New Roman"/>
              </a:rPr>
              <a:t>90%</a:t>
            </a:r>
            <a:r>
              <a:rPr lang="en-US" sz="1600" spc="20" dirty="0" smtClean="0">
                <a:latin typeface="Times New Roman"/>
                <a:cs typeface="Times New Roman"/>
              </a:rPr>
              <a:t> </a:t>
            </a:r>
            <a:r>
              <a:rPr lang="en-US" sz="1600" spc="55" dirty="0" smtClean="0">
                <a:latin typeface="Times New Roman"/>
                <a:cs typeface="Times New Roman"/>
              </a:rPr>
              <a:t>feature</a:t>
            </a:r>
            <a:r>
              <a:rPr lang="en-US" sz="1600" spc="20" dirty="0" smtClean="0">
                <a:latin typeface="Times New Roman"/>
                <a:cs typeface="Times New Roman"/>
              </a:rPr>
              <a:t> </a:t>
            </a:r>
            <a:r>
              <a:rPr lang="en-US" sz="1600" spc="55" dirty="0" smtClean="0">
                <a:latin typeface="Times New Roman"/>
                <a:cs typeface="Times New Roman"/>
              </a:rPr>
              <a:t>adoption.</a:t>
            </a:r>
            <a:r>
              <a:rPr lang="en-US" sz="1600" spc="25" dirty="0" smtClean="0">
                <a:latin typeface="Times New Roman"/>
                <a:cs typeface="Times New Roman"/>
              </a:rPr>
              <a:t> </a:t>
            </a:r>
          </a:p>
          <a:p>
            <a:pPr marL="12700" algn="just">
              <a:lnSpc>
                <a:spcPct val="150000"/>
              </a:lnSpc>
              <a:spcBef>
                <a:spcPts val="135"/>
              </a:spcBef>
            </a:pPr>
            <a:r>
              <a:rPr lang="en-US" sz="1600" spc="25" dirty="0">
                <a:latin typeface="Times New Roman"/>
                <a:cs typeface="Times New Roman"/>
              </a:rPr>
              <a:t> </a:t>
            </a:r>
            <a:r>
              <a:rPr lang="en-US" sz="1600" spc="25" dirty="0" smtClean="0">
                <a:latin typeface="Times New Roman"/>
                <a:cs typeface="Times New Roman"/>
              </a:rPr>
              <a:t>                           </a:t>
            </a:r>
            <a:r>
              <a:rPr lang="en-US" sz="1600" spc="70" dirty="0" smtClean="0">
                <a:latin typeface="Times New Roman"/>
                <a:cs typeface="Times New Roman"/>
              </a:rPr>
              <a:t>Ensure</a:t>
            </a:r>
            <a:r>
              <a:rPr lang="en-US" sz="1600" spc="20" dirty="0" smtClean="0">
                <a:latin typeface="Times New Roman"/>
                <a:cs typeface="Times New Roman"/>
              </a:rPr>
              <a:t> </a:t>
            </a:r>
            <a:r>
              <a:rPr lang="en-US" sz="1600" spc="-20" dirty="0" smtClean="0">
                <a:latin typeface="Times New Roman"/>
                <a:cs typeface="Times New Roman"/>
              </a:rPr>
              <a:t>100% </a:t>
            </a:r>
            <a:r>
              <a:rPr lang="en-US" sz="1600" spc="60" dirty="0" smtClean="0">
                <a:latin typeface="Times New Roman"/>
                <a:cs typeface="Times New Roman"/>
              </a:rPr>
              <a:t>milestone</a:t>
            </a:r>
            <a:r>
              <a:rPr lang="en-US" sz="1600" spc="9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visibility</a:t>
            </a:r>
            <a:r>
              <a:rPr lang="en-US" sz="1600" spc="9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for</a:t>
            </a:r>
            <a:r>
              <a:rPr lang="en-US" sz="1600" spc="9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all</a:t>
            </a:r>
            <a:r>
              <a:rPr lang="en-US" sz="1600" spc="90" dirty="0" smtClean="0">
                <a:latin typeface="Times New Roman"/>
                <a:cs typeface="Times New Roman"/>
              </a:rPr>
              <a:t> </a:t>
            </a:r>
            <a:r>
              <a:rPr lang="en-US" sz="1600" spc="45" dirty="0" smtClean="0">
                <a:latin typeface="Times New Roman"/>
                <a:cs typeface="Times New Roman"/>
              </a:rPr>
              <a:t>stakeholders</a:t>
            </a:r>
          </a:p>
          <a:p>
            <a:pPr marL="298450" indent="-285750" algn="just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Book Antiqua"/>
                <a:cs typeface="Book Antiqua"/>
              </a:rPr>
              <a:t>Time</a:t>
            </a:r>
            <a:r>
              <a:rPr lang="en-US" sz="1600" b="1" spc="65" dirty="0" smtClean="0">
                <a:latin typeface="Book Antiqua"/>
                <a:cs typeface="Book Antiqua"/>
              </a:rPr>
              <a:t> </a:t>
            </a:r>
            <a:r>
              <a:rPr lang="en-US" sz="1600" b="1" dirty="0" smtClean="0">
                <a:latin typeface="Book Antiqua"/>
                <a:cs typeface="Book Antiqua"/>
              </a:rPr>
              <a:t>Bound</a:t>
            </a:r>
            <a:r>
              <a:rPr lang="en-US" sz="1600" b="1" spc="65" dirty="0" smtClean="0">
                <a:latin typeface="Book Antiqua"/>
                <a:cs typeface="Book Antiqua"/>
              </a:rPr>
              <a:t> </a:t>
            </a:r>
            <a:r>
              <a:rPr lang="en-US" sz="1600" b="1" dirty="0" smtClean="0">
                <a:latin typeface="Book Antiqua"/>
                <a:cs typeface="Book Antiqua"/>
              </a:rPr>
              <a:t>-</a:t>
            </a:r>
            <a:r>
              <a:rPr lang="en-US" sz="1600" b="1" spc="65" dirty="0" smtClean="0">
                <a:latin typeface="Book Antiqua"/>
                <a:cs typeface="Book Antiqua"/>
              </a:rPr>
              <a:t> </a:t>
            </a:r>
            <a:r>
              <a:rPr lang="en-US" sz="1600" spc="55" dirty="0" smtClean="0">
                <a:latin typeface="Times New Roman"/>
                <a:cs typeface="Times New Roman"/>
              </a:rPr>
              <a:t>Complete</a:t>
            </a:r>
            <a:r>
              <a:rPr lang="en-US" sz="1600" spc="-10" dirty="0" smtClean="0">
                <a:latin typeface="Times New Roman"/>
                <a:cs typeface="Times New Roman"/>
              </a:rPr>
              <a:t> </a:t>
            </a:r>
            <a:r>
              <a:rPr lang="en-US" sz="1600" spc="80" dirty="0" smtClean="0">
                <a:latin typeface="Times New Roman"/>
                <a:cs typeface="Times New Roman"/>
              </a:rPr>
              <a:t>the</a:t>
            </a:r>
            <a:r>
              <a:rPr lang="en-US" sz="1600" spc="-1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project</a:t>
            </a:r>
            <a:r>
              <a:rPr lang="en-US" sz="1600" spc="-10" dirty="0" smtClean="0">
                <a:latin typeface="Times New Roman"/>
                <a:cs typeface="Times New Roman"/>
              </a:rPr>
              <a:t> </a:t>
            </a:r>
            <a:r>
              <a:rPr lang="en-US" sz="1600" spc="70" dirty="0" smtClean="0">
                <a:latin typeface="Times New Roman"/>
                <a:cs typeface="Times New Roman"/>
              </a:rPr>
              <a:t>in</a:t>
            </a:r>
            <a:r>
              <a:rPr lang="en-US" sz="1600" spc="-3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six</a:t>
            </a:r>
            <a:r>
              <a:rPr lang="en-US" sz="1600" spc="-10" dirty="0" smtClean="0">
                <a:latin typeface="Times New Roman"/>
                <a:cs typeface="Times New Roman"/>
              </a:rPr>
              <a:t> </a:t>
            </a:r>
            <a:r>
              <a:rPr lang="en-US" sz="1600" spc="65" dirty="0" smtClean="0">
                <a:latin typeface="Times New Roman"/>
                <a:cs typeface="Times New Roman"/>
              </a:rPr>
              <a:t>months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493" y="5707061"/>
            <a:ext cx="4326890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65" dirty="0" smtClean="0">
                <a:latin typeface="Times New Roman"/>
                <a:cs typeface="Times New Roman"/>
              </a:rPr>
              <a:t>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302" rIns="0" bIns="0" rtlCol="0">
            <a:spAutoFit/>
          </a:bodyPr>
          <a:lstStyle/>
          <a:p>
            <a:pPr marL="28219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448" y="1445907"/>
            <a:ext cx="8097520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600" spc="55" dirty="0">
                <a:latin typeface="Times New Roman"/>
                <a:cs typeface="Times New Roman"/>
              </a:rPr>
              <a:t>Here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use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b="1" spc="55" dirty="0">
                <a:latin typeface="Book Antiqua"/>
                <a:cs typeface="Book Antiqua"/>
              </a:rPr>
              <a:t>WATERFALL</a:t>
            </a:r>
            <a:r>
              <a:rPr sz="1600" b="1" spc="80" dirty="0">
                <a:latin typeface="Book Antiqua"/>
                <a:cs typeface="Book Antiqua"/>
              </a:rPr>
              <a:t> </a:t>
            </a:r>
            <a:r>
              <a:rPr sz="1600" b="1" spc="-10" dirty="0">
                <a:latin typeface="Book Antiqua"/>
                <a:cs typeface="Book Antiqua"/>
              </a:rPr>
              <a:t>METHODOLOGY,</a:t>
            </a:r>
            <a:endParaRPr sz="1600" dirty="0">
              <a:latin typeface="Book Antiqua"/>
              <a:cs typeface="Book Antiqua"/>
            </a:endParaRPr>
          </a:p>
          <a:p>
            <a:pPr marL="12700">
              <a:lnSpc>
                <a:spcPct val="150000"/>
              </a:lnSpc>
              <a:spcBef>
                <a:spcPts val="1764"/>
              </a:spcBef>
            </a:pPr>
            <a:r>
              <a:rPr sz="1600" spc="-25" dirty="0">
                <a:latin typeface="Times New Roman"/>
                <a:cs typeface="Times New Roman"/>
              </a:rPr>
              <a:t>So,</a:t>
            </a:r>
            <a:endParaRPr sz="16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50000"/>
              </a:lnSpc>
              <a:spcBef>
                <a:spcPts val="585"/>
              </a:spcBef>
              <a:buFont typeface="Wingdings" panose="05000000000000000000" pitchFamily="2" charset="2"/>
              <a:buChar char="§"/>
              <a:tabLst>
                <a:tab pos="184785" algn="l"/>
              </a:tabLst>
            </a:pPr>
            <a:r>
              <a:rPr sz="1600" dirty="0">
                <a:latin typeface="Times New Roman"/>
                <a:cs typeface="Times New Roman"/>
              </a:rPr>
              <a:t>Waterfall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methodology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linear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sequential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in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which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each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phase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depends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the </a:t>
            </a:r>
            <a:r>
              <a:rPr sz="1600" spc="10" dirty="0">
                <a:latin typeface="Times New Roman"/>
                <a:cs typeface="Times New Roman"/>
              </a:rPr>
              <a:t>deliverables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the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previous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30" dirty="0" smtClean="0">
                <a:latin typeface="Times New Roman"/>
                <a:cs typeface="Times New Roman"/>
              </a:rPr>
              <a:t>one.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50000"/>
              </a:lnSpc>
              <a:spcBef>
                <a:spcPts val="585"/>
              </a:spcBef>
              <a:buFont typeface="Wingdings" panose="05000000000000000000" pitchFamily="2" charset="2"/>
              <a:buChar char="§"/>
              <a:tabLst>
                <a:tab pos="184785" algn="l"/>
              </a:tabLst>
            </a:pPr>
            <a:r>
              <a:rPr sz="1600" spc="30" dirty="0" smtClean="0">
                <a:latin typeface="Times New Roman"/>
                <a:cs typeface="Times New Roman"/>
              </a:rPr>
              <a:t>Five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key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phases: </a:t>
            </a:r>
            <a:r>
              <a:rPr sz="1600" spc="65" dirty="0">
                <a:latin typeface="Times New Roman"/>
                <a:cs typeface="Times New Roman"/>
              </a:rPr>
              <a:t>Requirement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gathering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analysis, Design,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Development,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Testing, </a:t>
            </a:r>
            <a:r>
              <a:rPr sz="1600" spc="40" dirty="0" smtClean="0">
                <a:latin typeface="Times New Roman"/>
                <a:cs typeface="Times New Roman"/>
              </a:rPr>
              <a:t>Deployment.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50000"/>
              </a:lnSpc>
              <a:spcBef>
                <a:spcPts val="585"/>
              </a:spcBef>
              <a:buFont typeface="Wingdings" panose="05000000000000000000" pitchFamily="2" charset="2"/>
              <a:buChar char="§"/>
              <a:tabLst>
                <a:tab pos="18478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Suitable</a:t>
            </a:r>
            <a:r>
              <a:rPr sz="1600" spc="9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projects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with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clear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requirements</a:t>
            </a:r>
            <a:r>
              <a:rPr sz="1600" spc="95" dirty="0">
                <a:latin typeface="Times New Roman"/>
                <a:cs typeface="Times New Roman"/>
              </a:rPr>
              <a:t> and </a:t>
            </a:r>
            <a:r>
              <a:rPr sz="1600" spc="55" dirty="0">
                <a:latin typeface="Times New Roman"/>
                <a:cs typeface="Times New Roman"/>
              </a:rPr>
              <a:t>limited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changes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offers </a:t>
            </a:r>
            <a:r>
              <a:rPr sz="1600" dirty="0">
                <a:latin typeface="Times New Roman"/>
                <a:cs typeface="Times New Roman"/>
              </a:rPr>
              <a:t>well-</a:t>
            </a:r>
            <a:r>
              <a:rPr sz="1600" spc="75" dirty="0">
                <a:latin typeface="Times New Roman"/>
                <a:cs typeface="Times New Roman"/>
              </a:rPr>
              <a:t>documented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stages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better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control.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50000"/>
              </a:lnSpc>
              <a:spcBef>
                <a:spcPts val="585"/>
              </a:spcBef>
              <a:buFont typeface="Wingdings" panose="05000000000000000000" pitchFamily="2" charset="2"/>
              <a:buChar char="§"/>
              <a:tabLst>
                <a:tab pos="184785" algn="l"/>
              </a:tabLst>
            </a:pPr>
            <a:r>
              <a:rPr sz="1600" spc="60" dirty="0" smtClean="0">
                <a:latin typeface="Times New Roman"/>
                <a:cs typeface="Times New Roman"/>
              </a:rPr>
              <a:t>Ensures</a:t>
            </a:r>
            <a:r>
              <a:rPr sz="1600" spc="20" dirty="0" smtClean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comprehensive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testing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before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deployment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reduces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ambiguity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through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45" dirty="0" smtClean="0">
                <a:latin typeface="Times New Roman"/>
                <a:cs typeface="Times New Roman"/>
              </a:rPr>
              <a:t>detailed</a:t>
            </a:r>
            <a:r>
              <a:rPr lang="en-IN" sz="1600" dirty="0">
                <a:latin typeface="Times New Roman"/>
                <a:cs typeface="Times New Roman"/>
              </a:rPr>
              <a:t> </a:t>
            </a:r>
            <a:r>
              <a:rPr sz="1600" spc="55" dirty="0" smtClean="0">
                <a:latin typeface="Times New Roman"/>
                <a:cs typeface="Times New Roman"/>
              </a:rPr>
              <a:t>documentation</a:t>
            </a:r>
            <a:r>
              <a:rPr sz="1600" spc="5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2921635">
              <a:lnSpc>
                <a:spcPct val="100000"/>
              </a:lnSpc>
              <a:spcBef>
                <a:spcPts val="95"/>
              </a:spcBef>
            </a:pPr>
            <a:r>
              <a:rPr spc="9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532" y="1371600"/>
            <a:ext cx="7236171" cy="499880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600" b="1" spc="-30" dirty="0" err="1" smtClean="0">
                <a:latin typeface="Book Antiqua"/>
                <a:cs typeface="Book Antiqua"/>
              </a:rPr>
              <a:t>Requi</a:t>
            </a:r>
            <a:r>
              <a:rPr lang="en-IN" sz="1600" b="1" spc="-30" dirty="0" smtClean="0">
                <a:latin typeface="Book Antiqua"/>
                <a:cs typeface="Book Antiqua"/>
              </a:rPr>
              <a:t>r</a:t>
            </a:r>
            <a:r>
              <a:rPr sz="1600" b="1" spc="-30" dirty="0" err="1" smtClean="0">
                <a:latin typeface="Book Antiqua"/>
                <a:cs typeface="Book Antiqua"/>
              </a:rPr>
              <a:t>ement</a:t>
            </a:r>
            <a:r>
              <a:rPr sz="1600" b="1" spc="-65" dirty="0" smtClean="0">
                <a:latin typeface="Book Antiqua"/>
                <a:cs typeface="Book Antiqua"/>
              </a:rPr>
              <a:t> </a:t>
            </a:r>
            <a:r>
              <a:rPr sz="1600" b="1" spc="-25" dirty="0" err="1" smtClean="0">
                <a:latin typeface="Book Antiqua"/>
                <a:cs typeface="Book Antiqua"/>
              </a:rPr>
              <a:t>Gathe</a:t>
            </a:r>
            <a:r>
              <a:rPr lang="en-IN" sz="1600" b="1" spc="-25" dirty="0" smtClean="0">
                <a:latin typeface="Book Antiqua"/>
                <a:cs typeface="Book Antiqua"/>
              </a:rPr>
              <a:t>r</a:t>
            </a:r>
            <a:r>
              <a:rPr sz="1600" b="1" spc="-25" dirty="0" err="1" smtClean="0">
                <a:latin typeface="Book Antiqua"/>
                <a:cs typeface="Book Antiqua"/>
              </a:rPr>
              <a:t>ing</a:t>
            </a:r>
            <a:r>
              <a:rPr sz="1600" b="1" spc="-60" dirty="0" smtClean="0">
                <a:latin typeface="Book Antiqua"/>
                <a:cs typeface="Book Antiqua"/>
              </a:rPr>
              <a:t> </a:t>
            </a:r>
            <a:r>
              <a:rPr lang="en-IN" sz="1600" b="1" dirty="0">
                <a:latin typeface="Book Antiqua"/>
                <a:cs typeface="Book Antiqua"/>
              </a:rPr>
              <a:t>&amp;</a:t>
            </a:r>
            <a:r>
              <a:rPr sz="1600" b="1" spc="-60" dirty="0" smtClean="0">
                <a:latin typeface="Book Antiqua"/>
                <a:cs typeface="Book Antiqua"/>
              </a:rPr>
              <a:t> </a:t>
            </a:r>
            <a:r>
              <a:rPr sz="1600" b="1" spc="-10" dirty="0">
                <a:latin typeface="Book Antiqua"/>
                <a:cs typeface="Book Antiqua"/>
              </a:rPr>
              <a:t>Analysis:</a:t>
            </a:r>
            <a:endParaRPr sz="1600" dirty="0">
              <a:latin typeface="Book Antiqua"/>
              <a:cs typeface="Book Antiqua"/>
            </a:endParaRPr>
          </a:p>
          <a:p>
            <a:pPr marL="298450" indent="-285750">
              <a:spcBef>
                <a:spcPts val="46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>
                <a:latin typeface="Times New Roman"/>
                <a:cs typeface="Times New Roman"/>
              </a:rPr>
              <a:t>Identify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60" dirty="0">
                <a:latin typeface="Times New Roman"/>
                <a:cs typeface="Times New Roman"/>
              </a:rPr>
              <a:t> stakeholder needs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feature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50" dirty="0" smtClean="0">
                <a:latin typeface="Times New Roman"/>
                <a:cs typeface="Times New Roman"/>
              </a:rPr>
              <a:t>requirements.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46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70" dirty="0" smtClean="0">
                <a:latin typeface="Times New Roman"/>
                <a:cs typeface="Times New Roman"/>
              </a:rPr>
              <a:t>Document</a:t>
            </a:r>
            <a:r>
              <a:rPr sz="1600" spc="95" dirty="0" smtClean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validate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requirements.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spcBef>
                <a:spcPts val="1215"/>
              </a:spcBef>
            </a:pPr>
            <a:r>
              <a:rPr sz="1600" b="1" spc="-10" dirty="0">
                <a:latin typeface="Book Antiqua"/>
                <a:cs typeface="Book Antiqua"/>
              </a:rPr>
              <a:t>Design:</a:t>
            </a:r>
            <a:endParaRPr sz="1600" dirty="0">
              <a:latin typeface="Book Antiqua"/>
              <a:cs typeface="Book Antiqua"/>
            </a:endParaRPr>
          </a:p>
          <a:p>
            <a:pPr marL="298450" indent="-285750">
              <a:spcBef>
                <a:spcPts val="46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0" dirty="0">
                <a:latin typeface="Times New Roman"/>
                <a:cs typeface="Times New Roman"/>
              </a:rPr>
              <a:t>Create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detailed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workfiows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user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interface </a:t>
            </a:r>
            <a:r>
              <a:rPr sz="1600" spc="-10" dirty="0" smtClean="0">
                <a:latin typeface="Times New Roman"/>
                <a:cs typeface="Times New Roman"/>
              </a:rPr>
              <a:t>designs.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46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70" dirty="0" smtClean="0">
                <a:latin typeface="Times New Roman"/>
                <a:cs typeface="Times New Roman"/>
              </a:rPr>
              <a:t>Ensure</a:t>
            </a:r>
            <a:r>
              <a:rPr sz="1600" spc="45" dirty="0" smtClean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compatibility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with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existing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app</a:t>
            </a:r>
            <a:r>
              <a:rPr sz="1600" spc="45" dirty="0">
                <a:latin typeface="Times New Roman"/>
                <a:cs typeface="Times New Roman"/>
              </a:rPr>
              <a:t> modules.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spcBef>
                <a:spcPts val="1250"/>
              </a:spcBef>
            </a:pPr>
            <a:r>
              <a:rPr sz="1600" b="1" spc="-10" dirty="0">
                <a:latin typeface="Book Antiqua"/>
                <a:cs typeface="Book Antiqua"/>
              </a:rPr>
              <a:t>Development:</a:t>
            </a:r>
            <a:endParaRPr sz="1600" dirty="0">
              <a:latin typeface="Book Antiqua"/>
              <a:cs typeface="Book Antiqua"/>
            </a:endParaRP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>
                <a:latin typeface="Times New Roman"/>
                <a:cs typeface="Times New Roman"/>
              </a:rPr>
              <a:t>Build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integrate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module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into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Sparsh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Times New Roman"/>
                <a:cs typeface="Times New Roman"/>
              </a:rPr>
              <a:t>App.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65" dirty="0" smtClean="0">
                <a:latin typeface="Times New Roman"/>
                <a:cs typeface="Times New Roman"/>
              </a:rPr>
              <a:t>Conduct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unit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testing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during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development.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spcBef>
                <a:spcPts val="1250"/>
              </a:spcBef>
            </a:pPr>
            <a:r>
              <a:rPr sz="1600" b="1" spc="-10" dirty="0">
                <a:latin typeface="Book Antiqua"/>
                <a:cs typeface="Book Antiqua"/>
              </a:rPr>
              <a:t>Testing:</a:t>
            </a:r>
            <a:endParaRPr sz="1600" dirty="0">
              <a:latin typeface="Book Antiqua"/>
              <a:cs typeface="Book Antiqua"/>
            </a:endParaRP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0" dirty="0">
                <a:latin typeface="Times New Roman"/>
                <a:cs typeface="Times New Roman"/>
              </a:rPr>
              <a:t>Perform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User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Acceptance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Testing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(UAT</a:t>
            </a:r>
            <a:r>
              <a:rPr sz="1600" spc="-10" dirty="0" smtClean="0">
                <a:latin typeface="Times New Roman"/>
                <a:cs typeface="Times New Roman"/>
              </a:rPr>
              <a:t>).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Fix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bugs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improve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based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on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feedback.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spcBef>
                <a:spcPts val="1235"/>
              </a:spcBef>
            </a:pPr>
            <a:r>
              <a:rPr sz="1600" b="1" spc="-10" dirty="0">
                <a:latin typeface="Book Antiqua"/>
                <a:cs typeface="Book Antiqua"/>
              </a:rPr>
              <a:t>Deployment:</a:t>
            </a:r>
            <a:endParaRPr sz="1600" dirty="0">
              <a:latin typeface="Book Antiqua"/>
              <a:cs typeface="Book Antiqua"/>
            </a:endParaRPr>
          </a:p>
          <a:p>
            <a:pPr marL="298450" indent="-285750"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>
                <a:latin typeface="Times New Roman"/>
                <a:cs typeface="Times New Roman"/>
              </a:rPr>
              <a:t>Roll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out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feature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to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users.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Provide</a:t>
            </a:r>
            <a:r>
              <a:rPr sz="1600" spc="60" dirty="0" smtClean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comprehensive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user</a:t>
            </a:r>
            <a:r>
              <a:rPr sz="1600" spc="65" dirty="0">
                <a:latin typeface="Times New Roman"/>
                <a:cs typeface="Times New Roman"/>
              </a:rPr>
              <a:t> training </a:t>
            </a:r>
            <a:r>
              <a:rPr sz="1600" spc="70" dirty="0">
                <a:latin typeface="Times New Roman"/>
                <a:cs typeface="Times New Roman"/>
              </a:rPr>
              <a:t>and </a:t>
            </a:r>
            <a:r>
              <a:rPr sz="1600" spc="50" dirty="0">
                <a:latin typeface="Times New Roman"/>
                <a:cs typeface="Times New Roman"/>
              </a:rPr>
              <a:t>support.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32" y="4388002"/>
            <a:ext cx="5407368" cy="149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9245" indent="-296545" algn="just">
              <a:lnSpc>
                <a:spcPct val="150000"/>
              </a:lnSpc>
              <a:spcBef>
                <a:spcPts val="135"/>
              </a:spcBef>
              <a:buAutoNum type="arabicPeriod"/>
              <a:tabLst>
                <a:tab pos="309245" algn="l"/>
              </a:tabLst>
            </a:pPr>
            <a:r>
              <a:rPr sz="1600" spc="65" dirty="0">
                <a:latin typeface="Times New Roman"/>
                <a:cs typeface="Times New Roman"/>
              </a:rPr>
              <a:t>Requirement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Gathering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Analysis: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month</a:t>
            </a:r>
            <a:endParaRPr sz="1600" dirty="0">
              <a:latin typeface="Times New Roman"/>
              <a:cs typeface="Times New Roman"/>
            </a:endParaRPr>
          </a:p>
          <a:p>
            <a:pPr marL="309245" indent="-296545" algn="just">
              <a:lnSpc>
                <a:spcPct val="150000"/>
              </a:lnSpc>
              <a:spcBef>
                <a:spcPts val="45"/>
              </a:spcBef>
              <a:buAutoNum type="arabicPeriod"/>
              <a:tabLst>
                <a:tab pos="309245" algn="l"/>
              </a:tabLst>
            </a:pPr>
            <a:r>
              <a:rPr sz="1600" dirty="0">
                <a:latin typeface="Times New Roman"/>
                <a:cs typeface="Times New Roman"/>
              </a:rPr>
              <a:t>Design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Phase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months</a:t>
            </a:r>
            <a:endParaRPr sz="1600" dirty="0">
              <a:latin typeface="Times New Roman"/>
              <a:cs typeface="Times New Roman"/>
            </a:endParaRPr>
          </a:p>
          <a:p>
            <a:pPr marL="309245" indent="-296545" algn="just">
              <a:lnSpc>
                <a:spcPct val="150000"/>
              </a:lnSpc>
              <a:spcBef>
                <a:spcPts val="40"/>
              </a:spcBef>
              <a:buAutoNum type="arabicPeriod"/>
              <a:tabLst>
                <a:tab pos="309245" algn="l"/>
              </a:tabLst>
            </a:pPr>
            <a:r>
              <a:rPr sz="1600" spc="55" dirty="0">
                <a:latin typeface="Times New Roman"/>
                <a:cs typeface="Times New Roman"/>
              </a:rPr>
              <a:t>Development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Phase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months</a:t>
            </a:r>
            <a:endParaRPr sz="1600" dirty="0">
              <a:latin typeface="Times New Roman"/>
              <a:cs typeface="Times New Roman"/>
            </a:endParaRPr>
          </a:p>
          <a:p>
            <a:pPr marL="305435" indent="-292735" algn="just">
              <a:lnSpc>
                <a:spcPct val="150000"/>
              </a:lnSpc>
              <a:spcBef>
                <a:spcPts val="40"/>
              </a:spcBef>
              <a:buAutoNum type="arabicPeriod"/>
              <a:tabLst>
                <a:tab pos="305435" algn="l"/>
              </a:tabLst>
            </a:pPr>
            <a:r>
              <a:rPr sz="1600" dirty="0">
                <a:latin typeface="Times New Roman"/>
                <a:cs typeface="Times New Roman"/>
              </a:rPr>
              <a:t>Testing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Deployment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month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705343"/>
            <a:ext cx="8229663" cy="20848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95"/>
              </a:spcBef>
            </a:pPr>
            <a:r>
              <a:rPr dirty="0"/>
              <a:t>Project</a:t>
            </a:r>
            <a:r>
              <a:rPr spc="-45" dirty="0"/>
              <a:t> </a:t>
            </a:r>
            <a:r>
              <a:rPr spc="90" dirty="0"/>
              <a:t>Timeline</a:t>
            </a:r>
            <a:r>
              <a:rPr spc="50" dirty="0"/>
              <a:t> </a:t>
            </a:r>
            <a:r>
              <a:rPr spc="105" dirty="0"/>
              <a:t>(Gantt</a:t>
            </a:r>
            <a:r>
              <a:rPr spc="50" dirty="0"/>
              <a:t> </a:t>
            </a:r>
            <a:r>
              <a:rPr spc="125" dirty="0"/>
              <a:t>Chart)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339" rIns="0" bIns="0" rtlCol="0">
            <a:spAutoFit/>
          </a:bodyPr>
          <a:lstStyle/>
          <a:p>
            <a:pPr marL="1786889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Resources</a:t>
            </a:r>
            <a:r>
              <a:rPr spc="-55" dirty="0"/>
              <a:t> </a:t>
            </a:r>
            <a:r>
              <a:rPr spc="55" dirty="0"/>
              <a:t>Allocation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30" y="2079625"/>
            <a:ext cx="7388570" cy="381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b="1" spc="-30" dirty="0" smtClean="0">
                <a:latin typeface="Book Antiqua"/>
                <a:cs typeface="Book Antiqua"/>
              </a:rPr>
              <a:t>People Resources</a:t>
            </a:r>
            <a:endParaRPr sz="1800" dirty="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10" dirty="0">
                <a:latin typeface="Times New Roman"/>
                <a:cs typeface="Times New Roman"/>
              </a:rPr>
              <a:t>Project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manager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(1)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,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developers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(4)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,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testers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(2)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,</a:t>
            </a:r>
            <a:r>
              <a:rPr sz="1550" spc="55" dirty="0">
                <a:latin typeface="Times New Roman"/>
                <a:cs typeface="Times New Roman"/>
              </a:rPr>
              <a:t>  business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analysts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(1</a:t>
            </a:r>
            <a:r>
              <a:rPr sz="1550" spc="-20" dirty="0" smtClean="0">
                <a:latin typeface="Times New Roman"/>
                <a:cs typeface="Times New Roman"/>
              </a:rPr>
              <a:t>).</a:t>
            </a:r>
            <a:endParaRPr lang="en-IN" sz="15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External</a:t>
            </a:r>
            <a:r>
              <a:rPr sz="1550" spc="95" dirty="0" smtClean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consultants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for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specialized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support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like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SME’s,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delivery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Head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if </a:t>
            </a:r>
            <a:r>
              <a:rPr sz="1550" spc="40" dirty="0">
                <a:latin typeface="Times New Roman"/>
                <a:cs typeface="Times New Roman"/>
              </a:rPr>
              <a:t>required.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lang="en-IN" b="1" spc="-35" dirty="0" smtClean="0">
                <a:latin typeface="Book Antiqua"/>
                <a:cs typeface="Book Antiqua"/>
              </a:rPr>
              <a:t>Te</a:t>
            </a:r>
            <a:r>
              <a:rPr lang="en-IN" sz="1800" b="1" spc="-35" dirty="0" smtClean="0">
                <a:latin typeface="Book Antiqua"/>
                <a:cs typeface="Book Antiqua"/>
              </a:rPr>
              <a:t>chnical Resources</a:t>
            </a:r>
            <a:endParaRPr sz="1800" dirty="0">
              <a:latin typeface="Book Antiqua"/>
              <a:cs typeface="Book Antiqua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>
                <a:latin typeface="Times New Roman"/>
                <a:cs typeface="Times New Roman"/>
              </a:rPr>
              <a:t>Development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tools,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testing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software,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management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tools.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1800" b="1" spc="-100" dirty="0" smtClean="0">
                <a:latin typeface="Book Antiqua"/>
                <a:cs typeface="Book Antiqua"/>
              </a:rPr>
              <a:t>B</a:t>
            </a:r>
            <a:r>
              <a:rPr lang="en-IN" sz="1800" b="1" spc="-100" dirty="0" err="1" smtClean="0">
                <a:latin typeface="Book Antiqua"/>
                <a:cs typeface="Book Antiqua"/>
              </a:rPr>
              <a:t>udget</a:t>
            </a:r>
            <a:r>
              <a:rPr lang="en-IN" sz="1800" b="1" spc="-100" dirty="0" smtClean="0">
                <a:latin typeface="Book Antiqua"/>
                <a:cs typeface="Book Antiqua"/>
              </a:rPr>
              <a:t> &amp; Time Resources</a:t>
            </a:r>
          </a:p>
          <a:p>
            <a:pPr marL="298450" indent="-285750">
              <a:lnSpc>
                <a:spcPct val="100000"/>
              </a:lnSpc>
              <a:spcBef>
                <a:spcPts val="1639"/>
              </a:spcBef>
              <a:buFont typeface="Wingdings" panose="05000000000000000000" pitchFamily="2" charset="2"/>
              <a:buChar char="§"/>
            </a:pPr>
            <a:r>
              <a:rPr sz="1550" spc="55" dirty="0" smtClean="0">
                <a:latin typeface="Times New Roman"/>
                <a:cs typeface="Times New Roman"/>
              </a:rPr>
              <a:t>Development</a:t>
            </a:r>
            <a:r>
              <a:rPr sz="1550" spc="50" dirty="0" smtClean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training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costs,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licensing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fees,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40" dirty="0">
                <a:latin typeface="Times New Roman"/>
                <a:cs typeface="Times New Roman"/>
              </a:rPr>
              <a:t>contingency </a:t>
            </a:r>
            <a:r>
              <a:rPr sz="1550" spc="40" dirty="0" smtClean="0">
                <a:latin typeface="Times New Roman"/>
                <a:cs typeface="Times New Roman"/>
              </a:rPr>
              <a:t>budget.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639"/>
              </a:spcBef>
              <a:buFont typeface="Wingdings" panose="05000000000000000000" pitchFamily="2" charset="2"/>
              <a:buChar char="§"/>
            </a:pPr>
            <a:r>
              <a:rPr sz="1550" dirty="0" smtClean="0">
                <a:latin typeface="Times New Roman"/>
                <a:cs typeface="Times New Roman"/>
              </a:rPr>
              <a:t>Budget</a:t>
            </a:r>
            <a:r>
              <a:rPr sz="1550" spc="50" dirty="0" smtClean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: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₹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[90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Lakhs</a:t>
            </a:r>
            <a:r>
              <a:rPr sz="1550" spc="-10" dirty="0" smtClean="0">
                <a:latin typeface="Times New Roman"/>
                <a:cs typeface="Times New Roman"/>
              </a:rPr>
              <a:t>].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639"/>
              </a:spcBef>
              <a:buFont typeface="Wingdings" panose="05000000000000000000" pitchFamily="2" charset="2"/>
              <a:buChar char="§"/>
            </a:pPr>
            <a:r>
              <a:rPr sz="1550" dirty="0" smtClean="0">
                <a:latin typeface="Times New Roman"/>
                <a:cs typeface="Times New Roman"/>
              </a:rPr>
              <a:t>Six</a:t>
            </a:r>
            <a:r>
              <a:rPr sz="1550" spc="55" dirty="0" smtClean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imes New Roman"/>
                <a:cs typeface="Times New Roman"/>
              </a:rPr>
              <a:t>months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for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development,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testing,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deployment.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990</Words>
  <Application>Microsoft Office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Book Antiqua</vt:lpstr>
      <vt:lpstr>Calibri</vt:lpstr>
      <vt:lpstr>Times New Roman</vt:lpstr>
      <vt:lpstr>Wingdings</vt:lpstr>
      <vt:lpstr>Office Theme</vt:lpstr>
      <vt:lpstr>Project Progress Tracking Feature in Sparsh Application</vt:lpstr>
      <vt:lpstr>Situation/Problem/Opportunity</vt:lpstr>
      <vt:lpstr>Purpose Statement (Goals)</vt:lpstr>
      <vt:lpstr>Project Objectives</vt:lpstr>
      <vt:lpstr>Success Criteria (SMART Objectives)</vt:lpstr>
      <vt:lpstr>METHODS</vt:lpstr>
      <vt:lpstr>Approach</vt:lpstr>
      <vt:lpstr>Project Timeline (Gantt Chart)</vt:lpstr>
      <vt:lpstr>Resources Allocation</vt:lpstr>
      <vt:lpstr>Risks and Dependencies</vt:lpstr>
      <vt:lpstr>Expected Deliverables &amp;Benefits</vt:lpstr>
      <vt:lpstr>Conclusion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Complete_15_Slide_Project_Proposal_Sparsh_App (1)</dc:title>
  <cp:lastModifiedBy>Windows User</cp:lastModifiedBy>
  <cp:revision>4</cp:revision>
  <dcterms:created xsi:type="dcterms:W3CDTF">2025-02-15T13:14:47Z</dcterms:created>
  <dcterms:modified xsi:type="dcterms:W3CDTF">2025-02-15T14:02:17Z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2025-02-15T00:00:00Z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2025-02-15T00:00:00Z</vt:filetime>
  </property>
  <property fmtid="{D5CDD505-2E9C-101B-9397-08002B2CF9AE}" pid="5" name="Producer">
    <vt:lpwstr>3-Heights(TM) PDF Security Shell 4.8.25.2 (http://www.pdf-tools.com)</vt:lpwstr>
  </property>
</Properties>
</file>