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1939-CAA1-CAC7-50B1-F3C40008E7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D76F30C-4271-1675-A9B6-B56CC2A815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74070DD-F073-60DD-95C7-6212A8A31BBA}"/>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AC5923F9-14EA-2825-155B-90E5A0601E1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9D61D5-CCC3-35BA-3938-E799622BB116}"/>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32327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A470-87B3-CE0F-B90E-FEA13C7750F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A4A994-29DE-3955-EED1-52ED87A611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CC0CB5-E284-5153-3FC6-61E9E2FA8ABC}"/>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44865B92-DCB1-8833-1A6E-A4B3069BDC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4FEBD0-809C-DC2F-1237-2B47221F0412}"/>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75135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764BF-467D-55BF-B155-FF5C975B6B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28B021-8F8C-B57F-252F-304F9B4B1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09ACCF-71A6-C251-ACCB-3A7A237B5F13}"/>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50032326-085B-DA51-F4C4-271B42F7C6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7AD158-5E1E-0C51-3FC9-DF9284802448}"/>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312484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9B07-1D21-34C8-6F7A-517C87E961D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9B8F7C-99DB-580F-D98E-28B79472AC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FD2BFED-6168-D788-6622-C109C9BE36A3}"/>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3AA7F269-9F21-1D76-6A16-E8977E8C9C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25AC9E-8AA1-97A9-0593-7C93C00CD54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25559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8491-8C08-4390-EEF4-32E56B319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D50085E-8344-ED5F-9F8B-28E31A411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6EBED-D82E-0E77-A4FF-8797E7DC31E1}"/>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A0499DC6-6772-44C6-6CCB-668B45E9FA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BEAFEC-1280-7C45-2811-6DAA7B72A43F}"/>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78607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5669B-C99E-E6A1-2A51-BA506B4F1C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0282A5C-C639-E967-BAF2-8543F5D0F9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49E1982-D88E-DE26-23FF-049904F17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7D2A3F2-0A62-76D4-1110-D04D8D373DA9}"/>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6" name="Footer Placeholder 5">
            <a:extLst>
              <a:ext uri="{FF2B5EF4-FFF2-40B4-BE49-F238E27FC236}">
                <a16:creationId xmlns:a16="http://schemas.microsoft.com/office/drawing/2014/main" id="{32F1603A-6232-BC15-7D70-49932EAC7A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4CEF594-2035-242D-5616-00CF3B61F949}"/>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97587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62969-DE77-6C1C-68EE-573B2954445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716B06-3A94-53C3-8C6B-1F938ED689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6DC943-CDF2-BD3E-DE3F-094AA89FA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58AFEFD-9F1C-2866-7F58-8BB8714BE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66AAAE-D01A-50D4-2621-1AB10EDE18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D49D7F8-8DC1-C8E3-8C3D-0D33E4CABD85}"/>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8" name="Footer Placeholder 7">
            <a:extLst>
              <a:ext uri="{FF2B5EF4-FFF2-40B4-BE49-F238E27FC236}">
                <a16:creationId xmlns:a16="http://schemas.microsoft.com/office/drawing/2014/main" id="{8A47A20D-C33C-F112-2CC8-F916450F793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414EBA8-8064-5CE6-7FE3-CC00BFCF902A}"/>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89628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28E5-F809-B5D4-F69C-1502624940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33599FC-9BA4-C428-3245-D3D8B0EA1857}"/>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4" name="Footer Placeholder 3">
            <a:extLst>
              <a:ext uri="{FF2B5EF4-FFF2-40B4-BE49-F238E27FC236}">
                <a16:creationId xmlns:a16="http://schemas.microsoft.com/office/drawing/2014/main" id="{A5BBCE03-0946-801A-78CC-6DEC4C9A0E6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94E898F-9E36-E86C-0E7C-3AB96ADF42D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5914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F2205B-8B88-B8D2-46B4-D6FA659185BD}"/>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3" name="Footer Placeholder 2">
            <a:extLst>
              <a:ext uri="{FF2B5EF4-FFF2-40B4-BE49-F238E27FC236}">
                <a16:creationId xmlns:a16="http://schemas.microsoft.com/office/drawing/2014/main" id="{3C3A46A2-3543-ECA7-E7C9-D5B03BA9639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36ADF49-79F8-280D-788F-D71A57120BF0}"/>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9275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98A0-25A8-A202-C722-1C49333B98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0527E69-DDE9-BD3F-F032-90CC9D3C8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238F455-2CD2-20CC-71B3-B90726591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2233DC-10E3-3724-E9ED-C697014770B5}"/>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6" name="Footer Placeholder 5">
            <a:extLst>
              <a:ext uri="{FF2B5EF4-FFF2-40B4-BE49-F238E27FC236}">
                <a16:creationId xmlns:a16="http://schemas.microsoft.com/office/drawing/2014/main" id="{3F844260-C2F1-A277-C816-BA7593F9DC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12D167-CD85-86E5-DF4F-9C41CBBBBC7C}"/>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8011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86CBA-A67F-64A9-D929-777F45214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CED59E6-925F-02A9-8D30-723DF4E37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19A6C7A-677F-538D-D129-3C9FD3EEE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19F7A-2E96-B797-DBBB-EAB94AA1E27C}"/>
              </a:ext>
            </a:extLst>
          </p:cNvPr>
          <p:cNvSpPr>
            <a:spLocks noGrp="1"/>
          </p:cNvSpPr>
          <p:nvPr>
            <p:ph type="dt" sz="half" idx="10"/>
          </p:nvPr>
        </p:nvSpPr>
        <p:spPr/>
        <p:txBody>
          <a:bodyPr/>
          <a:lstStyle/>
          <a:p>
            <a:fld id="{65E7C34A-3A3D-4ED9-896B-7412263FA99D}" type="datetimeFigureOut">
              <a:rPr lang="en-IN" smtClean="0"/>
              <a:t>24-01-2025</a:t>
            </a:fld>
            <a:endParaRPr lang="en-IN"/>
          </a:p>
        </p:txBody>
      </p:sp>
      <p:sp>
        <p:nvSpPr>
          <p:cNvPr id="6" name="Footer Placeholder 5">
            <a:extLst>
              <a:ext uri="{FF2B5EF4-FFF2-40B4-BE49-F238E27FC236}">
                <a16:creationId xmlns:a16="http://schemas.microsoft.com/office/drawing/2014/main" id="{7938B033-6841-4D28-C995-EEC4E60531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DE852E-B283-CDC2-43BE-DFEE3DDC570B}"/>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1895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8F076A-1D80-BF8D-AAEE-359B05971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7E9CA02-ABB1-886C-8AA4-D9B3BC6CAF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8817BA-4062-CAF2-5142-C776682246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7C34A-3A3D-4ED9-896B-7412263FA99D}" type="datetimeFigureOut">
              <a:rPr lang="en-IN" smtClean="0"/>
              <a:t>24-01-2025</a:t>
            </a:fld>
            <a:endParaRPr lang="en-IN"/>
          </a:p>
        </p:txBody>
      </p:sp>
      <p:sp>
        <p:nvSpPr>
          <p:cNvPr id="5" name="Footer Placeholder 4">
            <a:extLst>
              <a:ext uri="{FF2B5EF4-FFF2-40B4-BE49-F238E27FC236}">
                <a16:creationId xmlns:a16="http://schemas.microsoft.com/office/drawing/2014/main" id="{D69A4CBE-CF5A-D9DF-E57E-28B549041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72E0EBD-D8D2-9BC7-2AAE-238B775A3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85883-982F-4354-B0B3-A9C980C325F1}" type="slidenum">
              <a:rPr lang="en-IN" smtClean="0"/>
              <a:t>‹#›</a:t>
            </a:fld>
            <a:endParaRPr lang="en-IN"/>
          </a:p>
        </p:txBody>
      </p:sp>
    </p:spTree>
    <p:extLst>
      <p:ext uri="{BB962C8B-B14F-4D97-AF65-F5344CB8AC3E}">
        <p14:creationId xmlns:p14="http://schemas.microsoft.com/office/powerpoint/2010/main" val="3764535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3452B-3CCE-0707-2B00-76EF97B56024}"/>
              </a:ext>
            </a:extLst>
          </p:cNvPr>
          <p:cNvSpPr>
            <a:spLocks noGrp="1"/>
          </p:cNvSpPr>
          <p:nvPr>
            <p:ph type="ctrTitle"/>
          </p:nvPr>
        </p:nvSpPr>
        <p:spPr/>
        <p:txBody>
          <a:bodyPr>
            <a:normAutofit/>
          </a:bodyPr>
          <a:lstStyle/>
          <a:p>
            <a:r>
              <a:rPr lang="en-IN" dirty="0"/>
              <a:t>Customer Relationship Management</a:t>
            </a:r>
          </a:p>
        </p:txBody>
      </p:sp>
      <p:sp>
        <p:nvSpPr>
          <p:cNvPr id="3" name="Subtitle 2">
            <a:extLst>
              <a:ext uri="{FF2B5EF4-FFF2-40B4-BE49-F238E27FC236}">
                <a16:creationId xmlns:a16="http://schemas.microsoft.com/office/drawing/2014/main" id="{2FDB6F7A-C885-4A47-7442-203D73E96C19}"/>
              </a:ext>
            </a:extLst>
          </p:cNvPr>
          <p:cNvSpPr>
            <a:spLocks noGrp="1"/>
          </p:cNvSpPr>
          <p:nvPr>
            <p:ph type="subTitle" idx="1"/>
          </p:nvPr>
        </p:nvSpPr>
        <p:spPr/>
        <p:txBody>
          <a:bodyPr/>
          <a:lstStyle/>
          <a:p>
            <a:r>
              <a:rPr lang="en-IN" dirty="0"/>
              <a:t>Waterfall project</a:t>
            </a:r>
          </a:p>
        </p:txBody>
      </p:sp>
      <p:sp>
        <p:nvSpPr>
          <p:cNvPr id="4" name="TextBox 3">
            <a:extLst>
              <a:ext uri="{FF2B5EF4-FFF2-40B4-BE49-F238E27FC236}">
                <a16:creationId xmlns:a16="http://schemas.microsoft.com/office/drawing/2014/main" id="{7B834D53-8002-C346-5A17-21BAF96AE7DE}"/>
              </a:ext>
            </a:extLst>
          </p:cNvPr>
          <p:cNvSpPr txBox="1"/>
          <p:nvPr/>
        </p:nvSpPr>
        <p:spPr>
          <a:xfrm>
            <a:off x="524655" y="5257800"/>
            <a:ext cx="3132945" cy="369332"/>
          </a:xfrm>
          <a:prstGeom prst="rect">
            <a:avLst/>
          </a:prstGeom>
          <a:noFill/>
        </p:spPr>
        <p:txBody>
          <a:bodyPr wrap="square" rtlCol="0">
            <a:spAutoFit/>
          </a:bodyPr>
          <a:lstStyle/>
          <a:p>
            <a:r>
              <a:rPr lang="en-IN" dirty="0"/>
              <a:t>Prepared by </a:t>
            </a:r>
            <a:r>
              <a:rPr lang="en-IN" dirty="0" err="1"/>
              <a:t>Swapnali</a:t>
            </a:r>
            <a:r>
              <a:rPr lang="en-IN" dirty="0"/>
              <a:t> Jadhav</a:t>
            </a:r>
          </a:p>
        </p:txBody>
      </p:sp>
      <p:sp>
        <p:nvSpPr>
          <p:cNvPr id="5" name="TextBox 4">
            <a:extLst>
              <a:ext uri="{FF2B5EF4-FFF2-40B4-BE49-F238E27FC236}">
                <a16:creationId xmlns:a16="http://schemas.microsoft.com/office/drawing/2014/main" id="{5A01682D-1FA7-493B-2FBE-B4F820957A9A}"/>
              </a:ext>
            </a:extLst>
          </p:cNvPr>
          <p:cNvSpPr txBox="1"/>
          <p:nvPr/>
        </p:nvSpPr>
        <p:spPr>
          <a:xfrm>
            <a:off x="6967929" y="5349875"/>
            <a:ext cx="3132945" cy="369332"/>
          </a:xfrm>
          <a:prstGeom prst="rect">
            <a:avLst/>
          </a:prstGeom>
          <a:noFill/>
        </p:spPr>
        <p:txBody>
          <a:bodyPr wrap="square" rtlCol="0">
            <a:spAutoFit/>
          </a:bodyPr>
          <a:lstStyle/>
          <a:p>
            <a:r>
              <a:rPr lang="en-IN" dirty="0"/>
              <a:t>Date : 22.01.2025</a:t>
            </a:r>
          </a:p>
        </p:txBody>
      </p:sp>
    </p:spTree>
    <p:extLst>
      <p:ext uri="{BB962C8B-B14F-4D97-AF65-F5344CB8AC3E}">
        <p14:creationId xmlns:p14="http://schemas.microsoft.com/office/powerpoint/2010/main" val="207387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E8C6-A8B0-FC57-371C-23E7B352902D}"/>
              </a:ext>
            </a:extLst>
          </p:cNvPr>
          <p:cNvSpPr>
            <a:spLocks noGrp="1"/>
          </p:cNvSpPr>
          <p:nvPr>
            <p:ph type="title"/>
          </p:nvPr>
        </p:nvSpPr>
        <p:spPr/>
        <p:txBody>
          <a:bodyPr/>
          <a:lstStyle/>
          <a:p>
            <a:r>
              <a:rPr lang="en-IN" dirty="0"/>
              <a:t>Risk and dependencies</a:t>
            </a:r>
          </a:p>
        </p:txBody>
      </p:sp>
      <p:sp>
        <p:nvSpPr>
          <p:cNvPr id="3" name="Content Placeholder 2">
            <a:extLst>
              <a:ext uri="{FF2B5EF4-FFF2-40B4-BE49-F238E27FC236}">
                <a16:creationId xmlns:a16="http://schemas.microsoft.com/office/drawing/2014/main" id="{06B7E5A2-53B9-94DB-9363-116C9A443DAA}"/>
              </a:ext>
            </a:extLst>
          </p:cNvPr>
          <p:cNvSpPr>
            <a:spLocks noGrp="1"/>
          </p:cNvSpPr>
          <p:nvPr>
            <p:ph idx="1"/>
          </p:nvPr>
        </p:nvSpPr>
        <p:spPr/>
        <p:txBody>
          <a:bodyPr>
            <a:normAutofit fontScale="92500" lnSpcReduction="20000"/>
          </a:bodyPr>
          <a:lstStyle/>
          <a:p>
            <a:r>
              <a:rPr lang="en-IN" dirty="0"/>
              <a:t>Risk : </a:t>
            </a:r>
          </a:p>
          <a:p>
            <a:pPr marL="0" indent="0">
              <a:buNone/>
            </a:pPr>
            <a:r>
              <a:rPr lang="en-IN" dirty="0"/>
              <a:t>           1. The project overruns the budget.</a:t>
            </a:r>
          </a:p>
          <a:p>
            <a:pPr marL="0" indent="0">
              <a:buNone/>
            </a:pPr>
            <a:r>
              <a:rPr lang="en-IN" dirty="0"/>
              <a:t>	2. There is a scope creep.</a:t>
            </a:r>
          </a:p>
          <a:p>
            <a:pPr marL="0" indent="0">
              <a:buNone/>
            </a:pPr>
            <a:r>
              <a:rPr lang="en-IN" dirty="0"/>
              <a:t>	3. Team member turnover.</a:t>
            </a:r>
          </a:p>
          <a:p>
            <a:pPr marL="0" indent="0">
              <a:buNone/>
            </a:pPr>
            <a:r>
              <a:rPr lang="en-IN" dirty="0"/>
              <a:t>	4. Quality issue.</a:t>
            </a:r>
          </a:p>
          <a:p>
            <a:r>
              <a:rPr lang="en-IN" dirty="0"/>
              <a:t>Dependencies:</a:t>
            </a:r>
          </a:p>
          <a:p>
            <a:pPr marL="457200" lvl="1" indent="0">
              <a:buNone/>
            </a:pPr>
            <a:r>
              <a:rPr lang="en-IN" dirty="0"/>
              <a:t>	</a:t>
            </a:r>
            <a:r>
              <a:rPr lang="en-IN" sz="2800" dirty="0"/>
              <a:t>1. Waiting for client approval.</a:t>
            </a:r>
          </a:p>
          <a:p>
            <a:pPr marL="457200" lvl="1" indent="0">
              <a:buNone/>
            </a:pPr>
            <a:r>
              <a:rPr lang="en-IN" sz="2800" dirty="0"/>
              <a:t>	2. Waiting for end-user feedback.</a:t>
            </a:r>
          </a:p>
          <a:p>
            <a:pPr marL="457200" lvl="1" indent="0">
              <a:buNone/>
            </a:pPr>
            <a:r>
              <a:rPr lang="en-IN" sz="2800" dirty="0"/>
              <a:t>	3. Waiting or manager inputs.</a:t>
            </a:r>
          </a:p>
          <a:p>
            <a:pPr marL="457200" lvl="1" indent="0">
              <a:buNone/>
            </a:pPr>
            <a:r>
              <a:rPr lang="en-IN" sz="2800" dirty="0"/>
              <a:t>	4. Dependant on the technical person if the application breakdown.</a:t>
            </a:r>
          </a:p>
          <a:p>
            <a:pPr marL="457200" lvl="1" indent="0">
              <a:buNone/>
            </a:pPr>
            <a:r>
              <a:rPr lang="en-IN" sz="2800" dirty="0"/>
              <a:t>	</a:t>
            </a:r>
          </a:p>
        </p:txBody>
      </p:sp>
    </p:spTree>
    <p:extLst>
      <p:ext uri="{BB962C8B-B14F-4D97-AF65-F5344CB8AC3E}">
        <p14:creationId xmlns:p14="http://schemas.microsoft.com/office/powerpoint/2010/main" val="385388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99FD97B-2C0F-6F54-78FA-4134DD97A2B5}"/>
              </a:ext>
            </a:extLst>
          </p:cNvPr>
          <p:cNvSpPr txBox="1"/>
          <p:nvPr/>
        </p:nvSpPr>
        <p:spPr>
          <a:xfrm>
            <a:off x="6325850" y="6038803"/>
            <a:ext cx="3837481" cy="492443"/>
          </a:xfrm>
          <a:prstGeom prst="rect">
            <a:avLst/>
          </a:prstGeom>
          <a:noFill/>
        </p:spPr>
        <p:txBody>
          <a:bodyPr wrap="square" rtlCol="0">
            <a:spAutoFit/>
          </a:bodyPr>
          <a:lstStyle/>
          <a:p>
            <a:r>
              <a:rPr lang="en-IN" sz="2600" dirty="0"/>
              <a:t>Project</a:t>
            </a:r>
            <a:r>
              <a:rPr lang="en-IN" dirty="0"/>
              <a:t> </a:t>
            </a:r>
            <a:r>
              <a:rPr lang="en-IN" sz="2600" dirty="0"/>
              <a:t>Manager</a:t>
            </a:r>
            <a:r>
              <a:rPr lang="en-IN" dirty="0"/>
              <a:t> : </a:t>
            </a:r>
          </a:p>
        </p:txBody>
      </p:sp>
      <p:sp>
        <p:nvSpPr>
          <p:cNvPr id="8" name="TextBox 7">
            <a:extLst>
              <a:ext uri="{FF2B5EF4-FFF2-40B4-BE49-F238E27FC236}">
                <a16:creationId xmlns:a16="http://schemas.microsoft.com/office/drawing/2014/main" id="{4DE9A7DE-8644-E517-F49E-4A458AE888AD}"/>
              </a:ext>
            </a:extLst>
          </p:cNvPr>
          <p:cNvSpPr txBox="1"/>
          <p:nvPr/>
        </p:nvSpPr>
        <p:spPr>
          <a:xfrm>
            <a:off x="404735" y="6038803"/>
            <a:ext cx="3837481" cy="492443"/>
          </a:xfrm>
          <a:prstGeom prst="rect">
            <a:avLst/>
          </a:prstGeom>
          <a:noFill/>
        </p:spPr>
        <p:txBody>
          <a:bodyPr wrap="square" rtlCol="0">
            <a:spAutoFit/>
          </a:bodyPr>
          <a:lstStyle/>
          <a:p>
            <a:r>
              <a:rPr lang="en-IN" sz="2600" dirty="0"/>
              <a:t>Project</a:t>
            </a:r>
            <a:r>
              <a:rPr lang="en-IN" dirty="0"/>
              <a:t> </a:t>
            </a:r>
            <a:r>
              <a:rPr lang="en-IN" sz="2600" dirty="0"/>
              <a:t>Sponsor</a:t>
            </a:r>
            <a:r>
              <a:rPr lang="en-IN" dirty="0"/>
              <a:t> : </a:t>
            </a:r>
          </a:p>
        </p:txBody>
      </p:sp>
      <p:sp>
        <p:nvSpPr>
          <p:cNvPr id="9" name="TextBox 8">
            <a:extLst>
              <a:ext uri="{FF2B5EF4-FFF2-40B4-BE49-F238E27FC236}">
                <a16:creationId xmlns:a16="http://schemas.microsoft.com/office/drawing/2014/main" id="{1FA59395-9699-020D-8CB3-A9F5A918811C}"/>
              </a:ext>
            </a:extLst>
          </p:cNvPr>
          <p:cNvSpPr txBox="1"/>
          <p:nvPr/>
        </p:nvSpPr>
        <p:spPr>
          <a:xfrm>
            <a:off x="1169233" y="677906"/>
            <a:ext cx="5306518" cy="492443"/>
          </a:xfrm>
          <a:prstGeom prst="rect">
            <a:avLst/>
          </a:prstGeom>
          <a:noFill/>
        </p:spPr>
        <p:txBody>
          <a:bodyPr wrap="square" rtlCol="0">
            <a:spAutoFit/>
          </a:bodyPr>
          <a:lstStyle/>
          <a:p>
            <a:r>
              <a:rPr lang="en-IN" sz="2600" dirty="0"/>
              <a:t>Executive</a:t>
            </a:r>
            <a:r>
              <a:rPr lang="en-IN" dirty="0"/>
              <a:t> </a:t>
            </a:r>
            <a:r>
              <a:rPr lang="en-IN" sz="2600" dirty="0"/>
              <a:t>Summary :</a:t>
            </a:r>
          </a:p>
        </p:txBody>
      </p:sp>
      <p:sp>
        <p:nvSpPr>
          <p:cNvPr id="10" name="TextBox 9">
            <a:extLst>
              <a:ext uri="{FF2B5EF4-FFF2-40B4-BE49-F238E27FC236}">
                <a16:creationId xmlns:a16="http://schemas.microsoft.com/office/drawing/2014/main" id="{94409611-FD3E-2719-03E5-CC06B2CD55C4}"/>
              </a:ext>
            </a:extLst>
          </p:cNvPr>
          <p:cNvSpPr txBox="1"/>
          <p:nvPr/>
        </p:nvSpPr>
        <p:spPr>
          <a:xfrm>
            <a:off x="1169233" y="1355015"/>
            <a:ext cx="10073390" cy="4493538"/>
          </a:xfrm>
          <a:prstGeom prst="rect">
            <a:avLst/>
          </a:prstGeom>
          <a:noFill/>
        </p:spPr>
        <p:txBody>
          <a:bodyPr wrap="square" rtlCol="0">
            <a:spAutoFit/>
          </a:bodyPr>
          <a:lstStyle/>
          <a:p>
            <a:r>
              <a:rPr lang="en-IN" sz="2600" dirty="0"/>
              <a:t>This document outlines an application to be implemented. The sales executives, co-ordinators and the managers used to maintain data in excel sheets which was very hard to maintain and difficult to generate reports and was time consuming which resulted in the decline of the teams performance.</a:t>
            </a:r>
          </a:p>
          <a:p>
            <a:r>
              <a:rPr lang="en-IN" sz="2600" dirty="0"/>
              <a:t>This application will allow the team members to enter their data, end users data, feedbacks, sales and purchase figures easily in same place and reports generation can also be done quickly and without discrepancies.</a:t>
            </a:r>
          </a:p>
          <a:p>
            <a:r>
              <a:rPr lang="en-IN" sz="2600" dirty="0"/>
              <a:t>This application will help the team to increase their work efficiency by concentrating more in the actual job than just getting stuck in the excel sheets from the upcoming </a:t>
            </a:r>
            <a:r>
              <a:rPr lang="en-IN" sz="2600"/>
              <a:t>accounting year </a:t>
            </a:r>
            <a:r>
              <a:rPr lang="en-IN" sz="2600" dirty="0"/>
              <a:t>which is 1</a:t>
            </a:r>
            <a:r>
              <a:rPr lang="en-IN" sz="2600" baseline="30000" dirty="0"/>
              <a:t>st</a:t>
            </a:r>
            <a:r>
              <a:rPr lang="en-IN" sz="2600" dirty="0"/>
              <a:t> of April 2025.</a:t>
            </a:r>
          </a:p>
        </p:txBody>
      </p:sp>
    </p:spTree>
    <p:extLst>
      <p:ext uri="{BB962C8B-B14F-4D97-AF65-F5344CB8AC3E}">
        <p14:creationId xmlns:p14="http://schemas.microsoft.com/office/powerpoint/2010/main" val="351428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BD8F-3333-656A-5313-1A3AFFC94DF4}"/>
              </a:ext>
            </a:extLst>
          </p:cNvPr>
          <p:cNvSpPr>
            <a:spLocks noGrp="1"/>
          </p:cNvSpPr>
          <p:nvPr>
            <p:ph type="title"/>
          </p:nvPr>
        </p:nvSpPr>
        <p:spPr/>
        <p:txBody>
          <a:bodyPr/>
          <a:lstStyle/>
          <a:p>
            <a:r>
              <a:rPr lang="en-IN" b="1" i="1" u="sng" dirty="0">
                <a:solidFill>
                  <a:srgbClr val="FF0000"/>
                </a:solidFill>
              </a:rPr>
              <a:t>Situation</a:t>
            </a:r>
          </a:p>
        </p:txBody>
      </p:sp>
      <p:sp>
        <p:nvSpPr>
          <p:cNvPr id="3" name="Content Placeholder 2">
            <a:extLst>
              <a:ext uri="{FF2B5EF4-FFF2-40B4-BE49-F238E27FC236}">
                <a16:creationId xmlns:a16="http://schemas.microsoft.com/office/drawing/2014/main" id="{190D34D8-C7BC-B53D-F1F1-9CEB2F8F923B}"/>
              </a:ext>
            </a:extLst>
          </p:cNvPr>
          <p:cNvSpPr>
            <a:spLocks noGrp="1"/>
          </p:cNvSpPr>
          <p:nvPr>
            <p:ph idx="1"/>
          </p:nvPr>
        </p:nvSpPr>
        <p:spPr/>
        <p:txBody>
          <a:bodyPr/>
          <a:lstStyle/>
          <a:p>
            <a:r>
              <a:rPr lang="en-IN" dirty="0"/>
              <a:t>A sales team working in Quick heal Technologies Limited which is antivirus company as a CRM.</a:t>
            </a:r>
          </a:p>
          <a:p>
            <a:r>
              <a:rPr lang="en-IN" dirty="0"/>
              <a:t>This team keeps data of all the customers intact as to what purchase they have done and when was it purchased and what are the difficulties they are facing or have faced.</a:t>
            </a:r>
          </a:p>
          <a:p>
            <a:r>
              <a:rPr lang="en-IN" dirty="0"/>
              <a:t>They need to maintain the record of their calls and emails also.</a:t>
            </a:r>
          </a:p>
          <a:p>
            <a:r>
              <a:rPr lang="en-IN" dirty="0"/>
              <a:t>All the job is done in Microsoft Excel Sheet.</a:t>
            </a:r>
          </a:p>
          <a:p>
            <a:endParaRPr lang="en-IN" dirty="0"/>
          </a:p>
        </p:txBody>
      </p:sp>
    </p:spTree>
    <p:extLst>
      <p:ext uri="{BB962C8B-B14F-4D97-AF65-F5344CB8AC3E}">
        <p14:creationId xmlns:p14="http://schemas.microsoft.com/office/powerpoint/2010/main" val="32277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D900E-C1A1-F243-1EDA-A43D903B331C}"/>
              </a:ext>
            </a:extLst>
          </p:cNvPr>
          <p:cNvSpPr>
            <a:spLocks noGrp="1"/>
          </p:cNvSpPr>
          <p:nvPr>
            <p:ph type="title"/>
          </p:nvPr>
        </p:nvSpPr>
        <p:spPr/>
        <p:txBody>
          <a:bodyPr/>
          <a:lstStyle/>
          <a:p>
            <a:r>
              <a:rPr lang="en-IN" dirty="0"/>
              <a:t>Problem	</a:t>
            </a:r>
          </a:p>
        </p:txBody>
      </p:sp>
      <p:sp>
        <p:nvSpPr>
          <p:cNvPr id="3" name="Content Placeholder 2">
            <a:extLst>
              <a:ext uri="{FF2B5EF4-FFF2-40B4-BE49-F238E27FC236}">
                <a16:creationId xmlns:a16="http://schemas.microsoft.com/office/drawing/2014/main" id="{ACE6B20B-C8EC-8646-C4E8-B2CE2155FD47}"/>
              </a:ext>
            </a:extLst>
          </p:cNvPr>
          <p:cNvSpPr>
            <a:spLocks noGrp="1"/>
          </p:cNvSpPr>
          <p:nvPr>
            <p:ph idx="1"/>
          </p:nvPr>
        </p:nvSpPr>
        <p:spPr/>
        <p:txBody>
          <a:bodyPr/>
          <a:lstStyle/>
          <a:p>
            <a:r>
              <a:rPr lang="en-IN" dirty="0"/>
              <a:t>Team have to maintain all the data in Microsoft excel sheet. </a:t>
            </a:r>
          </a:p>
          <a:p>
            <a:r>
              <a:rPr lang="en-IN" dirty="0"/>
              <a:t>While reporting it to the reporting manager team have to give this data in excel formats only .</a:t>
            </a:r>
          </a:p>
          <a:p>
            <a:r>
              <a:rPr lang="en-IN" dirty="0"/>
              <a:t>Creating excel sheets with different formats is a problematic and tiring job.</a:t>
            </a:r>
          </a:p>
          <a:p>
            <a:r>
              <a:rPr lang="en-IN" dirty="0"/>
              <a:t>Team have to make different excel sheets for different types or requirements from the manager.</a:t>
            </a:r>
          </a:p>
          <a:p>
            <a:r>
              <a:rPr lang="en-IN" dirty="0"/>
              <a:t>This also caused late feedback long response time to the end users.</a:t>
            </a:r>
          </a:p>
        </p:txBody>
      </p:sp>
    </p:spTree>
    <p:extLst>
      <p:ext uri="{BB962C8B-B14F-4D97-AF65-F5344CB8AC3E}">
        <p14:creationId xmlns:p14="http://schemas.microsoft.com/office/powerpoint/2010/main" val="271010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BA36-1645-0CC5-E115-5705C4778CE3}"/>
              </a:ext>
            </a:extLst>
          </p:cNvPr>
          <p:cNvSpPr>
            <a:spLocks noGrp="1"/>
          </p:cNvSpPr>
          <p:nvPr>
            <p:ph type="title"/>
          </p:nvPr>
        </p:nvSpPr>
        <p:spPr/>
        <p:txBody>
          <a:bodyPr/>
          <a:lstStyle/>
          <a:p>
            <a:r>
              <a:rPr lang="en-IN" dirty="0"/>
              <a:t>Opportunity</a:t>
            </a:r>
          </a:p>
        </p:txBody>
      </p:sp>
      <p:sp>
        <p:nvSpPr>
          <p:cNvPr id="3" name="Content Placeholder 2">
            <a:extLst>
              <a:ext uri="{FF2B5EF4-FFF2-40B4-BE49-F238E27FC236}">
                <a16:creationId xmlns:a16="http://schemas.microsoft.com/office/drawing/2014/main" id="{0FDE77C3-CCE4-9651-D38A-2FA2CC1838E3}"/>
              </a:ext>
            </a:extLst>
          </p:cNvPr>
          <p:cNvSpPr>
            <a:spLocks noGrp="1"/>
          </p:cNvSpPr>
          <p:nvPr>
            <p:ph idx="1"/>
          </p:nvPr>
        </p:nvSpPr>
        <p:spPr/>
        <p:txBody>
          <a:bodyPr/>
          <a:lstStyle/>
          <a:p>
            <a:r>
              <a:rPr lang="en-IN" dirty="0"/>
              <a:t>Now the company wants to get all the data sorted and saved and get customer satisfaction and receive feedbacks through reports generation application which would increase the ease of work.</a:t>
            </a:r>
          </a:p>
          <a:p>
            <a:r>
              <a:rPr lang="en-IN" dirty="0"/>
              <a:t>This would help the company to get the desired reports in time and easily which further increase the productivity of any employee.</a:t>
            </a:r>
          </a:p>
          <a:p>
            <a:r>
              <a:rPr lang="en-IN" dirty="0"/>
              <a:t>It will further help the company market to increase as there will be no delays in the work.</a:t>
            </a:r>
          </a:p>
        </p:txBody>
      </p:sp>
    </p:spTree>
    <p:extLst>
      <p:ext uri="{BB962C8B-B14F-4D97-AF65-F5344CB8AC3E}">
        <p14:creationId xmlns:p14="http://schemas.microsoft.com/office/powerpoint/2010/main" val="278572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C718-0D2E-BD76-55E5-B64E54C2A3E6}"/>
              </a:ext>
            </a:extLst>
          </p:cNvPr>
          <p:cNvSpPr>
            <a:spLocks noGrp="1"/>
          </p:cNvSpPr>
          <p:nvPr>
            <p:ph type="title"/>
          </p:nvPr>
        </p:nvSpPr>
        <p:spPr/>
        <p:txBody>
          <a:bodyPr>
            <a:normAutofit/>
          </a:bodyPr>
          <a:lstStyle/>
          <a:p>
            <a:r>
              <a:rPr lang="en-IN" dirty="0"/>
              <a:t>Purpose Statement (Goals)</a:t>
            </a:r>
          </a:p>
        </p:txBody>
      </p:sp>
      <p:sp>
        <p:nvSpPr>
          <p:cNvPr id="3" name="Content Placeholder 2">
            <a:extLst>
              <a:ext uri="{FF2B5EF4-FFF2-40B4-BE49-F238E27FC236}">
                <a16:creationId xmlns:a16="http://schemas.microsoft.com/office/drawing/2014/main" id="{ED0B3330-BDBB-948D-3D3E-20DE0FAD0D4B}"/>
              </a:ext>
            </a:extLst>
          </p:cNvPr>
          <p:cNvSpPr>
            <a:spLocks noGrp="1"/>
          </p:cNvSpPr>
          <p:nvPr>
            <p:ph idx="1"/>
          </p:nvPr>
        </p:nvSpPr>
        <p:spPr/>
        <p:txBody>
          <a:bodyPr/>
          <a:lstStyle/>
          <a:p>
            <a:pPr lvl="1"/>
            <a:r>
              <a:rPr lang="en-IN" dirty="0"/>
              <a:t>Introducing an application which helps to record all the customer data.</a:t>
            </a:r>
          </a:p>
          <a:p>
            <a:pPr lvl="1"/>
            <a:r>
              <a:rPr lang="en-IN" dirty="0"/>
              <a:t>The data should be easy to enter.</a:t>
            </a:r>
          </a:p>
          <a:p>
            <a:pPr lvl="1"/>
            <a:r>
              <a:rPr lang="en-IN" dirty="0"/>
              <a:t>BA and SME along with the manager should have access to the application.</a:t>
            </a:r>
          </a:p>
          <a:p>
            <a:pPr lvl="1"/>
            <a:r>
              <a:rPr lang="en-IN" dirty="0"/>
              <a:t>The application must be able to generate various reports and maintain customer data.</a:t>
            </a:r>
          </a:p>
          <a:p>
            <a:pPr lvl="1"/>
            <a:r>
              <a:rPr lang="en-IN" dirty="0"/>
              <a:t>The application must also include reminders so that it can be set by the user.</a:t>
            </a:r>
          </a:p>
          <a:p>
            <a:pPr lvl="1"/>
            <a:endParaRPr lang="en-IN" dirty="0"/>
          </a:p>
          <a:p>
            <a:pPr marL="457200" lvl="1" indent="0">
              <a:buNone/>
            </a:pPr>
            <a:endParaRPr lang="en-IN" dirty="0"/>
          </a:p>
        </p:txBody>
      </p:sp>
    </p:spTree>
    <p:extLst>
      <p:ext uri="{BB962C8B-B14F-4D97-AF65-F5344CB8AC3E}">
        <p14:creationId xmlns:p14="http://schemas.microsoft.com/office/powerpoint/2010/main" val="178677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6F18-B102-EBF7-986F-0D778692488F}"/>
              </a:ext>
            </a:extLst>
          </p:cNvPr>
          <p:cNvSpPr>
            <a:spLocks noGrp="1"/>
          </p:cNvSpPr>
          <p:nvPr>
            <p:ph type="title"/>
          </p:nvPr>
        </p:nvSpPr>
        <p:spPr/>
        <p:txBody>
          <a:bodyPr/>
          <a:lstStyle/>
          <a:p>
            <a:r>
              <a:rPr lang="en-IN" dirty="0"/>
              <a:t>Project Objectives</a:t>
            </a:r>
          </a:p>
        </p:txBody>
      </p:sp>
      <p:sp>
        <p:nvSpPr>
          <p:cNvPr id="3" name="Content Placeholder 2">
            <a:extLst>
              <a:ext uri="{FF2B5EF4-FFF2-40B4-BE49-F238E27FC236}">
                <a16:creationId xmlns:a16="http://schemas.microsoft.com/office/drawing/2014/main" id="{B1E9BBC4-B83C-1BD4-13A9-992343505E45}"/>
              </a:ext>
            </a:extLst>
          </p:cNvPr>
          <p:cNvSpPr>
            <a:spLocks noGrp="1"/>
          </p:cNvSpPr>
          <p:nvPr>
            <p:ph idx="1"/>
          </p:nvPr>
        </p:nvSpPr>
        <p:spPr/>
        <p:txBody>
          <a:bodyPr/>
          <a:lstStyle/>
          <a:p>
            <a:r>
              <a:rPr lang="en-IN" dirty="0"/>
              <a:t>The objectives of the project must be SMART.</a:t>
            </a:r>
          </a:p>
          <a:p>
            <a:r>
              <a:rPr lang="en-IN" dirty="0"/>
              <a:t>Taking at least 10 solutions into account and utilising the required ones.</a:t>
            </a:r>
          </a:p>
          <a:p>
            <a:r>
              <a:rPr lang="en-IN" dirty="0"/>
              <a:t>Prototyping of the 4 solutions proposed.</a:t>
            </a:r>
          </a:p>
          <a:p>
            <a:r>
              <a:rPr lang="en-IN" dirty="0"/>
              <a:t>Testing the 2 solutions hence shortlisted.</a:t>
            </a:r>
          </a:p>
          <a:p>
            <a:r>
              <a:rPr lang="en-IN" dirty="0"/>
              <a:t>Launching an application which can store and perform actions on, by the end of this accounting year which is 31.03.2025</a:t>
            </a:r>
          </a:p>
        </p:txBody>
      </p:sp>
    </p:spTree>
    <p:extLst>
      <p:ext uri="{BB962C8B-B14F-4D97-AF65-F5344CB8AC3E}">
        <p14:creationId xmlns:p14="http://schemas.microsoft.com/office/powerpoint/2010/main" val="93075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9B30D-F392-3FE2-0FB1-E25F90D7C4C1}"/>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1CB84E2B-B585-1CC1-5AD3-2F60AA8C2B61}"/>
              </a:ext>
            </a:extLst>
          </p:cNvPr>
          <p:cNvSpPr>
            <a:spLocks noGrp="1"/>
          </p:cNvSpPr>
          <p:nvPr>
            <p:ph idx="1"/>
          </p:nvPr>
        </p:nvSpPr>
        <p:spPr/>
        <p:txBody>
          <a:bodyPr/>
          <a:lstStyle/>
          <a:p>
            <a:r>
              <a:rPr lang="en-IN" dirty="0"/>
              <a:t>Improve records availability and accessibility of information, collateral forms and documents</a:t>
            </a:r>
          </a:p>
          <a:p>
            <a:r>
              <a:rPr lang="en-IN" dirty="0"/>
              <a:t>Reduce the wait time.</a:t>
            </a:r>
          </a:p>
          <a:p>
            <a:r>
              <a:rPr lang="en-IN" dirty="0"/>
              <a:t>Reduce the response time.</a:t>
            </a:r>
          </a:p>
          <a:p>
            <a:r>
              <a:rPr lang="en-IN" dirty="0"/>
              <a:t>Make data entry easier.</a:t>
            </a:r>
          </a:p>
          <a:p>
            <a:r>
              <a:rPr lang="en-IN" dirty="0"/>
              <a:t>Make the report generation easier.</a:t>
            </a:r>
          </a:p>
          <a:p>
            <a:r>
              <a:rPr lang="en-IN" dirty="0"/>
              <a:t>Help to maintain proper customer data.</a:t>
            </a:r>
          </a:p>
          <a:p>
            <a:endParaRPr lang="en-IN" dirty="0"/>
          </a:p>
        </p:txBody>
      </p:sp>
    </p:spTree>
    <p:extLst>
      <p:ext uri="{BB962C8B-B14F-4D97-AF65-F5344CB8AC3E}">
        <p14:creationId xmlns:p14="http://schemas.microsoft.com/office/powerpoint/2010/main" val="124427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C7AE-08D0-DA9A-C2F5-8FE57A350646}"/>
              </a:ext>
            </a:extLst>
          </p:cNvPr>
          <p:cNvSpPr>
            <a:spLocks noGrp="1"/>
          </p:cNvSpPr>
          <p:nvPr>
            <p:ph type="title"/>
          </p:nvPr>
        </p:nvSpPr>
        <p:spPr/>
        <p:txBody>
          <a:bodyPr/>
          <a:lstStyle/>
          <a:p>
            <a:r>
              <a:rPr lang="en-IN" dirty="0"/>
              <a:t>Methods/Approach</a:t>
            </a:r>
          </a:p>
        </p:txBody>
      </p:sp>
      <p:sp>
        <p:nvSpPr>
          <p:cNvPr id="3" name="Content Placeholder 2">
            <a:extLst>
              <a:ext uri="{FF2B5EF4-FFF2-40B4-BE49-F238E27FC236}">
                <a16:creationId xmlns:a16="http://schemas.microsoft.com/office/drawing/2014/main" id="{A0C1C654-EA6D-53DC-3FA9-1F1A35D66D2A}"/>
              </a:ext>
            </a:extLst>
          </p:cNvPr>
          <p:cNvSpPr>
            <a:spLocks noGrp="1"/>
          </p:cNvSpPr>
          <p:nvPr>
            <p:ph idx="1"/>
          </p:nvPr>
        </p:nvSpPr>
        <p:spPr/>
        <p:txBody>
          <a:bodyPr/>
          <a:lstStyle/>
          <a:p>
            <a:r>
              <a:rPr lang="en-IN" dirty="0"/>
              <a:t>Establish a selection committee and a selection process</a:t>
            </a:r>
          </a:p>
          <a:p>
            <a:r>
              <a:rPr lang="en-IN" dirty="0"/>
              <a:t>Define requirement.</a:t>
            </a:r>
          </a:p>
          <a:p>
            <a:r>
              <a:rPr lang="en-IN" dirty="0"/>
              <a:t>Select vendors through demonstrations and reviews.</a:t>
            </a:r>
          </a:p>
          <a:p>
            <a:r>
              <a:rPr lang="en-IN" dirty="0"/>
              <a:t>Select the solution after prioritising the requirements and sorting the requirements.</a:t>
            </a:r>
          </a:p>
          <a:p>
            <a:r>
              <a:rPr lang="en-IN" dirty="0"/>
              <a:t>Training the staff operating the application and the technical team.</a:t>
            </a:r>
          </a:p>
          <a:p>
            <a:r>
              <a:rPr lang="en-IN" dirty="0"/>
              <a:t>Establish support process</a:t>
            </a:r>
          </a:p>
          <a:p>
            <a:r>
              <a:rPr lang="en-IN" dirty="0"/>
              <a:t>Implementation of the new application.</a:t>
            </a:r>
          </a:p>
          <a:p>
            <a:endParaRPr lang="en-IN" dirty="0"/>
          </a:p>
          <a:p>
            <a:endParaRPr lang="en-IN" dirty="0"/>
          </a:p>
        </p:txBody>
      </p:sp>
    </p:spTree>
    <p:extLst>
      <p:ext uri="{BB962C8B-B14F-4D97-AF65-F5344CB8AC3E}">
        <p14:creationId xmlns:p14="http://schemas.microsoft.com/office/powerpoint/2010/main" val="421043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EFDC-1D99-3EC5-304E-FFDA6F2DEE00}"/>
              </a:ext>
            </a:extLst>
          </p:cNvPr>
          <p:cNvSpPr>
            <a:spLocks noGrp="1"/>
          </p:cNvSpPr>
          <p:nvPr>
            <p:ph type="title"/>
          </p:nvPr>
        </p:nvSpPr>
        <p:spPr/>
        <p:txBody>
          <a:bodyPr/>
          <a:lstStyle/>
          <a:p>
            <a:r>
              <a:rPr lang="en-IN" dirty="0"/>
              <a:t>Resources</a:t>
            </a:r>
          </a:p>
        </p:txBody>
      </p:sp>
      <p:sp>
        <p:nvSpPr>
          <p:cNvPr id="3" name="Content Placeholder 2">
            <a:extLst>
              <a:ext uri="{FF2B5EF4-FFF2-40B4-BE49-F238E27FC236}">
                <a16:creationId xmlns:a16="http://schemas.microsoft.com/office/drawing/2014/main" id="{97026DB6-5A40-5AD3-A55D-961B16ABA006}"/>
              </a:ext>
            </a:extLst>
          </p:cNvPr>
          <p:cNvSpPr>
            <a:spLocks noGrp="1"/>
          </p:cNvSpPr>
          <p:nvPr>
            <p:ph idx="1"/>
          </p:nvPr>
        </p:nvSpPr>
        <p:spPr/>
        <p:txBody>
          <a:bodyPr>
            <a:normAutofit lnSpcReduction="10000"/>
          </a:bodyPr>
          <a:lstStyle/>
          <a:p>
            <a:r>
              <a:rPr lang="en-IN" dirty="0"/>
              <a:t>People : Human resources will include members in the project who will be directly using the software. Also the people who will be indirectly using the software only for viewing. The technical team is also included.</a:t>
            </a:r>
          </a:p>
          <a:p>
            <a:r>
              <a:rPr lang="en-IN" dirty="0"/>
              <a:t>Time : This project will be implemented by 1</a:t>
            </a:r>
            <a:r>
              <a:rPr lang="en-IN" baseline="30000" dirty="0"/>
              <a:t>st</a:t>
            </a:r>
            <a:r>
              <a:rPr lang="en-IN" dirty="0"/>
              <a:t> April 2025.</a:t>
            </a:r>
          </a:p>
          <a:p>
            <a:r>
              <a:rPr lang="en-IN" dirty="0"/>
              <a:t>Budget : Software – Rs. 15000/-</a:t>
            </a:r>
          </a:p>
          <a:p>
            <a:pPr marL="0" indent="0">
              <a:buNone/>
            </a:pPr>
            <a:r>
              <a:rPr lang="en-IN" dirty="0"/>
              <a:t>	        Services  - Rs. 2000/-</a:t>
            </a:r>
          </a:p>
          <a:p>
            <a:pPr marL="0" indent="0">
              <a:buNone/>
            </a:pPr>
            <a:r>
              <a:rPr lang="en-IN" dirty="0"/>
              <a:t>	        Training to team – Rs. 4000/-</a:t>
            </a:r>
          </a:p>
          <a:p>
            <a:pPr marL="0" indent="0">
              <a:buNone/>
            </a:pPr>
            <a:r>
              <a:rPr lang="en-IN" dirty="0"/>
              <a:t>The budget will not exceed Rs. 21000/-</a:t>
            </a:r>
          </a:p>
          <a:p>
            <a:pPr marL="0" indent="0">
              <a:buNone/>
            </a:pPr>
            <a:r>
              <a:rPr lang="en-IN" dirty="0"/>
              <a:t>	        </a:t>
            </a:r>
          </a:p>
        </p:txBody>
      </p:sp>
    </p:spTree>
    <p:extLst>
      <p:ext uri="{BB962C8B-B14F-4D97-AF65-F5344CB8AC3E}">
        <p14:creationId xmlns:p14="http://schemas.microsoft.com/office/powerpoint/2010/main" val="772178843"/>
      </p:ext>
    </p:extLst>
  </p:cSld>
  <p:clrMapOvr>
    <a:masterClrMapping/>
  </p:clrMapOvr>
</p:sld>
</file>

<file path=ppt/theme/theme1.xml><?xml version="1.0" encoding="utf-8"?>
<a:theme xmlns:a="http://schemas.openxmlformats.org/drawingml/2006/main" name="Office Theme">
  <a:themeElements>
    <a:clrScheme name="Office">
      <a:dk1>
        <a:sysClr val="windowText" lastClr="3D3D3D"/>
      </a:dk1>
      <a:lt1>
        <a:sysClr val="window" lastClr="FFFAE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756</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Customer Relationship Management</vt:lpstr>
      <vt:lpstr>Situation</vt:lpstr>
      <vt:lpstr>Problem </vt:lpstr>
      <vt:lpstr>Opportunity</vt:lpstr>
      <vt:lpstr>Purpose Statement (Goals)</vt:lpstr>
      <vt:lpstr>Project Objectives</vt:lpstr>
      <vt:lpstr>Success Criteria</vt:lpstr>
      <vt:lpstr>Methods/Approach</vt:lpstr>
      <vt:lpstr>Resources</vt:lpstr>
      <vt:lpstr>Risk and dependencies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Deeps Bharate</dc:creator>
  <cp:lastModifiedBy>Deeps Bharate</cp:lastModifiedBy>
  <cp:revision>55</cp:revision>
  <dcterms:created xsi:type="dcterms:W3CDTF">2025-01-23T17:42:55Z</dcterms:created>
  <dcterms:modified xsi:type="dcterms:W3CDTF">2025-01-24T07:36:14Z</dcterms:modified>
</cp:coreProperties>
</file>