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6"/>
  </p:notesMasterIdLst>
  <p:handoutMasterIdLst>
    <p:handoutMasterId r:id="rId17"/>
  </p:handoutMasterIdLst>
  <p:sldIdLst>
    <p:sldId id="312" r:id="rId5"/>
    <p:sldId id="304" r:id="rId6"/>
    <p:sldId id="307" r:id="rId7"/>
    <p:sldId id="281" r:id="rId8"/>
    <p:sldId id="282" r:id="rId9"/>
    <p:sldId id="314" r:id="rId10"/>
    <p:sldId id="315" r:id="rId11"/>
    <p:sldId id="317" r:id="rId12"/>
    <p:sldId id="318" r:id="rId13"/>
    <p:sldId id="321" r:id="rId14"/>
    <p:sldId id="297" r:id="rId15"/>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3ABFF-93BE-4E0F-8961-6200D4033A39}" v="2" dt="2025-02-24T18:25:35.434"/>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napToObjects="1">
      <p:cViewPr>
        <p:scale>
          <a:sx n="71" d="100"/>
          <a:sy n="71" d="100"/>
        </p:scale>
        <p:origin x="484" y="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shnavi Rathod" userId="2280c73e2c3e2da3" providerId="LiveId" clId="{ABA3ABFF-93BE-4E0F-8961-6200D4033A39}"/>
    <pc:docChg chg="undo redo custSel modSld">
      <pc:chgData name="Vaishnavi Rathod" userId="2280c73e2c3e2da3" providerId="LiveId" clId="{ABA3ABFF-93BE-4E0F-8961-6200D4033A39}" dt="2025-02-24T18:49:13.591" v="314" actId="14100"/>
      <pc:docMkLst>
        <pc:docMk/>
      </pc:docMkLst>
      <pc:sldChg chg="modSp mod">
        <pc:chgData name="Vaishnavi Rathod" userId="2280c73e2c3e2da3" providerId="LiveId" clId="{ABA3ABFF-93BE-4E0F-8961-6200D4033A39}" dt="2025-02-24T17:49:09.486" v="68" actId="20577"/>
        <pc:sldMkLst>
          <pc:docMk/>
          <pc:sldMk cId="2952923800" sldId="281"/>
        </pc:sldMkLst>
        <pc:spChg chg="mod">
          <ac:chgData name="Vaishnavi Rathod" userId="2280c73e2c3e2da3" providerId="LiveId" clId="{ABA3ABFF-93BE-4E0F-8961-6200D4033A39}" dt="2025-02-24T17:49:09.486" v="68" actId="20577"/>
          <ac:spMkLst>
            <pc:docMk/>
            <pc:sldMk cId="2952923800" sldId="281"/>
            <ac:spMk id="3" creationId="{A2E339BF-E6D7-DD0E-AF02-6813852EE723}"/>
          </ac:spMkLst>
        </pc:spChg>
      </pc:sldChg>
      <pc:sldChg chg="modSp mod">
        <pc:chgData name="Vaishnavi Rathod" userId="2280c73e2c3e2da3" providerId="LiveId" clId="{ABA3ABFF-93BE-4E0F-8961-6200D4033A39}" dt="2025-02-24T18:10:48.642" v="160" actId="207"/>
        <pc:sldMkLst>
          <pc:docMk/>
          <pc:sldMk cId="685681062" sldId="282"/>
        </pc:sldMkLst>
        <pc:spChg chg="mod">
          <ac:chgData name="Vaishnavi Rathod" userId="2280c73e2c3e2da3" providerId="LiveId" clId="{ABA3ABFF-93BE-4E0F-8961-6200D4033A39}" dt="2025-02-24T18:10:48.642" v="160" actId="207"/>
          <ac:spMkLst>
            <pc:docMk/>
            <pc:sldMk cId="685681062" sldId="282"/>
            <ac:spMk id="3" creationId="{75111C33-898C-4414-4665-5136EB6FC126}"/>
          </ac:spMkLst>
        </pc:spChg>
      </pc:sldChg>
      <pc:sldChg chg="addSp delSp modSp mod">
        <pc:chgData name="Vaishnavi Rathod" userId="2280c73e2c3e2da3" providerId="LiveId" clId="{ABA3ABFF-93BE-4E0F-8961-6200D4033A39}" dt="2025-02-24T18:17:44.279" v="186" actId="21"/>
        <pc:sldMkLst>
          <pc:docMk/>
          <pc:sldMk cId="1973173046" sldId="297"/>
        </pc:sldMkLst>
        <pc:spChg chg="del">
          <ac:chgData name="Vaishnavi Rathod" userId="2280c73e2c3e2da3" providerId="LiveId" clId="{ABA3ABFF-93BE-4E0F-8961-6200D4033A39}" dt="2025-02-24T18:17:36.046" v="185" actId="21"/>
          <ac:spMkLst>
            <pc:docMk/>
            <pc:sldMk cId="1973173046" sldId="297"/>
            <ac:spMk id="3" creationId="{D8B5CEF2-E667-BBB5-2EA6-C06F93B6DE12}"/>
          </ac:spMkLst>
        </pc:spChg>
        <pc:spChg chg="add del mod">
          <ac:chgData name="Vaishnavi Rathod" userId="2280c73e2c3e2da3" providerId="LiveId" clId="{ABA3ABFF-93BE-4E0F-8961-6200D4033A39}" dt="2025-02-24T18:17:44.279" v="186" actId="21"/>
          <ac:spMkLst>
            <pc:docMk/>
            <pc:sldMk cId="1973173046" sldId="297"/>
            <ac:spMk id="5" creationId="{319EB0E2-EEEC-BE02-07E4-6C9ABD2DA777}"/>
          </ac:spMkLst>
        </pc:spChg>
      </pc:sldChg>
      <pc:sldChg chg="modSp mod">
        <pc:chgData name="Vaishnavi Rathod" userId="2280c73e2c3e2da3" providerId="LiveId" clId="{ABA3ABFF-93BE-4E0F-8961-6200D4033A39}" dt="2025-02-24T17:57:25.153" v="127" actId="20577"/>
        <pc:sldMkLst>
          <pc:docMk/>
          <pc:sldMk cId="2906491918" sldId="307"/>
        </pc:sldMkLst>
        <pc:spChg chg="mod">
          <ac:chgData name="Vaishnavi Rathod" userId="2280c73e2c3e2da3" providerId="LiveId" clId="{ABA3ABFF-93BE-4E0F-8961-6200D4033A39}" dt="2025-02-24T17:57:25.153" v="127" actId="20577"/>
          <ac:spMkLst>
            <pc:docMk/>
            <pc:sldMk cId="2906491918" sldId="307"/>
            <ac:spMk id="2" creationId="{D54EDA75-0988-2AC2-87F8-8DEC83A7B9CA}"/>
          </ac:spMkLst>
        </pc:spChg>
      </pc:sldChg>
      <pc:sldChg chg="modSp mod">
        <pc:chgData name="Vaishnavi Rathod" userId="2280c73e2c3e2da3" providerId="LiveId" clId="{ABA3ABFF-93BE-4E0F-8961-6200D4033A39}" dt="2025-02-24T18:17:03.169" v="184" actId="12"/>
        <pc:sldMkLst>
          <pc:docMk/>
          <pc:sldMk cId="1131718056" sldId="314"/>
        </pc:sldMkLst>
        <pc:spChg chg="mod">
          <ac:chgData name="Vaishnavi Rathod" userId="2280c73e2c3e2da3" providerId="LiveId" clId="{ABA3ABFF-93BE-4E0F-8961-6200D4033A39}" dt="2025-02-24T18:17:03.169" v="184" actId="12"/>
          <ac:spMkLst>
            <pc:docMk/>
            <pc:sldMk cId="1131718056" sldId="314"/>
            <ac:spMk id="4" creationId="{BDDD6BDC-E008-6AB7-55A1-46ED9BCF054F}"/>
          </ac:spMkLst>
        </pc:spChg>
      </pc:sldChg>
      <pc:sldChg chg="addSp delSp modSp mod">
        <pc:chgData name="Vaishnavi Rathod" userId="2280c73e2c3e2da3" providerId="LiveId" clId="{ABA3ABFF-93BE-4E0F-8961-6200D4033A39}" dt="2025-02-24T18:27:18.382" v="240" actId="20577"/>
        <pc:sldMkLst>
          <pc:docMk/>
          <pc:sldMk cId="2468595790" sldId="315"/>
        </pc:sldMkLst>
        <pc:spChg chg="mod">
          <ac:chgData name="Vaishnavi Rathod" userId="2280c73e2c3e2da3" providerId="LiveId" clId="{ABA3ABFF-93BE-4E0F-8961-6200D4033A39}" dt="2025-02-24T18:26:30.111" v="228" actId="1076"/>
          <ac:spMkLst>
            <pc:docMk/>
            <pc:sldMk cId="2468595790" sldId="315"/>
            <ac:spMk id="2" creationId="{B28A34A6-22BC-27A4-2C79-EE98A4943B14}"/>
          </ac:spMkLst>
        </pc:spChg>
        <pc:spChg chg="add mod">
          <ac:chgData name="Vaishnavi Rathod" userId="2280c73e2c3e2da3" providerId="LiveId" clId="{ABA3ABFF-93BE-4E0F-8961-6200D4033A39}" dt="2025-02-24T18:25:35.434" v="192"/>
          <ac:spMkLst>
            <pc:docMk/>
            <pc:sldMk cId="2468595790" sldId="315"/>
            <ac:spMk id="4" creationId="{33680A80-5C61-DD02-1119-0565C0AD5372}"/>
          </ac:spMkLst>
        </pc:spChg>
        <pc:spChg chg="add del mod">
          <ac:chgData name="Vaishnavi Rathod" userId="2280c73e2c3e2da3" providerId="LiveId" clId="{ABA3ABFF-93BE-4E0F-8961-6200D4033A39}" dt="2025-02-24T18:27:18.382" v="240" actId="20577"/>
          <ac:spMkLst>
            <pc:docMk/>
            <pc:sldMk cId="2468595790" sldId="315"/>
            <ac:spMk id="16" creationId="{AEF9954A-E263-8A7E-58B1-4D03F7D1BD9B}"/>
          </ac:spMkLst>
        </pc:spChg>
        <pc:spChg chg="del">
          <ac:chgData name="Vaishnavi Rathod" userId="2280c73e2c3e2da3" providerId="LiveId" clId="{ABA3ABFF-93BE-4E0F-8961-6200D4033A39}" dt="2025-02-24T18:25:16.263" v="188" actId="21"/>
          <ac:spMkLst>
            <pc:docMk/>
            <pc:sldMk cId="2468595790" sldId="315"/>
            <ac:spMk id="17" creationId="{33680A80-5C61-DD02-1119-0565C0AD5372}"/>
          </ac:spMkLst>
        </pc:spChg>
      </pc:sldChg>
      <pc:sldChg chg="delSp modSp mod">
        <pc:chgData name="Vaishnavi Rathod" userId="2280c73e2c3e2da3" providerId="LiveId" clId="{ABA3ABFF-93BE-4E0F-8961-6200D4033A39}" dt="2025-02-24T18:30:49.941" v="253" actId="207"/>
        <pc:sldMkLst>
          <pc:docMk/>
          <pc:sldMk cId="1941619646" sldId="317"/>
        </pc:sldMkLst>
        <pc:spChg chg="del">
          <ac:chgData name="Vaishnavi Rathod" userId="2280c73e2c3e2da3" providerId="LiveId" clId="{ABA3ABFF-93BE-4E0F-8961-6200D4033A39}" dt="2025-02-24T18:30:08.474" v="243" actId="21"/>
          <ac:spMkLst>
            <pc:docMk/>
            <pc:sldMk cId="1941619646" sldId="317"/>
            <ac:spMk id="13" creationId="{58AC0C8B-8A7A-9FAE-2D0F-4D1C3A8C3FA5}"/>
          </ac:spMkLst>
        </pc:spChg>
        <pc:spChg chg="mod">
          <ac:chgData name="Vaishnavi Rathod" userId="2280c73e2c3e2da3" providerId="LiveId" clId="{ABA3ABFF-93BE-4E0F-8961-6200D4033A39}" dt="2025-02-24T18:30:49.941" v="253" actId="207"/>
          <ac:spMkLst>
            <pc:docMk/>
            <pc:sldMk cId="1941619646" sldId="317"/>
            <ac:spMk id="14" creationId="{749C7CD1-A9AA-49E3-6734-AD9546F2DF5B}"/>
          </ac:spMkLst>
        </pc:spChg>
      </pc:sldChg>
      <pc:sldChg chg="modSp mod">
        <pc:chgData name="Vaishnavi Rathod" userId="2280c73e2c3e2da3" providerId="LiveId" clId="{ABA3ABFF-93BE-4E0F-8961-6200D4033A39}" dt="2025-02-24T18:34:00.409" v="292" actId="20577"/>
        <pc:sldMkLst>
          <pc:docMk/>
          <pc:sldMk cId="4072101725" sldId="318"/>
        </pc:sldMkLst>
        <pc:spChg chg="mod">
          <ac:chgData name="Vaishnavi Rathod" userId="2280c73e2c3e2da3" providerId="LiveId" clId="{ABA3ABFF-93BE-4E0F-8961-6200D4033A39}" dt="2025-02-24T18:34:00.409" v="292" actId="20577"/>
          <ac:spMkLst>
            <pc:docMk/>
            <pc:sldMk cId="4072101725" sldId="318"/>
            <ac:spMk id="4" creationId="{ACE55D3D-AA24-CF53-6679-29B3C83F7646}"/>
          </ac:spMkLst>
        </pc:spChg>
      </pc:sldChg>
      <pc:sldChg chg="delSp modSp mod">
        <pc:chgData name="Vaishnavi Rathod" userId="2280c73e2c3e2da3" providerId="LiveId" clId="{ABA3ABFF-93BE-4E0F-8961-6200D4033A39}" dt="2025-02-24T18:49:13.591" v="314" actId="14100"/>
        <pc:sldMkLst>
          <pc:docMk/>
          <pc:sldMk cId="2498021601" sldId="321"/>
        </pc:sldMkLst>
        <pc:spChg chg="mod">
          <ac:chgData name="Vaishnavi Rathod" userId="2280c73e2c3e2da3" providerId="LiveId" clId="{ABA3ABFF-93BE-4E0F-8961-6200D4033A39}" dt="2025-02-24T18:49:13.591" v="314" actId="14100"/>
          <ac:spMkLst>
            <pc:docMk/>
            <pc:sldMk cId="2498021601" sldId="321"/>
            <ac:spMk id="12" creationId="{288BD9B8-D6A6-D55A-830D-4D3CC2DC3933}"/>
          </ac:spMkLst>
        </pc:spChg>
        <pc:spChg chg="del">
          <ac:chgData name="Vaishnavi Rathod" userId="2280c73e2c3e2da3" providerId="LiveId" clId="{ABA3ABFF-93BE-4E0F-8961-6200D4033A39}" dt="2025-02-24T18:49:06.942" v="313" actId="21"/>
          <ac:spMkLst>
            <pc:docMk/>
            <pc:sldMk cId="2498021601" sldId="321"/>
            <ac:spMk id="13" creationId="{0853098E-C088-D323-4BF2-987893F262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686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err="1"/>
              <a:t>Hr</a:t>
            </a:r>
            <a:r>
              <a:rPr lang="en-US" dirty="0"/>
              <a:t> Chatbot- Glory</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kumimoji="0" lang="en-US"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Technologies</a:t>
            </a:r>
            <a:endParaRPr lang="en-US" dirty="0"/>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9493954" cy="3961593"/>
          </a:xfrm>
        </p:spPr>
        <p:txBody>
          <a:bodyPr>
            <a:normAutofit/>
          </a:bodyPr>
          <a:lstStyle/>
          <a:p>
            <a:pPr marL="0" indent="0">
              <a:buNone/>
            </a:pPr>
            <a:r>
              <a:rPr lang="en-IN" sz="1200" b="1" dirty="0">
                <a:solidFill>
                  <a:schemeClr val="tx1"/>
                </a:solidFill>
                <a:latin typeface="Aptos" panose="020B0004020202020204" pitchFamily="34" charset="0"/>
              </a:rPr>
              <a:t>1. AI &amp; NLP</a:t>
            </a:r>
          </a:p>
          <a:p>
            <a:pPr marL="0" indent="0">
              <a:buNone/>
            </a:pPr>
            <a:r>
              <a:rPr lang="en-IN" sz="1200" b="1" dirty="0" err="1">
                <a:solidFill>
                  <a:schemeClr val="tx1"/>
                </a:solidFill>
                <a:latin typeface="Aptos" panose="020B0004020202020204" pitchFamily="34" charset="0"/>
              </a:rPr>
              <a:t>GenAI</a:t>
            </a:r>
            <a:r>
              <a:rPr lang="en-IN" sz="1200" b="1" dirty="0">
                <a:solidFill>
                  <a:schemeClr val="tx1"/>
                </a:solidFill>
                <a:latin typeface="Aptos" panose="020B0004020202020204" pitchFamily="34" charset="0"/>
              </a:rPr>
              <a:t> Framework:</a:t>
            </a:r>
            <a:r>
              <a:rPr lang="en-IN" sz="1200" dirty="0">
                <a:solidFill>
                  <a:schemeClr val="tx1"/>
                </a:solidFill>
                <a:latin typeface="Aptos" panose="020B0004020202020204" pitchFamily="34" charset="0"/>
              </a:rPr>
              <a:t> Azure OpenAI, GPT-based models.</a:t>
            </a:r>
          </a:p>
          <a:p>
            <a:pPr marL="0" indent="0">
              <a:buNone/>
            </a:pPr>
            <a:r>
              <a:rPr lang="en-IN" sz="1200" b="1" dirty="0">
                <a:solidFill>
                  <a:schemeClr val="tx1"/>
                </a:solidFill>
                <a:latin typeface="Aptos" panose="020B0004020202020204" pitchFamily="34" charset="0"/>
              </a:rPr>
              <a:t>Natural Language Processing (NLP):</a:t>
            </a:r>
            <a:r>
              <a:rPr lang="en-IN" sz="1200" dirty="0">
                <a:solidFill>
                  <a:schemeClr val="tx1"/>
                </a:solidFill>
                <a:latin typeface="Aptos" panose="020B0004020202020204" pitchFamily="34" charset="0"/>
              </a:rPr>
              <a:t> Transformers, vector search for contextual understanding.</a:t>
            </a:r>
          </a:p>
          <a:p>
            <a:pPr marL="0" indent="0">
              <a:buNone/>
            </a:pPr>
            <a:r>
              <a:rPr lang="en-IN" sz="1200" b="1" dirty="0">
                <a:solidFill>
                  <a:schemeClr val="tx1"/>
                </a:solidFill>
                <a:latin typeface="Aptos" panose="020B0004020202020204" pitchFamily="34" charset="0"/>
              </a:rPr>
              <a:t>2. Cloud &amp; Infrastructure</a:t>
            </a:r>
          </a:p>
          <a:p>
            <a:pPr marL="0" indent="0">
              <a:buNone/>
            </a:pPr>
            <a:r>
              <a:rPr lang="en-IN" sz="1200" b="1" dirty="0">
                <a:solidFill>
                  <a:schemeClr val="tx1"/>
                </a:solidFill>
                <a:latin typeface="Aptos" panose="020B0004020202020204" pitchFamily="34" charset="0"/>
              </a:rPr>
              <a:t>Cloud Services:</a:t>
            </a:r>
            <a:r>
              <a:rPr lang="en-IN" sz="1200" dirty="0">
                <a:solidFill>
                  <a:schemeClr val="tx1"/>
                </a:solidFill>
                <a:latin typeface="Aptos" panose="020B0004020202020204" pitchFamily="34" charset="0"/>
              </a:rPr>
              <a:t> Azure/AWS/GCP for hosting and scaling.</a:t>
            </a:r>
          </a:p>
          <a:p>
            <a:pPr marL="0" indent="0">
              <a:buNone/>
            </a:pPr>
            <a:r>
              <a:rPr lang="en-IN" sz="1200" b="1" dirty="0">
                <a:solidFill>
                  <a:schemeClr val="tx1"/>
                </a:solidFill>
                <a:latin typeface="Aptos" panose="020B0004020202020204" pitchFamily="34" charset="0"/>
              </a:rPr>
              <a:t>Database &amp; Knowledge Base:</a:t>
            </a:r>
            <a:r>
              <a:rPr lang="en-IN" sz="1200" dirty="0">
                <a:solidFill>
                  <a:schemeClr val="tx1"/>
                </a:solidFill>
                <a:latin typeface="Aptos" panose="020B0004020202020204" pitchFamily="34" charset="0"/>
              </a:rPr>
              <a:t> Secure document storage (SharePoint, SQL, NoSQL).</a:t>
            </a:r>
          </a:p>
          <a:p>
            <a:pPr marL="0" indent="0">
              <a:buNone/>
            </a:pPr>
            <a:r>
              <a:rPr lang="en-IN" sz="1200" b="1" dirty="0">
                <a:solidFill>
                  <a:schemeClr val="tx1"/>
                </a:solidFill>
                <a:latin typeface="Aptos" panose="020B0004020202020204" pitchFamily="34" charset="0"/>
              </a:rPr>
              <a:t>3. Microsoft Teams Integration</a:t>
            </a:r>
          </a:p>
          <a:p>
            <a:pPr marL="0" indent="0">
              <a:buNone/>
            </a:pPr>
            <a:r>
              <a:rPr lang="en-IN" sz="1200" b="1" dirty="0">
                <a:solidFill>
                  <a:schemeClr val="tx1"/>
                </a:solidFill>
                <a:latin typeface="Aptos" panose="020B0004020202020204" pitchFamily="34" charset="0"/>
              </a:rPr>
              <a:t>APIs &amp; Bots:</a:t>
            </a:r>
            <a:r>
              <a:rPr lang="en-IN" sz="1200" dirty="0">
                <a:solidFill>
                  <a:schemeClr val="tx1"/>
                </a:solidFill>
                <a:latin typeface="Aptos" panose="020B0004020202020204" pitchFamily="34" charset="0"/>
              </a:rPr>
              <a:t> Microsoft Bot Framework, Power Automate.</a:t>
            </a:r>
          </a:p>
          <a:p>
            <a:pPr marL="0" indent="0">
              <a:buNone/>
            </a:pPr>
            <a:r>
              <a:rPr lang="en-IN" sz="1200" b="1" dirty="0">
                <a:solidFill>
                  <a:schemeClr val="tx1"/>
                </a:solidFill>
                <a:latin typeface="Aptos" panose="020B0004020202020204" pitchFamily="34" charset="0"/>
              </a:rPr>
              <a:t>Authentication &amp; Security:</a:t>
            </a:r>
            <a:r>
              <a:rPr lang="en-IN" sz="1200" dirty="0">
                <a:solidFill>
                  <a:schemeClr val="tx1"/>
                </a:solidFill>
                <a:latin typeface="Aptos" panose="020B0004020202020204" pitchFamily="34" charset="0"/>
              </a:rPr>
              <a:t> Azure Active Directory (AAD), role-based access control (RBAC).</a:t>
            </a:r>
          </a:p>
          <a:p>
            <a:pPr marL="0" indent="0">
              <a:buNone/>
            </a:pPr>
            <a:r>
              <a:rPr lang="en-IN" sz="1200" b="1" dirty="0">
                <a:solidFill>
                  <a:schemeClr val="tx1"/>
                </a:solidFill>
                <a:latin typeface="Aptos" panose="020B0004020202020204" pitchFamily="34" charset="0"/>
              </a:rPr>
              <a:t>4. Development &amp; DevOps</a:t>
            </a:r>
          </a:p>
          <a:p>
            <a:pPr marL="0" indent="0">
              <a:buNone/>
            </a:pPr>
            <a:r>
              <a:rPr lang="en-IN" sz="1200" b="1" dirty="0">
                <a:solidFill>
                  <a:schemeClr val="tx1"/>
                </a:solidFill>
                <a:latin typeface="Aptos" panose="020B0004020202020204" pitchFamily="34" charset="0"/>
              </a:rPr>
              <a:t>Programming Languages:</a:t>
            </a:r>
            <a:r>
              <a:rPr lang="en-IN" sz="1200" dirty="0">
                <a:solidFill>
                  <a:schemeClr val="tx1"/>
                </a:solidFill>
                <a:latin typeface="Aptos" panose="020B0004020202020204" pitchFamily="34" charset="0"/>
              </a:rPr>
              <a:t> Python, Node.js for backend AI logic.</a:t>
            </a:r>
          </a:p>
          <a:p>
            <a:pPr marL="0" indent="0">
              <a:buNone/>
            </a:pPr>
            <a:r>
              <a:rPr lang="en-IN" sz="1200" b="1" dirty="0">
                <a:solidFill>
                  <a:schemeClr val="tx1"/>
                </a:solidFill>
                <a:latin typeface="Aptos" panose="020B0004020202020204" pitchFamily="34" charset="0"/>
              </a:rPr>
              <a:t>CI/CD:</a:t>
            </a:r>
            <a:r>
              <a:rPr lang="en-IN" sz="1200" dirty="0">
                <a:solidFill>
                  <a:schemeClr val="tx1"/>
                </a:solidFill>
                <a:latin typeface="Aptos" panose="020B0004020202020204" pitchFamily="34" charset="0"/>
              </a:rPr>
              <a:t> GitHub Actions, Jenkins, Azure DevOps for continuous deployment.</a:t>
            </a:r>
          </a:p>
          <a:p>
            <a:pPr marL="0" indent="0">
              <a:buNone/>
            </a:pPr>
            <a:endParaRPr lang="en-US" sz="1200" dirty="0">
              <a:solidFill>
                <a:schemeClr val="tx1"/>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249802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a:t>
            </a:r>
            <a:br>
              <a:rPr lang="en-US" dirty="0"/>
            </a:br>
            <a:r>
              <a:rPr lang="en-US" dirty="0"/>
              <a:t>you</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a:lstStyle/>
          <a:p>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Situation/Problem/Opportunity</a:t>
            </a:r>
            <a:b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altLang="en-US" sz="1400" b="1" i="0" u="none" strike="noStrike" kern="1200" cap="all" spc="0" normalizeH="0" baseline="0" noProof="0" dirty="0">
                <a:ln>
                  <a:noFill/>
                </a:ln>
                <a:solidFill>
                  <a:srgbClr val="000000"/>
                </a:solidFill>
                <a:effectLst/>
                <a:uLnTx/>
                <a:uFillTx/>
                <a:latin typeface="Aptos" panose="020B0004020202020204" pitchFamily="34" charset="0"/>
                <a:ea typeface="+mn-ea"/>
                <a:cs typeface="+mn-cs"/>
              </a:rPr>
              <a:t>Purpose Statement (Goals)</a:t>
            </a:r>
            <a:br>
              <a:rPr kumimoji="0" lang="en-US" altLang="en-US" sz="1400" b="1" i="0" u="none" strike="noStrike" kern="1200" cap="all" spc="0" normalizeH="0" baseline="0" noProof="0" dirty="0">
                <a:ln>
                  <a:noFill/>
                </a:ln>
                <a:solidFill>
                  <a:srgbClr val="000000"/>
                </a:solidFill>
                <a:effectLst/>
                <a:uLnTx/>
                <a:uFillTx/>
                <a:latin typeface="Aptos" panose="020B0004020202020204" pitchFamily="34" charset="0"/>
                <a:ea typeface="+mn-ea"/>
                <a:cs typeface="+mn-cs"/>
              </a:rPr>
            </a:br>
            <a: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Project Objectives</a:t>
            </a:r>
            <a:b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Success Criteria</a:t>
            </a:r>
            <a:b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Methods/Approach</a:t>
            </a:r>
            <a:b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Resources</a:t>
            </a:r>
            <a:b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Risks and Dependencies</a:t>
            </a:r>
            <a:br>
              <a:rPr kumimoji="0" lang="en-IN"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Technologies</a:t>
            </a:r>
            <a:br>
              <a:rPr kumimoji="0" lang="en-US" sz="9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br>
            <a:endParaRPr lang="en-US" dirty="0"/>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lstStyle/>
          <a:p>
            <a:r>
              <a:rPr kumimoji="0" lang="en-US"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Situation/Problem/Opportunity-</a:t>
            </a:r>
            <a:br>
              <a:rPr kumimoji="0" lang="en-US" sz="1200" b="1" i="0" u="none" strike="noStrike" kern="1200" cap="all" spc="0" normalizeH="0" baseline="0" noProof="0" dirty="0">
                <a:ln>
                  <a:noFill/>
                </a:ln>
                <a:solidFill>
                  <a:srgbClr val="1F2C8F"/>
                </a:solidFill>
                <a:effectLst/>
                <a:uLnTx/>
                <a:uFillTx/>
                <a:latin typeface="Aptos" panose="020B0004020202020204" pitchFamily="34" charset="0"/>
                <a:ea typeface="+mj-ea"/>
                <a:cs typeface="+mj-cs"/>
              </a:rPr>
            </a:br>
            <a:br>
              <a:rPr kumimoji="0" lang="en-US" sz="1200" b="1" i="0" u="none" strike="noStrike" kern="1200" cap="all" spc="0" normalizeH="0" baseline="0" noProof="0" dirty="0">
                <a:ln>
                  <a:noFill/>
                </a:ln>
                <a:solidFill>
                  <a:srgbClr val="1F2C8F"/>
                </a:solidFill>
                <a:effectLst/>
                <a:uLnTx/>
                <a:uFillTx/>
                <a:latin typeface="Aptos" panose="020B0004020202020204" pitchFamily="34" charset="0"/>
                <a:ea typeface="+mj-ea"/>
                <a:cs typeface="+mj-cs"/>
              </a:rPr>
            </a:br>
            <a:r>
              <a:rPr kumimoji="0" lang="en-US" sz="1400" b="1" i="0" u="none" strike="noStrike" kern="1200" cap="all" spc="0" normalizeH="0" baseline="0" noProof="0" dirty="0">
                <a:ln>
                  <a:noFill/>
                </a:ln>
                <a:solidFill>
                  <a:srgbClr val="000000"/>
                </a:solidFill>
                <a:effectLst/>
                <a:uLnTx/>
                <a:uFillTx/>
                <a:latin typeface="Aptos" panose="020B0004020202020204" pitchFamily="34" charset="0"/>
                <a:ea typeface="+mj-ea"/>
                <a:cs typeface="+mj-cs"/>
              </a:rPr>
              <a:t>Why Do We Need AN HR </a:t>
            </a:r>
            <a:r>
              <a:rPr kumimoji="0" lang="en-US" sz="1400" b="1" i="0" u="none" strike="noStrike" kern="1200" cap="all" spc="0" normalizeH="0" baseline="0" noProof="0" dirty="0" err="1">
                <a:ln>
                  <a:noFill/>
                </a:ln>
                <a:solidFill>
                  <a:srgbClr val="000000"/>
                </a:solidFill>
                <a:effectLst/>
                <a:uLnTx/>
                <a:uFillTx/>
                <a:latin typeface="Aptos" panose="020B0004020202020204" pitchFamily="34" charset="0"/>
                <a:ea typeface="+mj-ea"/>
                <a:cs typeface="+mj-cs"/>
              </a:rPr>
              <a:t>CHatbot</a:t>
            </a:r>
            <a:r>
              <a:rPr kumimoji="0" lang="en-US" sz="1400" b="1" i="0" u="none" strike="noStrike" kern="1200" cap="all" spc="0" normalizeH="0" baseline="0" noProof="0" dirty="0">
                <a:ln>
                  <a:noFill/>
                </a:ln>
                <a:solidFill>
                  <a:srgbClr val="000000"/>
                </a:solidFill>
                <a:effectLst/>
                <a:uLnTx/>
                <a:uFillTx/>
                <a:latin typeface="Aptos" panose="020B0004020202020204" pitchFamily="34" charset="0"/>
                <a:ea typeface="+mj-ea"/>
                <a:cs typeface="+mj-cs"/>
              </a:rPr>
              <a:t>?</a:t>
            </a:r>
            <a:br>
              <a:rPr kumimoji="0" lang="en-US" sz="1400" b="1" i="0" u="none" strike="noStrike" kern="1200" cap="all" spc="0" normalizeH="0" baseline="0" noProof="0" dirty="0">
                <a:ln>
                  <a:noFill/>
                </a:ln>
                <a:solidFill>
                  <a:srgbClr val="000000"/>
                </a:solidFill>
                <a:effectLst/>
                <a:uLnTx/>
                <a:uFillTx/>
                <a:latin typeface="Aptos" panose="020B0004020202020204" pitchFamily="34" charset="0"/>
                <a:ea typeface="+mj-ea"/>
                <a:cs typeface="+mj-cs"/>
              </a:rPr>
            </a:br>
            <a:br>
              <a:rPr kumimoji="0" lang="en-US" sz="1400" b="1" i="0" u="none" strike="noStrike" kern="1200" cap="all" spc="0" normalizeH="0" baseline="0" noProof="0" dirty="0">
                <a:ln>
                  <a:noFill/>
                </a:ln>
                <a:solidFill>
                  <a:srgbClr val="000000"/>
                </a:solidFill>
                <a:effectLst/>
                <a:uLnTx/>
                <a:uFillTx/>
                <a:latin typeface="Aptos" panose="020B0004020202020204" pitchFamily="34" charset="0"/>
                <a:ea typeface="+mj-ea"/>
                <a:cs typeface="+mj-cs"/>
              </a:rPr>
            </a:br>
            <a:r>
              <a:rPr lang="en-US" sz="1200" cap="none" dirty="0">
                <a:solidFill>
                  <a:schemeClr val="tx1"/>
                </a:solidFill>
                <a:latin typeface="Aptos" panose="020B0004020202020204" pitchFamily="34" charset="0"/>
                <a:ea typeface="+mn-ea"/>
                <a:cs typeface="+mn-cs"/>
              </a:rPr>
              <a:t>Current Situation: </a:t>
            </a:r>
            <a:r>
              <a:rPr lang="en-US" sz="1200" b="0" cap="none" dirty="0">
                <a:solidFill>
                  <a:schemeClr val="tx1"/>
                </a:solidFill>
                <a:latin typeface="Aptos" panose="020B0004020202020204" pitchFamily="34" charset="0"/>
                <a:ea typeface="+mn-ea"/>
                <a:cs typeface="+mn-cs"/>
              </a:rPr>
              <a:t>Many employees struggle to find relevant information in the Employee Handbook and HR Policies, leading to frequent HR queries, delays in responses, and inefficiencies in HR operations. Traditional methods of accessing these documents are time-consuming and often require manual intervention from HR teams.</a:t>
            </a:r>
            <a:br>
              <a:rPr lang="en-US" sz="1200" b="0" cap="none" dirty="0">
                <a:solidFill>
                  <a:schemeClr val="tx1"/>
                </a:solidFill>
                <a:latin typeface="Aptos" panose="020B0004020202020204" pitchFamily="34" charset="0"/>
                <a:ea typeface="+mn-ea"/>
                <a:cs typeface="+mn-cs"/>
              </a:rPr>
            </a:br>
            <a:br>
              <a:rPr lang="en-US" sz="1200" b="0" cap="none" dirty="0">
                <a:solidFill>
                  <a:schemeClr val="tx1"/>
                </a:solidFill>
                <a:latin typeface="Aptos" panose="020B0004020202020204" pitchFamily="34" charset="0"/>
                <a:ea typeface="+mn-ea"/>
                <a:cs typeface="+mn-cs"/>
              </a:rPr>
            </a:br>
            <a:r>
              <a:rPr lang="en-US" sz="1200" cap="none" dirty="0">
                <a:solidFill>
                  <a:schemeClr val="tx1"/>
                </a:solidFill>
                <a:latin typeface="Aptos" panose="020B0004020202020204" pitchFamily="34" charset="0"/>
                <a:ea typeface="+mn-ea"/>
                <a:cs typeface="+mn-cs"/>
              </a:rPr>
              <a:t>Problem Statement: </a:t>
            </a:r>
            <a:r>
              <a:rPr lang="en-US" sz="1200" b="0" cap="none" dirty="0">
                <a:solidFill>
                  <a:schemeClr val="tx1"/>
                </a:solidFill>
                <a:latin typeface="Aptos" panose="020B0004020202020204" pitchFamily="34" charset="0"/>
                <a:ea typeface="+mn-ea"/>
                <a:cs typeface="+mn-cs"/>
              </a:rPr>
              <a:t>Employees face difficulties in quickly retrieving answers related to HR policies and employee guidelines. This results in:</a:t>
            </a:r>
            <a:br>
              <a:rPr lang="en-US" sz="1200" b="0" cap="none" dirty="0">
                <a:solidFill>
                  <a:schemeClr val="tx1"/>
                </a:solidFill>
                <a:latin typeface="Aptos" panose="020B0004020202020204" pitchFamily="34" charset="0"/>
                <a:ea typeface="+mn-ea"/>
                <a:cs typeface="+mn-cs"/>
              </a:rPr>
            </a:b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-Increased workload for HR teams</a:t>
            </a: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-Delays in addressing employee concerns</a:t>
            </a: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-Reduced productivity due to inefficient information access</a:t>
            </a:r>
            <a:br>
              <a:rPr lang="en-US" sz="1200" cap="none" dirty="0">
                <a:solidFill>
                  <a:schemeClr val="tx1"/>
                </a:solidFill>
                <a:latin typeface="Aptos" panose="020B0004020202020204" pitchFamily="34" charset="0"/>
                <a:ea typeface="+mn-ea"/>
                <a:cs typeface="+mn-cs"/>
              </a:rPr>
            </a:br>
            <a:br>
              <a:rPr lang="en-US" sz="1200" b="0" cap="none" dirty="0">
                <a:solidFill>
                  <a:schemeClr val="tx1"/>
                </a:solidFill>
                <a:latin typeface="Aptos" panose="020B0004020202020204" pitchFamily="34" charset="0"/>
                <a:ea typeface="+mn-ea"/>
                <a:cs typeface="+mn-cs"/>
              </a:rPr>
            </a:br>
            <a:r>
              <a:rPr lang="en-US" sz="1200" cap="none" dirty="0">
                <a:solidFill>
                  <a:schemeClr val="tx1"/>
                </a:solidFill>
                <a:latin typeface="Aptos" panose="020B0004020202020204" pitchFamily="34" charset="0"/>
                <a:ea typeface="+mn-ea"/>
                <a:cs typeface="+mn-cs"/>
              </a:rPr>
              <a:t>Opportunity: </a:t>
            </a:r>
            <a:r>
              <a:rPr lang="en-US" sz="1200" b="0" cap="none" dirty="0">
                <a:solidFill>
                  <a:schemeClr val="tx1"/>
                </a:solidFill>
                <a:latin typeface="Aptos" panose="020B0004020202020204" pitchFamily="34" charset="0"/>
                <a:ea typeface="+mn-ea"/>
                <a:cs typeface="+mn-cs"/>
              </a:rPr>
              <a:t>By integrating </a:t>
            </a:r>
            <a:r>
              <a:rPr lang="en-US" sz="1200" b="0" cap="none" dirty="0" err="1">
                <a:solidFill>
                  <a:schemeClr val="tx1"/>
                </a:solidFill>
                <a:latin typeface="Aptos" panose="020B0004020202020204" pitchFamily="34" charset="0"/>
                <a:ea typeface="+mn-ea"/>
                <a:cs typeface="+mn-cs"/>
              </a:rPr>
              <a:t>GenAI</a:t>
            </a:r>
            <a:r>
              <a:rPr lang="en-US" sz="1200" b="0" cap="none" dirty="0">
                <a:solidFill>
                  <a:schemeClr val="tx1"/>
                </a:solidFill>
                <a:latin typeface="Aptos" panose="020B0004020202020204" pitchFamily="34" charset="0"/>
                <a:ea typeface="+mn-ea"/>
                <a:cs typeface="+mn-cs"/>
              </a:rPr>
              <a:t> (Glory) within Microsoft Teams, employees can receive instant, AI-driven responses to their queries, ensuring:</a:t>
            </a:r>
            <a:br>
              <a:rPr lang="en-US" sz="1200" b="0" cap="none" dirty="0">
                <a:solidFill>
                  <a:schemeClr val="tx1"/>
                </a:solidFill>
                <a:latin typeface="Aptos" panose="020B0004020202020204" pitchFamily="34" charset="0"/>
                <a:ea typeface="+mn-ea"/>
                <a:cs typeface="+mn-cs"/>
              </a:rPr>
            </a:b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-Seamless access to HR policies and Employee Handbook</a:t>
            </a: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-Reduced dependency on HR personnel for routine queries</a:t>
            </a:r>
            <a:br>
              <a:rPr lang="en-US" sz="1200" b="0" cap="none" dirty="0">
                <a:solidFill>
                  <a:schemeClr val="tx1"/>
                </a:solidFill>
                <a:latin typeface="Aptos" panose="020B0004020202020204" pitchFamily="34" charset="0"/>
                <a:ea typeface="+mn-ea"/>
                <a:cs typeface="+mn-cs"/>
              </a:rPr>
            </a:br>
            <a:r>
              <a:rPr lang="en-US" sz="1200" b="0" cap="none" dirty="0">
                <a:solidFill>
                  <a:schemeClr val="tx1"/>
                </a:solidFill>
                <a:latin typeface="Aptos" panose="020B0004020202020204" pitchFamily="34" charset="0"/>
                <a:ea typeface="+mn-ea"/>
                <a:cs typeface="+mn-cs"/>
              </a:rPr>
              <a:t>-Enhanced employee experience and operational efficiency</a:t>
            </a:r>
            <a:br>
              <a:rPr lang="en-US" sz="1200" b="0" cap="none" dirty="0">
                <a:solidFill>
                  <a:schemeClr val="tx1"/>
                </a:solidFill>
                <a:latin typeface="Aptos" panose="020B0004020202020204" pitchFamily="34" charset="0"/>
                <a:ea typeface="+mn-ea"/>
                <a:cs typeface="+mn-cs"/>
              </a:rPr>
            </a:br>
            <a:br>
              <a:rPr kumimoji="0" lang="en-US" sz="1400" b="1" i="0" u="none" strike="noStrike" kern="1200" cap="all" spc="0" normalizeH="0" baseline="0" noProof="0" dirty="0">
                <a:ln>
                  <a:noFill/>
                </a:ln>
                <a:solidFill>
                  <a:srgbClr val="000000"/>
                </a:solidFill>
                <a:effectLst/>
                <a:uLnTx/>
                <a:uFillTx/>
                <a:latin typeface="Aptos" panose="020B0004020202020204" pitchFamily="34" charset="0"/>
                <a:ea typeface="+mj-ea"/>
                <a:cs typeface="+mj-cs"/>
              </a:rPr>
            </a:br>
            <a:endParaRPr lang="en-US" dirty="0"/>
          </a:p>
        </p:txBody>
      </p:sp>
      <p:pic>
        <p:nvPicPr>
          <p:cNvPr id="7" name="Picture Placeholder 6" descr="A person standing in front of a whiteboard">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spTree>
    <p:extLst>
      <p:ext uri="{BB962C8B-B14F-4D97-AF65-F5344CB8AC3E}">
        <p14:creationId xmlns:p14="http://schemas.microsoft.com/office/powerpoint/2010/main" val="29064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914400" y="1057275"/>
            <a:ext cx="5259554" cy="2495028"/>
          </a:xfrm>
        </p:spPr>
        <p:txBody>
          <a:bodyPr/>
          <a:lstStyle/>
          <a:p>
            <a:r>
              <a:rPr kumimoji="0" lang="en-US" altLang="en-US" sz="1800" b="1" i="0" u="sng" strike="noStrike" kern="1200" cap="all" spc="0" normalizeH="0" baseline="0" noProof="0" dirty="0">
                <a:ln>
                  <a:noFill/>
                </a:ln>
                <a:solidFill>
                  <a:srgbClr val="1F2C8F"/>
                </a:solidFill>
                <a:effectLst/>
                <a:uLnTx/>
                <a:uFillTx/>
                <a:latin typeface="Aptos" panose="020B0004020202020204" pitchFamily="34" charset="0"/>
                <a:ea typeface="+mn-ea"/>
                <a:cs typeface="+mn-cs"/>
              </a:rPr>
              <a:t>Purpose Statement (Goals)</a:t>
            </a:r>
            <a:br>
              <a:rPr kumimoji="0" lang="en-US" altLang="en-US" sz="1800" b="1" i="0" u="sng" strike="noStrike" kern="1200" cap="all" spc="0" normalizeH="0" baseline="0" noProof="0" dirty="0">
                <a:ln>
                  <a:noFill/>
                </a:ln>
                <a:solidFill>
                  <a:srgbClr val="1F2C8F"/>
                </a:solidFill>
                <a:effectLst/>
                <a:uLnTx/>
                <a:uFillTx/>
                <a:latin typeface="Aptos" panose="020B0004020202020204" pitchFamily="34" charset="0"/>
                <a:ea typeface="+mn-ea"/>
                <a:cs typeface="+mn-cs"/>
              </a:rPr>
            </a:br>
            <a:endParaRPr lang="en-US" dirty="0"/>
          </a:p>
        </p:txBody>
      </p:sp>
      <p:sp>
        <p:nvSpPr>
          <p:cNvPr id="3" name="Text Placeholder 2">
            <a:extLst>
              <a:ext uri="{FF2B5EF4-FFF2-40B4-BE49-F238E27FC236}">
                <a16:creationId xmlns:a16="http://schemas.microsoft.com/office/drawing/2014/main" id="{A2E339BF-E6D7-DD0E-AF02-6813852EE723}"/>
              </a:ext>
            </a:extLst>
          </p:cNvPr>
          <p:cNvSpPr>
            <a:spLocks noGrp="1"/>
          </p:cNvSpPr>
          <p:nvPr>
            <p:ph idx="1"/>
          </p:nvPr>
        </p:nvSpPr>
        <p:spPr>
          <a:xfrm>
            <a:off x="914400" y="3360694"/>
            <a:ext cx="5259554" cy="2233233"/>
          </a:xfrm>
        </p:spPr>
        <p:txBody>
          <a:bodyPr>
            <a:normAutofit/>
          </a:bodyPr>
          <a:lstStyle/>
          <a:p>
            <a:r>
              <a:rPr lang="en-US" sz="1200" dirty="0">
                <a:solidFill>
                  <a:schemeClr val="tx1"/>
                </a:solidFill>
                <a:latin typeface="Aptos" panose="020B0004020202020204" pitchFamily="34" charset="0"/>
              </a:rPr>
              <a:t>T</a:t>
            </a:r>
            <a:r>
              <a:rPr lang="en-US" sz="1200" cap="none" dirty="0">
                <a:solidFill>
                  <a:schemeClr val="tx1"/>
                </a:solidFill>
                <a:latin typeface="Aptos" panose="020B0004020202020204" pitchFamily="34" charset="0"/>
                <a:ea typeface="+mn-ea"/>
                <a:cs typeface="+mn-cs"/>
              </a:rPr>
              <a:t>his project aims to initiate successful integration of Employee Handbook and HR Policies using </a:t>
            </a:r>
            <a:r>
              <a:rPr lang="en-US" sz="1200" cap="none" dirty="0" err="1">
                <a:solidFill>
                  <a:schemeClr val="tx1"/>
                </a:solidFill>
                <a:latin typeface="Aptos" panose="020B0004020202020204" pitchFamily="34" charset="0"/>
                <a:ea typeface="+mn-ea"/>
                <a:cs typeface="+mn-cs"/>
              </a:rPr>
              <a:t>GenAI</a:t>
            </a:r>
            <a:r>
              <a:rPr lang="en-US" sz="1200" cap="none" dirty="0">
                <a:solidFill>
                  <a:schemeClr val="tx1"/>
                </a:solidFill>
                <a:latin typeface="Aptos" panose="020B0004020202020204" pitchFamily="34" charset="0"/>
                <a:ea typeface="+mn-ea"/>
                <a:cs typeface="+mn-cs"/>
              </a:rPr>
              <a:t> in Microsoft Teams so that </a:t>
            </a:r>
            <a:r>
              <a:rPr lang="en-US" sz="1200" cap="none" dirty="0" err="1">
                <a:solidFill>
                  <a:schemeClr val="tx1"/>
                </a:solidFill>
                <a:latin typeface="Aptos" panose="020B0004020202020204" pitchFamily="34" charset="0"/>
                <a:ea typeface="+mn-ea"/>
                <a:cs typeface="+mn-cs"/>
              </a:rPr>
              <a:t>GenAI</a:t>
            </a:r>
            <a:r>
              <a:rPr lang="en-US" sz="1200" cap="none" dirty="0">
                <a:solidFill>
                  <a:schemeClr val="tx1"/>
                </a:solidFill>
                <a:latin typeface="Aptos" panose="020B0004020202020204" pitchFamily="34" charset="0"/>
                <a:ea typeface="+mn-ea"/>
                <a:cs typeface="+mn-cs"/>
              </a:rPr>
              <a:t> (Glory) can help the employees with all their queries limited to their Employee Handbook and Policies.</a:t>
            </a:r>
            <a:br>
              <a:rPr lang="en-US" sz="1200" cap="none" dirty="0">
                <a:solidFill>
                  <a:schemeClr val="tx1"/>
                </a:solidFill>
                <a:latin typeface="Aptos" panose="020B0004020202020204" pitchFamily="34" charset="0"/>
                <a:ea typeface="+mn-ea"/>
                <a:cs typeface="+mn-cs"/>
              </a:rPr>
            </a:br>
            <a:br>
              <a:rPr lang="en-US" sz="2400" b="0" cap="none" dirty="0">
                <a:solidFill>
                  <a:schemeClr val="tx1"/>
                </a:solidFill>
                <a:latin typeface="Aptos" panose="020B0004020202020204" pitchFamily="34" charset="0"/>
                <a:ea typeface="+mn-ea"/>
                <a:cs typeface="+mn-cs"/>
              </a:rPr>
            </a:br>
            <a:endParaRPr lang="en-US" dirty="0"/>
          </a:p>
        </p:txBody>
      </p:sp>
      <p:pic>
        <p:nvPicPr>
          <p:cNvPr id="6" name="Picture Placeholder 5" descr="A person holding a microphone and standing in front of a group of people">
            <a:extLst>
              <a:ext uri="{FF2B5EF4-FFF2-40B4-BE49-F238E27FC236}">
                <a16:creationId xmlns:a16="http://schemas.microsoft.com/office/drawing/2014/main" id="{FECDA901-DD88-89EB-E10E-A2994D0A92DB}"/>
              </a:ext>
            </a:extLst>
          </p:cNvPr>
          <p:cNvPicPr>
            <a:picLocks noGrp="1" noChangeAspect="1"/>
          </p:cNvPicPr>
          <p:nvPr>
            <p:ph type="pic" sz="quarter" idx="11"/>
          </p:nvPr>
        </p:nvPicPr>
        <p:blipFill rotWithShape="1">
          <a:blip r:embed="rId3">
            <a:duotone>
              <a:prstClr val="black"/>
              <a:schemeClr val="accent3">
                <a:tint val="45000"/>
                <a:satMod val="400000"/>
              </a:schemeClr>
            </a:duotone>
          </a:blip>
          <a:srcRect l="27745" r="27745"/>
          <a:stretch/>
        </p:blipFill>
        <p:spPr>
          <a:xfrm>
            <a:off x="7414194" y="410780"/>
            <a:ext cx="4344695" cy="6447220"/>
          </a:xfrm>
        </p:spPr>
      </p:pic>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kumimoji="0" lang="en-IN" sz="1800" b="1" i="0" u="sng" strike="noStrike" kern="1200" cap="all" spc="0" normalizeH="0" baseline="0" noProof="0" dirty="0">
                <a:ln>
                  <a:noFill/>
                </a:ln>
                <a:solidFill>
                  <a:srgbClr val="1F2C8F"/>
                </a:solidFill>
                <a:effectLst/>
                <a:uLnTx/>
                <a:uFillTx/>
                <a:latin typeface="Aptos" panose="020B0004020202020204" pitchFamily="34" charset="0"/>
                <a:ea typeface="+mj-ea"/>
                <a:cs typeface="Arial" panose="020B0604020202020204" pitchFamily="34" charset="0"/>
              </a:rPr>
              <a:t>Project Objectives</a:t>
            </a:r>
            <a:endParaRPr lang="en-US" dirty="0"/>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3497698"/>
          </a:xfrm>
        </p:spPr>
        <p:txBody>
          <a:bodyPr>
            <a:normAutofit/>
          </a:bodyPr>
          <a:lstStyle/>
          <a:p>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 integration on teams for employee handbook and HR policies.</a:t>
            </a:r>
          </a:p>
          <a:p>
            <a:r>
              <a:rPr lang="en-US" sz="1200" dirty="0">
                <a:solidFill>
                  <a:schemeClr val="tx1"/>
                </a:solidFill>
                <a:latin typeface="Aptos" panose="020B0004020202020204" pitchFamily="34" charset="0"/>
              </a:rPr>
              <a:t>If the user put any query, the AI chatbot will be retrieving data from the knowledge base and providing it to the user.</a:t>
            </a:r>
          </a:p>
          <a:p>
            <a:r>
              <a:rPr lang="en-US" sz="1200" dirty="0">
                <a:solidFill>
                  <a:schemeClr val="tx1"/>
                </a:solidFill>
                <a:latin typeface="Aptos" panose="020B0004020202020204" pitchFamily="34" charset="0"/>
              </a:rPr>
              <a:t>Accessibility at convenient time for handbook or policies related queries.</a:t>
            </a:r>
          </a:p>
          <a:p>
            <a:r>
              <a:rPr lang="en-US" sz="1200" dirty="0">
                <a:solidFill>
                  <a:schemeClr val="tx1"/>
                </a:solidFill>
                <a:latin typeface="Aptos" panose="020B0004020202020204" pitchFamily="34" charset="0"/>
              </a:rPr>
              <a:t>To have all these Employee handbook data and HR policies data at one place.</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136209" y="538974"/>
            <a:ext cx="7043617" cy="779427"/>
          </a:xfrm>
        </p:spPr>
        <p:txBody>
          <a:bodyPr/>
          <a:lstStyle/>
          <a:p>
            <a:r>
              <a:rPr kumimoji="0" lang="en-IN"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Success Criteria</a:t>
            </a:r>
            <a:endParaRPr lang="en-US" dirty="0"/>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6</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136208" y="1684113"/>
            <a:ext cx="7043618" cy="4887015"/>
          </a:xfrm>
        </p:spPr>
        <p:txBody>
          <a:bodyPr>
            <a:normAutofit/>
          </a:bodyPr>
          <a:lstStyle/>
          <a:p>
            <a:r>
              <a:rPr lang="en-US" sz="1200" dirty="0">
                <a:solidFill>
                  <a:schemeClr val="tx1"/>
                </a:solidFill>
                <a:latin typeface="Aptos" panose="020B0004020202020204" pitchFamily="34" charset="0"/>
              </a:rPr>
              <a:t>To measure the success of integrating </a:t>
            </a:r>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 (Glory) within Microsoft Teams for Employee Handbook and HR Policies, the following criteria will be used:</a:t>
            </a:r>
          </a:p>
          <a:p>
            <a:endParaRPr lang="en-US" sz="1200" dirty="0">
              <a:solidFill>
                <a:schemeClr val="tx1"/>
              </a:solidFill>
              <a:latin typeface="Aptos" panose="020B0004020202020204" pitchFamily="34" charset="0"/>
            </a:endParaRPr>
          </a:p>
          <a:p>
            <a:pPr>
              <a:buFont typeface="+mj-lt"/>
              <a:buAutoNum type="arabicPeriod"/>
            </a:pPr>
            <a:r>
              <a:rPr lang="en-US" sz="1200" b="1" dirty="0">
                <a:solidFill>
                  <a:schemeClr val="tx1"/>
                </a:solidFill>
                <a:latin typeface="Aptos" panose="020B0004020202020204" pitchFamily="34" charset="0"/>
              </a:rPr>
              <a:t>Response Accuracy &amp; Relevance</a:t>
            </a:r>
            <a:endParaRPr lang="en-US" sz="1200" dirty="0">
              <a:solidFill>
                <a:schemeClr val="tx1"/>
              </a:solidFill>
              <a:latin typeface="Aptos" panose="020B0004020202020204" pitchFamily="34" charset="0"/>
            </a:endParaRPr>
          </a:p>
          <a:p>
            <a:pPr marL="628650" lvl="1" indent="-171450"/>
            <a:r>
              <a:rPr lang="en-US" sz="1200" dirty="0">
                <a:solidFill>
                  <a:schemeClr val="tx1"/>
                </a:solidFill>
                <a:latin typeface="Aptos" panose="020B0004020202020204" pitchFamily="34" charset="0"/>
              </a:rPr>
              <a:t>At least 90% of employee queries receive accurate and relevant responses from </a:t>
            </a:r>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a:t>
            </a:r>
          </a:p>
          <a:p>
            <a:pPr>
              <a:buFont typeface="+mj-lt"/>
              <a:buAutoNum type="arabicPeriod"/>
            </a:pPr>
            <a:r>
              <a:rPr lang="en-US" sz="1200" b="1" dirty="0">
                <a:solidFill>
                  <a:schemeClr val="tx1"/>
                </a:solidFill>
                <a:latin typeface="Aptos" panose="020B0004020202020204" pitchFamily="34" charset="0"/>
              </a:rPr>
              <a:t>Reduction in HR Workload</a:t>
            </a:r>
            <a:endParaRPr lang="en-US" sz="1200" dirty="0">
              <a:solidFill>
                <a:schemeClr val="tx1"/>
              </a:solidFill>
              <a:latin typeface="Aptos" panose="020B0004020202020204" pitchFamily="34" charset="0"/>
            </a:endParaRPr>
          </a:p>
          <a:p>
            <a:pPr marL="628650" lvl="1" indent="-171450"/>
            <a:r>
              <a:rPr lang="en-US" sz="1200" dirty="0">
                <a:solidFill>
                  <a:schemeClr val="tx1"/>
                </a:solidFill>
                <a:latin typeface="Aptos" panose="020B0004020202020204" pitchFamily="34" charset="0"/>
              </a:rPr>
              <a:t>A measurable decrease (e.g., 50%) in repetitive HR queries directed to HR personnel.</a:t>
            </a:r>
          </a:p>
          <a:p>
            <a:pPr>
              <a:buFont typeface="+mj-lt"/>
              <a:buAutoNum type="arabicPeriod"/>
            </a:pPr>
            <a:r>
              <a:rPr lang="en-US" sz="1200" b="1" dirty="0">
                <a:solidFill>
                  <a:schemeClr val="tx1"/>
                </a:solidFill>
                <a:latin typeface="Aptos" panose="020B0004020202020204" pitchFamily="34" charset="0"/>
              </a:rPr>
              <a:t>Employee Engagement &amp; Satisfaction</a:t>
            </a:r>
            <a:endParaRPr lang="en-US" sz="1200" dirty="0">
              <a:solidFill>
                <a:schemeClr val="tx1"/>
              </a:solidFill>
              <a:latin typeface="Aptos" panose="020B0004020202020204" pitchFamily="34" charset="0"/>
            </a:endParaRPr>
          </a:p>
          <a:p>
            <a:pPr marL="628650" lvl="1" indent="-171450"/>
            <a:r>
              <a:rPr lang="en-US" sz="1200" dirty="0">
                <a:solidFill>
                  <a:schemeClr val="tx1"/>
                </a:solidFill>
                <a:latin typeface="Aptos" panose="020B0004020202020204" pitchFamily="34" charset="0"/>
              </a:rPr>
              <a:t>Positive feedback from employees, with at least 80% satisfaction in surveys regarding ease of access to HR policies.</a:t>
            </a:r>
          </a:p>
          <a:p>
            <a:pPr>
              <a:buFont typeface="+mj-lt"/>
              <a:buAutoNum type="arabicPeriod"/>
            </a:pPr>
            <a:r>
              <a:rPr lang="en-US" sz="1200" b="1" dirty="0">
                <a:solidFill>
                  <a:schemeClr val="tx1"/>
                </a:solidFill>
                <a:latin typeface="Aptos" panose="020B0004020202020204" pitchFamily="34" charset="0"/>
              </a:rPr>
              <a:t>Response Time Improvement</a:t>
            </a:r>
            <a:endParaRPr lang="en-US" sz="1200" dirty="0">
              <a:solidFill>
                <a:schemeClr val="tx1"/>
              </a:solidFill>
              <a:latin typeface="Aptos" panose="020B0004020202020204" pitchFamily="34" charset="0"/>
            </a:endParaRPr>
          </a:p>
          <a:p>
            <a:pPr marL="628650" lvl="1" indent="-171450"/>
            <a:r>
              <a:rPr lang="en-US" sz="1200" dirty="0">
                <a:solidFill>
                  <a:schemeClr val="tx1"/>
                </a:solidFill>
                <a:latin typeface="Aptos" panose="020B0004020202020204" pitchFamily="34" charset="0"/>
              </a:rPr>
              <a:t>Queries answered instantly by </a:t>
            </a:r>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 reducing the average response time from hours/days to seconds.</a:t>
            </a:r>
          </a:p>
          <a:p>
            <a:pPr>
              <a:buFont typeface="+mj-lt"/>
              <a:buAutoNum type="arabicPeriod"/>
            </a:pPr>
            <a:r>
              <a:rPr lang="en-US" sz="1200" b="1" dirty="0">
                <a:solidFill>
                  <a:schemeClr val="tx1"/>
                </a:solidFill>
                <a:latin typeface="Aptos" panose="020B0004020202020204" pitchFamily="34" charset="0"/>
              </a:rPr>
              <a:t>Adoption Rate</a:t>
            </a:r>
            <a:endParaRPr lang="en-US" sz="1200" dirty="0">
              <a:solidFill>
                <a:schemeClr val="tx1"/>
              </a:solidFill>
              <a:latin typeface="Aptos" panose="020B0004020202020204" pitchFamily="34" charset="0"/>
            </a:endParaRPr>
          </a:p>
          <a:p>
            <a:pPr marL="628650" lvl="1" indent="-171450"/>
            <a:r>
              <a:rPr lang="en-US" sz="1200" dirty="0">
                <a:solidFill>
                  <a:schemeClr val="tx1"/>
                </a:solidFill>
                <a:latin typeface="Aptos" panose="020B0004020202020204" pitchFamily="34" charset="0"/>
              </a:rPr>
              <a:t>At least 70% of employees actively use the AI assistant for HR-related inquiries within the first 3 months.</a:t>
            </a:r>
          </a:p>
          <a:p>
            <a:pPr>
              <a:buFont typeface="+mj-lt"/>
              <a:buAutoNum type="arabicPeriod"/>
            </a:pPr>
            <a:r>
              <a:rPr lang="en-US" sz="1200" b="1" dirty="0">
                <a:solidFill>
                  <a:schemeClr val="tx1"/>
                </a:solidFill>
                <a:latin typeface="Aptos" panose="020B0004020202020204" pitchFamily="34" charset="0"/>
              </a:rPr>
              <a:t>Policy Compliance &amp; Updates</a:t>
            </a:r>
            <a:endParaRPr lang="en-US" sz="1200" dirty="0">
              <a:solidFill>
                <a:schemeClr val="tx1"/>
              </a:solidFill>
              <a:latin typeface="Aptos" panose="020B0004020202020204" pitchFamily="34" charset="0"/>
            </a:endParaRPr>
          </a:p>
          <a:p>
            <a:pPr marL="628650" lvl="1" indent="-171450"/>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 provides up-to-date policy information, ensuring compliance and reducing misinformation.</a:t>
            </a:r>
          </a:p>
          <a:p>
            <a:endParaRPr lang="en-US" sz="1200" dirty="0">
              <a:solidFill>
                <a:schemeClr val="tx1"/>
              </a:solidFill>
              <a:latin typeface="Aptos" panose="020B0004020202020204" pitchFamily="34" charset="0"/>
            </a:endParaRPr>
          </a:p>
        </p:txBody>
      </p:sp>
    </p:spTree>
    <p:extLst>
      <p:ext uri="{BB962C8B-B14F-4D97-AF65-F5344CB8AC3E}">
        <p14:creationId xmlns:p14="http://schemas.microsoft.com/office/powerpoint/2010/main" val="113171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765973" y="-611193"/>
            <a:ext cx="7796464" cy="1222385"/>
          </a:xfrm>
        </p:spPr>
        <p:txBody>
          <a:bodyPr/>
          <a:lstStyle/>
          <a:p>
            <a:r>
              <a:rPr kumimoji="0" lang="en-US"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Methods/Approach</a:t>
            </a:r>
            <a:endParaRPr lang="en-US" dirty="0"/>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16" name="Content Placeholder 4">
            <a:extLst>
              <a:ext uri="{FF2B5EF4-FFF2-40B4-BE49-F238E27FC236}">
                <a16:creationId xmlns:a16="http://schemas.microsoft.com/office/drawing/2014/main" id="{AEF9954A-E263-8A7E-58B1-4D03F7D1BD9B}"/>
              </a:ext>
            </a:extLst>
          </p:cNvPr>
          <p:cNvSpPr>
            <a:spLocks noGrp="1"/>
          </p:cNvSpPr>
          <p:nvPr>
            <p:ph sz="half" idx="2"/>
          </p:nvPr>
        </p:nvSpPr>
        <p:spPr>
          <a:xfrm>
            <a:off x="765973" y="736866"/>
            <a:ext cx="7796464" cy="6004594"/>
          </a:xfrm>
        </p:spPr>
        <p:txBody>
          <a:bodyPr>
            <a:normAutofit fontScale="77500" lnSpcReduction="20000"/>
          </a:bodyPr>
          <a:lstStyle/>
          <a:p>
            <a:r>
              <a:rPr lang="en-US" sz="1700" dirty="0">
                <a:solidFill>
                  <a:schemeClr val="tx1"/>
                </a:solidFill>
                <a:latin typeface="Aptos" panose="020B0004020202020204" pitchFamily="34" charset="0"/>
              </a:rPr>
              <a:t>To ensure a smooth and efficient integration of </a:t>
            </a:r>
            <a:r>
              <a:rPr lang="en-US" sz="1700" dirty="0" err="1">
                <a:solidFill>
                  <a:schemeClr val="tx1"/>
                </a:solidFill>
                <a:latin typeface="Aptos" panose="020B0004020202020204" pitchFamily="34" charset="0"/>
              </a:rPr>
              <a:t>GenAI</a:t>
            </a:r>
            <a:r>
              <a:rPr lang="en-US" sz="1700" dirty="0">
                <a:solidFill>
                  <a:schemeClr val="tx1"/>
                </a:solidFill>
                <a:latin typeface="Aptos" panose="020B0004020202020204" pitchFamily="34" charset="0"/>
              </a:rPr>
              <a:t> (Glory) within Microsoft Teams, the </a:t>
            </a:r>
            <a:r>
              <a:rPr lang="en-US" sz="1700" b="1" dirty="0">
                <a:solidFill>
                  <a:schemeClr val="tx1"/>
                </a:solidFill>
                <a:latin typeface="Aptos" panose="020B0004020202020204" pitchFamily="34" charset="0"/>
              </a:rPr>
              <a:t>Agile Scrum</a:t>
            </a:r>
            <a:r>
              <a:rPr lang="en-US" sz="1700" dirty="0">
                <a:solidFill>
                  <a:schemeClr val="tx1"/>
                </a:solidFill>
                <a:latin typeface="Aptos" panose="020B0004020202020204" pitchFamily="34" charset="0"/>
              </a:rPr>
              <a:t> methodology will be followed. This approach allows for iterative development, continuous feedback, and adaptability to evolving business needs.</a:t>
            </a:r>
          </a:p>
          <a:p>
            <a:r>
              <a:rPr lang="en-US" sz="1700" b="1" dirty="0">
                <a:solidFill>
                  <a:schemeClr val="tx1"/>
                </a:solidFill>
                <a:latin typeface="Aptos" panose="020B0004020202020204" pitchFamily="34" charset="0"/>
              </a:rPr>
              <a:t>1. Sprint Planning</a:t>
            </a:r>
          </a:p>
          <a:p>
            <a:pPr>
              <a:buFont typeface="Arial" panose="020B0604020202020204" pitchFamily="34" charset="0"/>
              <a:buChar char="•"/>
            </a:pPr>
            <a:r>
              <a:rPr lang="en-US" sz="1700" dirty="0">
                <a:solidFill>
                  <a:schemeClr val="tx1"/>
                </a:solidFill>
                <a:latin typeface="Aptos" panose="020B0004020202020204" pitchFamily="34" charset="0"/>
              </a:rPr>
              <a:t>Define key deliverables, backlog items, and user stories related to employee queries and HR policy integration.</a:t>
            </a:r>
          </a:p>
          <a:p>
            <a:pPr>
              <a:buFont typeface="Arial" panose="020B0604020202020204" pitchFamily="34" charset="0"/>
              <a:buChar char="•"/>
            </a:pPr>
            <a:r>
              <a:rPr lang="en-US" sz="1700" dirty="0">
                <a:solidFill>
                  <a:schemeClr val="tx1"/>
                </a:solidFill>
                <a:latin typeface="Aptos" panose="020B0004020202020204" pitchFamily="34" charset="0"/>
              </a:rPr>
              <a:t>Prioritize tasks based on business value and technical feasibility.</a:t>
            </a:r>
          </a:p>
          <a:p>
            <a:r>
              <a:rPr lang="en-US" sz="1700" b="1" dirty="0">
                <a:solidFill>
                  <a:schemeClr val="tx1"/>
                </a:solidFill>
                <a:latin typeface="Aptos" panose="020B0004020202020204" pitchFamily="34" charset="0"/>
              </a:rPr>
              <a:t>2. Sprint Execution (2-Week Sprints)</a:t>
            </a:r>
          </a:p>
          <a:p>
            <a:pPr>
              <a:buFont typeface="Arial" panose="020B0604020202020204" pitchFamily="34" charset="0"/>
              <a:buChar char="•"/>
            </a:pPr>
            <a:r>
              <a:rPr lang="en-US" sz="1700" b="1" dirty="0">
                <a:solidFill>
                  <a:schemeClr val="tx1"/>
                </a:solidFill>
                <a:latin typeface="Aptos" panose="020B0004020202020204" pitchFamily="34" charset="0"/>
              </a:rPr>
              <a:t>Development:</a:t>
            </a:r>
            <a:r>
              <a:rPr lang="en-US" sz="1700" dirty="0">
                <a:solidFill>
                  <a:schemeClr val="tx1"/>
                </a:solidFill>
                <a:latin typeface="Aptos" panose="020B0004020202020204" pitchFamily="34" charset="0"/>
              </a:rPr>
              <a:t> Build and refine the AI model, ensuring accurate retrieval of HR policies.</a:t>
            </a:r>
          </a:p>
          <a:p>
            <a:pPr>
              <a:buFont typeface="Arial" panose="020B0604020202020204" pitchFamily="34" charset="0"/>
              <a:buChar char="•"/>
            </a:pPr>
            <a:r>
              <a:rPr lang="en-US" sz="1700" b="1" dirty="0">
                <a:solidFill>
                  <a:schemeClr val="tx1"/>
                </a:solidFill>
                <a:latin typeface="Aptos" panose="020B0004020202020204" pitchFamily="34" charset="0"/>
              </a:rPr>
              <a:t>Integration:</a:t>
            </a:r>
            <a:r>
              <a:rPr lang="en-US" sz="1700" dirty="0">
                <a:solidFill>
                  <a:schemeClr val="tx1"/>
                </a:solidFill>
                <a:latin typeface="Aptos" panose="020B0004020202020204" pitchFamily="34" charset="0"/>
              </a:rPr>
              <a:t> Connect </a:t>
            </a:r>
            <a:r>
              <a:rPr lang="en-US" sz="1700" dirty="0" err="1">
                <a:solidFill>
                  <a:schemeClr val="tx1"/>
                </a:solidFill>
                <a:latin typeface="Aptos" panose="020B0004020202020204" pitchFamily="34" charset="0"/>
              </a:rPr>
              <a:t>GenAI</a:t>
            </a:r>
            <a:r>
              <a:rPr lang="en-US" sz="1700" dirty="0">
                <a:solidFill>
                  <a:schemeClr val="tx1"/>
                </a:solidFill>
                <a:latin typeface="Aptos" panose="020B0004020202020204" pitchFamily="34" charset="0"/>
              </a:rPr>
              <a:t> (Glory) with Microsoft Teams for seamless employee interaction.</a:t>
            </a:r>
          </a:p>
          <a:p>
            <a:pPr>
              <a:buFont typeface="Arial" panose="020B0604020202020204" pitchFamily="34" charset="0"/>
              <a:buChar char="•"/>
            </a:pPr>
            <a:r>
              <a:rPr lang="en-US" sz="1700" b="1" dirty="0">
                <a:solidFill>
                  <a:schemeClr val="tx1"/>
                </a:solidFill>
                <a:latin typeface="Aptos" panose="020B0004020202020204" pitchFamily="34" charset="0"/>
              </a:rPr>
              <a:t>Testing:</a:t>
            </a:r>
            <a:r>
              <a:rPr lang="en-US" sz="1700" dirty="0">
                <a:solidFill>
                  <a:schemeClr val="tx1"/>
                </a:solidFill>
                <a:latin typeface="Aptos" panose="020B0004020202020204" pitchFamily="34" charset="0"/>
              </a:rPr>
              <a:t> Conduct unit tests, integration tests, and user acceptance tests (UAT).</a:t>
            </a:r>
          </a:p>
          <a:p>
            <a:r>
              <a:rPr lang="en-US" sz="1700" b="1" dirty="0">
                <a:solidFill>
                  <a:schemeClr val="tx1"/>
                </a:solidFill>
                <a:latin typeface="Aptos" panose="020B0004020202020204" pitchFamily="34" charset="0"/>
              </a:rPr>
              <a:t>3. Daily Standups</a:t>
            </a:r>
          </a:p>
          <a:p>
            <a:pPr>
              <a:buFont typeface="Arial" panose="020B0604020202020204" pitchFamily="34" charset="0"/>
              <a:buChar char="•"/>
            </a:pPr>
            <a:r>
              <a:rPr lang="en-US" sz="1700" dirty="0">
                <a:solidFill>
                  <a:schemeClr val="tx1"/>
                </a:solidFill>
                <a:latin typeface="Aptos" panose="020B0004020202020204" pitchFamily="34" charset="0"/>
              </a:rPr>
              <a:t>Monitor progress, address blockers, and ensure alignment with sprint goals.</a:t>
            </a:r>
          </a:p>
          <a:p>
            <a:r>
              <a:rPr lang="en-US" sz="1700" b="1" dirty="0">
                <a:solidFill>
                  <a:schemeClr val="tx1"/>
                </a:solidFill>
                <a:latin typeface="Aptos" panose="020B0004020202020204" pitchFamily="34" charset="0"/>
              </a:rPr>
              <a:t>4. Continuous Feedback &amp; Iteration</a:t>
            </a:r>
          </a:p>
          <a:p>
            <a:pPr>
              <a:buFont typeface="Arial" panose="020B0604020202020204" pitchFamily="34" charset="0"/>
              <a:buChar char="•"/>
            </a:pPr>
            <a:r>
              <a:rPr lang="en-US" sz="1700" dirty="0">
                <a:solidFill>
                  <a:schemeClr val="tx1"/>
                </a:solidFill>
                <a:latin typeface="Aptos" panose="020B0004020202020204" pitchFamily="34" charset="0"/>
              </a:rPr>
              <a:t>Gather feedback from employees and HR teams to refine AI responses.</a:t>
            </a:r>
          </a:p>
          <a:p>
            <a:pPr>
              <a:buFont typeface="Arial" panose="020B0604020202020204" pitchFamily="34" charset="0"/>
              <a:buChar char="•"/>
            </a:pPr>
            <a:r>
              <a:rPr lang="en-US" sz="1700" dirty="0">
                <a:solidFill>
                  <a:schemeClr val="tx1"/>
                </a:solidFill>
                <a:latin typeface="Aptos" panose="020B0004020202020204" pitchFamily="34" charset="0"/>
              </a:rPr>
              <a:t>Adjust based on real-world usage, ensuring accuracy and relevance.</a:t>
            </a:r>
          </a:p>
          <a:p>
            <a:r>
              <a:rPr lang="en-US" sz="1700" b="1" dirty="0">
                <a:solidFill>
                  <a:schemeClr val="tx1"/>
                </a:solidFill>
                <a:latin typeface="Aptos" panose="020B0004020202020204" pitchFamily="34" charset="0"/>
              </a:rPr>
              <a:t>5. Sprint Review &amp; Retrospective</a:t>
            </a:r>
          </a:p>
          <a:p>
            <a:pPr>
              <a:buFont typeface="Arial" panose="020B0604020202020204" pitchFamily="34" charset="0"/>
              <a:buChar char="•"/>
            </a:pPr>
            <a:r>
              <a:rPr lang="en-US" sz="1700" dirty="0">
                <a:solidFill>
                  <a:schemeClr val="tx1"/>
                </a:solidFill>
                <a:latin typeface="Aptos" panose="020B0004020202020204" pitchFamily="34" charset="0"/>
              </a:rPr>
              <a:t>Demonstrate working features and gather stakeholder input.</a:t>
            </a:r>
          </a:p>
          <a:p>
            <a:pPr>
              <a:buFont typeface="Arial" panose="020B0604020202020204" pitchFamily="34" charset="0"/>
              <a:buChar char="•"/>
            </a:pPr>
            <a:r>
              <a:rPr lang="en-US" sz="1700" dirty="0">
                <a:solidFill>
                  <a:schemeClr val="tx1"/>
                </a:solidFill>
                <a:latin typeface="Aptos" panose="020B0004020202020204" pitchFamily="34" charset="0"/>
              </a:rPr>
              <a:t>Analyze sprint performance and identify areas for improvement.</a:t>
            </a:r>
          </a:p>
          <a:p>
            <a:r>
              <a:rPr lang="en-US" sz="1700" b="1" dirty="0">
                <a:solidFill>
                  <a:schemeClr val="tx1"/>
                </a:solidFill>
                <a:latin typeface="Aptos" panose="020B0004020202020204" pitchFamily="34" charset="0"/>
              </a:rPr>
              <a:t>6. Deployment &amp; Monitoring</a:t>
            </a:r>
          </a:p>
          <a:p>
            <a:pPr>
              <a:buFont typeface="Arial" panose="020B0604020202020204" pitchFamily="34" charset="0"/>
              <a:buChar char="•"/>
            </a:pPr>
            <a:r>
              <a:rPr lang="en-US" sz="1700" dirty="0">
                <a:solidFill>
                  <a:schemeClr val="tx1"/>
                </a:solidFill>
                <a:latin typeface="Aptos" panose="020B0004020202020204" pitchFamily="34" charset="0"/>
              </a:rPr>
              <a:t>Roll out </a:t>
            </a:r>
            <a:r>
              <a:rPr lang="en-US" sz="1700" dirty="0" err="1">
                <a:solidFill>
                  <a:schemeClr val="tx1"/>
                </a:solidFill>
                <a:latin typeface="Aptos" panose="020B0004020202020204" pitchFamily="34" charset="0"/>
              </a:rPr>
              <a:t>GenAI</a:t>
            </a:r>
            <a:r>
              <a:rPr lang="en-US" sz="1700" dirty="0">
                <a:solidFill>
                  <a:schemeClr val="tx1"/>
                </a:solidFill>
                <a:latin typeface="Aptos" panose="020B0004020202020204" pitchFamily="34" charset="0"/>
              </a:rPr>
              <a:t> (Glory) in phases, starting with a pilot group before full deployment.</a:t>
            </a:r>
          </a:p>
          <a:p>
            <a:pPr>
              <a:buFont typeface="Arial" panose="020B0604020202020204" pitchFamily="34" charset="0"/>
              <a:buChar char="•"/>
            </a:pPr>
            <a:r>
              <a:rPr lang="en-US" sz="1700" dirty="0">
                <a:solidFill>
                  <a:schemeClr val="tx1"/>
                </a:solidFill>
                <a:latin typeface="Aptos" panose="020B0004020202020204" pitchFamily="34" charset="0"/>
              </a:rPr>
              <a:t>Monitor AI interactions, measure success criteria, and fine-tune for ongoing enhancements.</a:t>
            </a:r>
          </a:p>
          <a:p>
            <a:endParaRPr lang="en-US" dirty="0"/>
          </a:p>
        </p:txBody>
      </p:sp>
    </p:spTree>
    <p:extLst>
      <p:ext uri="{BB962C8B-B14F-4D97-AF65-F5344CB8AC3E}">
        <p14:creationId xmlns:p14="http://schemas.microsoft.com/office/powerpoint/2010/main" val="246859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914400" y="965393"/>
            <a:ext cx="7631709" cy="1091627"/>
          </a:xfrm>
        </p:spPr>
        <p:txBody>
          <a:bodyPr/>
          <a:lstStyle/>
          <a:p>
            <a:r>
              <a:rPr kumimoji="0" lang="en-IN"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Resources</a:t>
            </a:r>
            <a:br>
              <a:rPr kumimoji="0" lang="en-IN"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br>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sz="half" idx="15"/>
          </p:nvPr>
        </p:nvSpPr>
        <p:spPr>
          <a:xfrm>
            <a:off x="914399" y="2303463"/>
            <a:ext cx="7324165" cy="4143375"/>
          </a:xfrm>
        </p:spPr>
        <p:txBody>
          <a:bodyPr>
            <a:normAutofit/>
          </a:bodyPr>
          <a:lstStyle/>
          <a:p>
            <a:pPr marL="0" indent="0">
              <a:buNone/>
            </a:pPr>
            <a:r>
              <a:rPr lang="en-IN" sz="1300" b="1" dirty="0">
                <a:solidFill>
                  <a:schemeClr val="tx1"/>
                </a:solidFill>
                <a:latin typeface="Aptos" panose="020B0004020202020204" pitchFamily="34" charset="0"/>
              </a:rPr>
              <a:t>1. Human Resources</a:t>
            </a:r>
          </a:p>
          <a:p>
            <a:pPr marL="0" indent="0">
              <a:buNone/>
            </a:pPr>
            <a:r>
              <a:rPr lang="en-IN" sz="1300" b="1" dirty="0">
                <a:solidFill>
                  <a:schemeClr val="tx1"/>
                </a:solidFill>
                <a:latin typeface="Aptos" panose="020B0004020202020204" pitchFamily="34" charset="0"/>
              </a:rPr>
              <a:t>AI Team:</a:t>
            </a:r>
            <a:r>
              <a:rPr lang="en-IN" sz="1300" dirty="0">
                <a:solidFill>
                  <a:schemeClr val="tx1"/>
                </a:solidFill>
                <a:latin typeface="Aptos" panose="020B0004020202020204" pitchFamily="34" charset="0"/>
              </a:rPr>
              <a:t> Developers, ML engineers, data scientists.</a:t>
            </a:r>
          </a:p>
          <a:p>
            <a:pPr marL="0" indent="0">
              <a:buNone/>
            </a:pPr>
            <a:r>
              <a:rPr lang="en-IN" sz="1300" b="1" dirty="0">
                <a:solidFill>
                  <a:schemeClr val="tx1"/>
                </a:solidFill>
                <a:latin typeface="Aptos" panose="020B0004020202020204" pitchFamily="34" charset="0"/>
              </a:rPr>
              <a:t>HR SMEs:</a:t>
            </a:r>
            <a:r>
              <a:rPr lang="en-IN" sz="1300" dirty="0">
                <a:solidFill>
                  <a:schemeClr val="tx1"/>
                </a:solidFill>
                <a:latin typeface="Aptos" panose="020B0004020202020204" pitchFamily="34" charset="0"/>
              </a:rPr>
              <a:t> Validate policy responses.</a:t>
            </a:r>
          </a:p>
          <a:p>
            <a:pPr marL="0" indent="0">
              <a:buNone/>
            </a:pPr>
            <a:r>
              <a:rPr lang="en-IN" sz="1300" b="1" dirty="0">
                <a:solidFill>
                  <a:schemeClr val="tx1"/>
                </a:solidFill>
                <a:latin typeface="Aptos" panose="020B0004020202020204" pitchFamily="34" charset="0"/>
              </a:rPr>
              <a:t>IT &amp; Microsoft Teams Admins:</a:t>
            </a:r>
            <a:r>
              <a:rPr lang="en-IN" sz="1300" dirty="0">
                <a:solidFill>
                  <a:schemeClr val="tx1"/>
                </a:solidFill>
                <a:latin typeface="Aptos" panose="020B0004020202020204" pitchFamily="34" charset="0"/>
              </a:rPr>
              <a:t> Integration and security.</a:t>
            </a:r>
          </a:p>
          <a:p>
            <a:pPr marL="0" indent="0">
              <a:buNone/>
            </a:pPr>
            <a:r>
              <a:rPr lang="en-IN" sz="1300" b="1" dirty="0">
                <a:solidFill>
                  <a:schemeClr val="tx1"/>
                </a:solidFill>
                <a:latin typeface="Aptos" panose="020B0004020202020204" pitchFamily="34" charset="0"/>
              </a:rPr>
              <a:t>Scrum Master &amp; QA Team:</a:t>
            </a:r>
            <a:r>
              <a:rPr lang="en-IN" sz="1300" dirty="0">
                <a:solidFill>
                  <a:schemeClr val="tx1"/>
                </a:solidFill>
                <a:latin typeface="Aptos" panose="020B0004020202020204" pitchFamily="34" charset="0"/>
              </a:rPr>
              <a:t> Agile execution and testing.</a:t>
            </a:r>
          </a:p>
          <a:p>
            <a:pPr marL="0" indent="0">
              <a:buNone/>
            </a:pPr>
            <a:r>
              <a:rPr lang="en-IN" sz="1300" b="1" dirty="0">
                <a:solidFill>
                  <a:schemeClr val="tx1"/>
                </a:solidFill>
                <a:latin typeface="Aptos" panose="020B0004020202020204" pitchFamily="34" charset="0"/>
              </a:rPr>
              <a:t>2. Technology &amp; Tools</a:t>
            </a:r>
          </a:p>
          <a:p>
            <a:pPr marL="0" indent="0">
              <a:buNone/>
            </a:pPr>
            <a:r>
              <a:rPr lang="en-IN" sz="1300" b="1" dirty="0" err="1">
                <a:solidFill>
                  <a:schemeClr val="tx1"/>
                </a:solidFill>
                <a:latin typeface="Aptos" panose="020B0004020202020204" pitchFamily="34" charset="0"/>
              </a:rPr>
              <a:t>GenAI</a:t>
            </a:r>
            <a:r>
              <a:rPr lang="en-IN" sz="1300" b="1" dirty="0">
                <a:solidFill>
                  <a:schemeClr val="tx1"/>
                </a:solidFill>
                <a:latin typeface="Aptos" panose="020B0004020202020204" pitchFamily="34" charset="0"/>
              </a:rPr>
              <a:t> Framework:</a:t>
            </a:r>
            <a:r>
              <a:rPr lang="en-IN" sz="1300" dirty="0">
                <a:solidFill>
                  <a:schemeClr val="tx1"/>
                </a:solidFill>
                <a:latin typeface="Aptos" panose="020B0004020202020204" pitchFamily="34" charset="0"/>
              </a:rPr>
              <a:t> Azure OpenAI, GPT-based models.</a:t>
            </a:r>
          </a:p>
          <a:p>
            <a:pPr marL="0" indent="0">
              <a:buNone/>
            </a:pPr>
            <a:r>
              <a:rPr lang="en-IN" sz="1300" b="1" dirty="0">
                <a:solidFill>
                  <a:schemeClr val="tx1"/>
                </a:solidFill>
                <a:latin typeface="Aptos" panose="020B0004020202020204" pitchFamily="34" charset="0"/>
              </a:rPr>
              <a:t>Microsoft Teams Integration:</a:t>
            </a:r>
            <a:r>
              <a:rPr lang="en-IN" sz="1300" dirty="0">
                <a:solidFill>
                  <a:schemeClr val="tx1"/>
                </a:solidFill>
                <a:latin typeface="Aptos" panose="020B0004020202020204" pitchFamily="34" charset="0"/>
              </a:rPr>
              <a:t> APIs, bots, connectors.</a:t>
            </a:r>
          </a:p>
          <a:p>
            <a:pPr marL="0" indent="0">
              <a:buNone/>
            </a:pPr>
            <a:r>
              <a:rPr lang="en-IN" sz="1300" b="1" dirty="0">
                <a:solidFill>
                  <a:schemeClr val="tx1"/>
                </a:solidFill>
                <a:latin typeface="Aptos" panose="020B0004020202020204" pitchFamily="34" charset="0"/>
              </a:rPr>
              <a:t>Cloud &amp; Storage:</a:t>
            </a:r>
            <a:r>
              <a:rPr lang="en-IN" sz="1300" dirty="0">
                <a:solidFill>
                  <a:schemeClr val="tx1"/>
                </a:solidFill>
                <a:latin typeface="Aptos" panose="020B0004020202020204" pitchFamily="34" charset="0"/>
              </a:rPr>
              <a:t> Azure/AWS for secure deployment.</a:t>
            </a:r>
          </a:p>
          <a:p>
            <a:pPr marL="0" indent="0">
              <a:buNone/>
            </a:pPr>
            <a:r>
              <a:rPr lang="en-IN" sz="1300" b="1" dirty="0">
                <a:solidFill>
                  <a:schemeClr val="tx1"/>
                </a:solidFill>
                <a:latin typeface="Aptos" panose="020B0004020202020204" pitchFamily="34" charset="0"/>
              </a:rPr>
              <a:t>DevOps Tools:</a:t>
            </a:r>
            <a:r>
              <a:rPr lang="en-IN" sz="1300" dirty="0">
                <a:solidFill>
                  <a:schemeClr val="tx1"/>
                </a:solidFill>
                <a:latin typeface="Aptos" panose="020B0004020202020204" pitchFamily="34" charset="0"/>
              </a:rPr>
              <a:t> GitHub, Jenkins, CI/CD pipelines.</a:t>
            </a:r>
          </a:p>
          <a:p>
            <a:pPr marL="0" indent="0">
              <a:buNone/>
            </a:pPr>
            <a:r>
              <a:rPr lang="en-IN" sz="1300" b="1" dirty="0">
                <a:solidFill>
                  <a:schemeClr val="tx1"/>
                </a:solidFill>
                <a:latin typeface="Aptos" panose="020B0004020202020204" pitchFamily="34" charset="0"/>
              </a:rPr>
              <a:t>3. Budget &amp; Infrastructure</a:t>
            </a:r>
          </a:p>
          <a:p>
            <a:pPr marL="0" indent="0">
              <a:buNone/>
            </a:pPr>
            <a:r>
              <a:rPr lang="en-IN" sz="1300" dirty="0">
                <a:solidFill>
                  <a:schemeClr val="tx1"/>
                </a:solidFill>
                <a:latin typeface="Aptos" panose="020B0004020202020204" pitchFamily="34" charset="0"/>
              </a:rPr>
              <a:t>AI licensing, cloud hosting, and training costs.</a:t>
            </a:r>
          </a:p>
          <a:p>
            <a:endParaRPr lang="en-US" dirty="0"/>
          </a:p>
        </p:txBody>
      </p:sp>
      <p:pic>
        <p:nvPicPr>
          <p:cNvPr id="10" name="Picture Placeholder 9" descr="A person wearing a blue suit and headphones pointing at a computer">
            <a:extLst>
              <a:ext uri="{FF2B5EF4-FFF2-40B4-BE49-F238E27FC236}">
                <a16:creationId xmlns:a16="http://schemas.microsoft.com/office/drawing/2014/main" id="{DD0A0899-5B02-CEB5-E5DD-448B169C2377}"/>
              </a:ext>
            </a:extLst>
          </p:cNvPr>
          <p:cNvPicPr>
            <a:picLocks noGrp="1" noChangeAspect="1"/>
          </p:cNvPicPr>
          <p:nvPr>
            <p:ph type="pic" sz="quarter" idx="14"/>
          </p:nvPr>
        </p:nvPicPr>
        <p:blipFill rotWithShape="1">
          <a:blip r:embed="rId3">
            <a:duotone>
              <a:prstClr val="black"/>
              <a:schemeClr val="accent1">
                <a:tint val="45000"/>
                <a:satMod val="400000"/>
              </a:schemeClr>
            </a:duotone>
          </a:blip>
          <a:srcRect l="31888" r="31888"/>
          <a:stretch/>
        </p:blipFill>
        <p:spPr>
          <a:xfrm>
            <a:off x="8989454" y="965393"/>
            <a:ext cx="3202545" cy="5892607"/>
          </a:xfrm>
        </p:spPr>
      </p:pic>
      <p:sp>
        <p:nvSpPr>
          <p:cNvPr id="4" name="Slide Number Placeholder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941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914400" y="1057274"/>
            <a:ext cx="7843837" cy="1012782"/>
          </a:xfrm>
        </p:spPr>
        <p:txBody>
          <a:bodyPr/>
          <a:lstStyle/>
          <a:p>
            <a:r>
              <a:rPr kumimoji="0" lang="en-IN" sz="1800" b="1" i="0" u="sng" strike="noStrike" kern="1200" cap="all" spc="0" normalizeH="0" baseline="0" noProof="0" dirty="0">
                <a:ln>
                  <a:noFill/>
                </a:ln>
                <a:solidFill>
                  <a:srgbClr val="1F2C8F"/>
                </a:solidFill>
                <a:effectLst/>
                <a:uLnTx/>
                <a:uFillTx/>
                <a:latin typeface="Aptos" panose="020B0004020202020204" pitchFamily="34" charset="0"/>
                <a:ea typeface="+mj-ea"/>
                <a:cs typeface="+mj-cs"/>
              </a:rPr>
              <a:t>Risks and Dependencies</a:t>
            </a:r>
            <a:br>
              <a:rPr kumimoji="0" lang="en-IN" sz="1800" b="1" i="0" u="none" strike="noStrike" kern="1200" cap="all" spc="0" normalizeH="0" baseline="0" noProof="0" dirty="0">
                <a:ln>
                  <a:noFill/>
                </a:ln>
                <a:solidFill>
                  <a:srgbClr val="1F2C8F"/>
                </a:solidFill>
                <a:effectLst/>
                <a:uLnTx/>
                <a:uFillTx/>
                <a:latin typeface="Arial Black"/>
                <a:ea typeface="+mj-ea"/>
                <a:cs typeface="+mj-cs"/>
              </a:rPr>
            </a:br>
            <a:endParaRPr lang="en-US" dirty="0"/>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914400" y="2331791"/>
            <a:ext cx="6903076" cy="3721817"/>
          </a:xfrm>
        </p:spPr>
        <p:txBody>
          <a:bodyPr>
            <a:normAutofit/>
          </a:bodyPr>
          <a:lstStyle/>
          <a:p>
            <a:pPr marL="171450" indent="-171450">
              <a:buFont typeface="Arial" panose="020B0604020202020204" pitchFamily="34" charset="0"/>
              <a:buChar char="•"/>
            </a:pPr>
            <a:r>
              <a:rPr lang="en-US" sz="1200" dirty="0">
                <a:solidFill>
                  <a:schemeClr val="tx1"/>
                </a:solidFill>
                <a:latin typeface="Aptos" panose="020B0004020202020204" pitchFamily="34" charset="0"/>
              </a:rPr>
              <a:t>The project requires seamless integration between </a:t>
            </a:r>
            <a:r>
              <a:rPr lang="en-US" sz="1200" dirty="0" err="1">
                <a:solidFill>
                  <a:schemeClr val="tx1"/>
                </a:solidFill>
                <a:latin typeface="Aptos" panose="020B0004020202020204" pitchFamily="34" charset="0"/>
              </a:rPr>
              <a:t>GenAI</a:t>
            </a:r>
            <a:r>
              <a:rPr lang="en-US" sz="1200" dirty="0">
                <a:solidFill>
                  <a:schemeClr val="tx1"/>
                </a:solidFill>
                <a:latin typeface="Aptos" panose="020B0004020202020204" pitchFamily="34" charset="0"/>
              </a:rPr>
              <a:t> (Glory) and</a:t>
            </a:r>
          </a:p>
          <a:p>
            <a:r>
              <a:rPr lang="en-US" sz="1200" dirty="0">
                <a:solidFill>
                  <a:schemeClr val="tx1"/>
                </a:solidFill>
                <a:latin typeface="Aptos" panose="020B0004020202020204" pitchFamily="34" charset="0"/>
              </a:rPr>
              <a:t>Microsoft Teams. Any delays or issues with Teams integration may affect the</a:t>
            </a:r>
          </a:p>
          <a:p>
            <a:r>
              <a:rPr lang="en-US" sz="1200" dirty="0">
                <a:solidFill>
                  <a:schemeClr val="tx1"/>
                </a:solidFill>
                <a:latin typeface="Aptos" panose="020B0004020202020204" pitchFamily="34" charset="0"/>
              </a:rPr>
              <a:t>project timeline.</a:t>
            </a:r>
          </a:p>
          <a:p>
            <a:pPr marL="171450" indent="-171450">
              <a:buFont typeface="Arial" panose="020B0604020202020204" pitchFamily="34" charset="0"/>
              <a:buChar char="•"/>
            </a:pPr>
            <a:endParaRPr lang="en-US" sz="1200" dirty="0">
              <a:solidFill>
                <a:schemeClr val="tx1"/>
              </a:solidFill>
              <a:latin typeface="Aptos" panose="020B0004020202020204" pitchFamily="34" charset="0"/>
            </a:endParaRPr>
          </a:p>
          <a:p>
            <a:pPr marL="171450" indent="-171450">
              <a:buFont typeface="Arial" panose="020B0604020202020204" pitchFamily="34" charset="0"/>
              <a:buChar char="•"/>
            </a:pPr>
            <a:r>
              <a:rPr lang="en-US" sz="1200" dirty="0">
                <a:solidFill>
                  <a:schemeClr val="tx1"/>
                </a:solidFill>
                <a:latin typeface="Aptos" panose="020B0004020202020204" pitchFamily="34" charset="0"/>
              </a:rPr>
              <a:t>The accuracy of AI chatbot responses depends on an up-to-date HR policy</a:t>
            </a:r>
          </a:p>
          <a:p>
            <a:r>
              <a:rPr lang="en-US" sz="1200" dirty="0">
                <a:solidFill>
                  <a:schemeClr val="tx1"/>
                </a:solidFill>
                <a:latin typeface="Aptos" panose="020B0004020202020204" pitchFamily="34" charset="0"/>
              </a:rPr>
              <a:t>knowledge base. The HR team must ensure regular updates to the content.</a:t>
            </a:r>
          </a:p>
          <a:p>
            <a:pPr marL="171450" indent="-171450">
              <a:buFont typeface="Arial" panose="020B0604020202020204" pitchFamily="34" charset="0"/>
              <a:buChar char="•"/>
            </a:pPr>
            <a:endParaRPr lang="en-US" sz="1200" dirty="0">
              <a:solidFill>
                <a:schemeClr val="tx1"/>
              </a:solidFill>
              <a:latin typeface="Aptos" panose="020B0004020202020204" pitchFamily="34" charset="0"/>
            </a:endParaRPr>
          </a:p>
          <a:p>
            <a:pPr marL="171450" indent="-171450">
              <a:buFont typeface="Arial" panose="020B0604020202020204" pitchFamily="34" charset="0"/>
              <a:buChar char="•"/>
            </a:pPr>
            <a:r>
              <a:rPr lang="en-US" sz="1200" dirty="0">
                <a:solidFill>
                  <a:schemeClr val="tx1"/>
                </a:solidFill>
                <a:latin typeface="Aptos" panose="020B0004020202020204" pitchFamily="34" charset="0"/>
              </a:rPr>
              <a:t>Changes or updates to the Employee Handbook or HR policies must be</a:t>
            </a:r>
          </a:p>
          <a:p>
            <a:r>
              <a:rPr lang="en-US" sz="1200" dirty="0">
                <a:solidFill>
                  <a:schemeClr val="tx1"/>
                </a:solidFill>
                <a:latin typeface="Aptos" panose="020B0004020202020204" pitchFamily="34" charset="0"/>
              </a:rPr>
              <a:t>communicated promptly to ensure Glory is always providing accurate</a:t>
            </a:r>
          </a:p>
          <a:p>
            <a:r>
              <a:rPr lang="en-US" sz="1200" dirty="0">
                <a:solidFill>
                  <a:schemeClr val="tx1"/>
                </a:solidFill>
                <a:latin typeface="Aptos" panose="020B0004020202020204" pitchFamily="34" charset="0"/>
              </a:rPr>
              <a:t>information.</a:t>
            </a:r>
          </a:p>
        </p:txBody>
      </p:sp>
      <p:pic>
        <p:nvPicPr>
          <p:cNvPr id="7" name="Picture Placeholder 6" descr="A person wearing glasses and a blue shirt">
            <a:extLst>
              <a:ext uri="{FF2B5EF4-FFF2-40B4-BE49-F238E27FC236}">
                <a16:creationId xmlns:a16="http://schemas.microsoft.com/office/drawing/2014/main" id="{C570EB79-053B-0283-9D2D-6266701EEDDD}"/>
              </a:ext>
            </a:extLst>
          </p:cNvPr>
          <p:cNvPicPr>
            <a:picLocks noGrp="1" noChangeAspect="1"/>
          </p:cNvPicPr>
          <p:nvPr>
            <p:ph type="pic" sz="quarter" idx="14"/>
          </p:nvPr>
        </p:nvPicPr>
        <p:blipFill rotWithShape="1">
          <a:blip r:embed="rId3">
            <a:duotone>
              <a:prstClr val="black"/>
              <a:schemeClr val="accent4">
                <a:tint val="45000"/>
                <a:satMod val="400000"/>
              </a:schemeClr>
            </a:duotone>
          </a:blip>
          <a:srcRect l="19088" r="19088"/>
          <a:stretch/>
        </p:blipFill>
        <p:spPr>
          <a:xfrm>
            <a:off x="8989454" y="3405189"/>
            <a:ext cx="3202546" cy="3452811"/>
          </a:xfrm>
        </p:spPr>
      </p:pic>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407210172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{5A15EFAA-1AF9-414D-AF6F-A1B3A4136449}tf78438558_win32</Template>
  <TotalTime>87</TotalTime>
  <Words>1037</Words>
  <Application>Microsoft Office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Arial Black</vt:lpstr>
      <vt:lpstr>Calibri</vt:lpstr>
      <vt:lpstr>Sabon Next LT</vt:lpstr>
      <vt:lpstr>Custom</vt:lpstr>
      <vt:lpstr>Hr Chatbot- Glory</vt:lpstr>
      <vt:lpstr>agenda</vt:lpstr>
      <vt:lpstr>Situation/Problem/Opportunity-  Why Do We Need AN HR CHatbot?  Current Situation: Many employees struggle to find relevant information in the Employee Handbook and HR Policies, leading to frequent HR queries, delays in responses, and inefficiencies in HR operations. Traditional methods of accessing these documents are time-consuming and often require manual intervention from HR teams.  Problem Statement: Employees face difficulties in quickly retrieving answers related to HR policies and employee guidelines. This results in:  -Increased workload for HR teams -Delays in addressing employee concerns -Reduced productivity due to inefficient information access  Opportunity: By integrating GenAI (Glory) within Microsoft Teams, employees can receive instant, AI-driven responses to their queries, ensuring:  -Seamless access to HR policies and Employee Handbook -Reduced dependency on HR personnel for routine queries -Enhanced employee experience and operational efficiency  </vt:lpstr>
      <vt:lpstr>Purpose Statement (Goals) </vt:lpstr>
      <vt:lpstr>Project Objectives</vt:lpstr>
      <vt:lpstr>Success Criteria</vt:lpstr>
      <vt:lpstr>Methods/Approach</vt:lpstr>
      <vt:lpstr>Resources </vt:lpstr>
      <vt:lpstr>Risks and Dependencies </vt:lpstr>
      <vt:lpstr>Technologies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Vaishnavi Rathod</dc:creator>
  <cp:lastModifiedBy>Vaishnavi Rathod</cp:lastModifiedBy>
  <cp:revision>1</cp:revision>
  <dcterms:created xsi:type="dcterms:W3CDTF">2025-02-22T12:10:23Z</dcterms:created>
  <dcterms:modified xsi:type="dcterms:W3CDTF">2025-02-24T18:49:20Z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