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614" autoAdjust="0"/>
  </p:normalViewPr>
  <p:slideViewPr>
    <p:cSldViewPr>
      <p:cViewPr varScale="1">
        <p:scale>
          <a:sx n="67" d="100"/>
          <a:sy n="67" d="100"/>
        </p:scale>
        <p:origin x="147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C3A86D2-2272-41E0-8769-F353EBCA4BDC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23496-BCCE-4908-B337-FACF9FB4246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818341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23496-BCCE-4908-B337-FACF9FB4246D}" type="slidenum">
              <a:rPr lang="en-IN" smtClean="0"/>
              <a:t>1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13585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23496-BCCE-4908-B337-FACF9FB4246D}" type="slidenum">
              <a:rPr lang="en-IN" smtClean="0"/>
              <a:t>10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58981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9518D99F-AA18-43A8-B845-5FDB6EE34763}" type="datetimeFigureOut">
              <a:rPr lang="en-IN" smtClean="0"/>
              <a:t>18-01-2025</a:t>
            </a:fld>
            <a:endParaRPr lang="en-IN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96F71C7-10D7-4C01-B044-AC1E95756CFF}" type="slidenum">
              <a:rPr lang="en-IN" smtClean="0"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LOAN MANAGEMENT SYSTEM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/>
          <a:lstStyle/>
          <a:p>
            <a:r>
              <a:rPr lang="en-IN" dirty="0"/>
              <a:t>Prepared by – Satish </a:t>
            </a:r>
            <a:r>
              <a:rPr lang="en-IN" dirty="0" err="1"/>
              <a:t>Sargar</a:t>
            </a:r>
            <a:endParaRPr lang="en-IN" dirty="0"/>
          </a:p>
          <a:p>
            <a:r>
              <a:rPr lang="en-IN" dirty="0"/>
              <a:t>Date:13 Jan 2025</a:t>
            </a:r>
          </a:p>
        </p:txBody>
      </p:sp>
    </p:spTree>
    <p:extLst>
      <p:ext uri="{BB962C8B-B14F-4D97-AF65-F5344CB8AC3E}">
        <p14:creationId xmlns:p14="http://schemas.microsoft.com/office/powerpoint/2010/main" val="793386564"/>
      </p:ext>
    </p:extLst>
  </p:cSld>
  <p:clrMapOvr>
    <a:masterClrMapping/>
  </p:clrMapOvr>
  <p:transition spd="slow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980728"/>
            <a:ext cx="8183880" cy="5040560"/>
          </a:xfrm>
        </p:spPr>
        <p:txBody>
          <a:bodyPr>
            <a:normAutofit/>
          </a:bodyPr>
          <a:lstStyle/>
          <a:p>
            <a:r>
              <a:rPr lang="en-US" sz="2400" dirty="0"/>
              <a:t>What we do: Write the actual code to build the system step by step.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Tools: Use Java for the frontend and MySQL to store data.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Output: The working loan management system that can accept applications, calculate EMIs, and manage loan info.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3. Developing the System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7636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838288"/>
          </a:xfrm>
        </p:spPr>
        <p:txBody>
          <a:bodyPr>
            <a:normAutofit/>
          </a:bodyPr>
          <a:lstStyle/>
          <a:p>
            <a:r>
              <a:rPr lang="en-US" sz="2400" dirty="0"/>
              <a:t>What we do: Test every part of the system to make sure it works correctly and without bugs.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Tools: Use automated tests to check everything is running smoothly.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Output: A fully tested system that’s ready for use.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4. Testing the System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92638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032448"/>
          </a:xfrm>
        </p:spPr>
        <p:txBody>
          <a:bodyPr>
            <a:normAutofit/>
          </a:bodyPr>
          <a:lstStyle/>
          <a:p>
            <a:r>
              <a:rPr lang="en-US" sz="2400" dirty="0"/>
              <a:t>What we do: Install the system on the bank’s server and make it live for customers and staff to use.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Output: A live system available online for users.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5. Deploying the System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053116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3672408"/>
          </a:xfrm>
        </p:spPr>
        <p:txBody>
          <a:bodyPr>
            <a:normAutofit/>
          </a:bodyPr>
          <a:lstStyle/>
          <a:p>
            <a:r>
              <a:rPr lang="en-US" sz="2400" dirty="0"/>
              <a:t>What we do: Teach the bank staff how to use the system and provide guides to help them.</a:t>
            </a:r>
            <a:br>
              <a:rPr lang="en-US" sz="2400" dirty="0"/>
            </a:b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Output: Training sessions and user manuals.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6. Training and Documentation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9240884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3672408"/>
          </a:xfrm>
        </p:spPr>
        <p:txBody>
          <a:bodyPr>
            <a:normAutofit/>
          </a:bodyPr>
          <a:lstStyle/>
          <a:p>
            <a:r>
              <a:rPr lang="en-US" sz="2400" dirty="0"/>
              <a:t>What we do: Fix any bugs or issues that come up after launch and add new features as needed.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Output: Ongoing support to keep the system running smoothly.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7. Maintenance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591277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3672408"/>
          </a:xfrm>
        </p:spPr>
        <p:txBody>
          <a:bodyPr>
            <a:normAutofit/>
          </a:bodyPr>
          <a:lstStyle/>
          <a:p>
            <a:r>
              <a:rPr lang="en-US" sz="2400" dirty="0"/>
              <a:t>Project Manager: 1</a:t>
            </a:r>
            <a:br>
              <a:rPr lang="en-US" sz="2400" dirty="0"/>
            </a:br>
            <a:r>
              <a:rPr lang="en-US" sz="2400" dirty="0"/>
              <a:t>Business Analysts: 2</a:t>
            </a:r>
            <a:br>
              <a:rPr lang="en-US" sz="2400" dirty="0"/>
            </a:br>
            <a:r>
              <a:rPr lang="en-US" sz="2400" dirty="0"/>
              <a:t>UI/UX Designers: 1</a:t>
            </a:r>
            <a:br>
              <a:rPr lang="en-US" sz="2400" dirty="0"/>
            </a:br>
            <a:r>
              <a:rPr lang="en-US" sz="2400" dirty="0"/>
              <a:t>Frontend Developers: 2</a:t>
            </a:r>
            <a:br>
              <a:rPr lang="en-US" sz="2400" dirty="0"/>
            </a:br>
            <a:r>
              <a:rPr lang="en-US" sz="2400" dirty="0"/>
              <a:t>Backend Developers: 2</a:t>
            </a:r>
            <a:br>
              <a:rPr lang="en-US" sz="2400" dirty="0"/>
            </a:br>
            <a:r>
              <a:rPr lang="en-US" sz="2400" dirty="0"/>
              <a:t>Database Administrator: 1</a:t>
            </a:r>
            <a:br>
              <a:rPr lang="en-US" sz="2400" dirty="0"/>
            </a:br>
            <a:r>
              <a:rPr lang="en-US" sz="2400" dirty="0"/>
              <a:t>QA Testers: 1-2</a:t>
            </a:r>
            <a:br>
              <a:rPr lang="en-US" sz="2400" dirty="0"/>
            </a:br>
            <a:r>
              <a:rPr lang="en-US" sz="2400" dirty="0"/>
              <a:t>Technical Support Staff: 1</a:t>
            </a:r>
            <a:br>
              <a:rPr lang="en-US" sz="2400" dirty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Human Resources: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3749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680520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Requirements Gathering: 10 days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System Analysis: 6 days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System Design: 15 days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Coding: 20 days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Testing: 10 days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Implementation: 3 days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implementation within 4 months</a:t>
            </a:r>
            <a:br>
              <a:rPr lang="en-US" sz="2400" dirty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Time Frame: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80225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3672408"/>
          </a:xfrm>
        </p:spPr>
        <p:txBody>
          <a:bodyPr>
            <a:normAutofit/>
          </a:bodyPr>
          <a:lstStyle/>
          <a:p>
            <a:r>
              <a:rPr lang="en-US" sz="2400" dirty="0"/>
              <a:t>Project Manager: 1</a:t>
            </a:r>
            <a:br>
              <a:rPr lang="en-US" sz="2400" dirty="0"/>
            </a:br>
            <a:r>
              <a:rPr lang="en-US" sz="2400" dirty="0"/>
              <a:t>Business Analysts: 2</a:t>
            </a:r>
            <a:br>
              <a:rPr lang="en-US" sz="2400" dirty="0"/>
            </a:br>
            <a:r>
              <a:rPr lang="en-US" sz="2400" dirty="0"/>
              <a:t>UI/UX Designers: 1</a:t>
            </a:r>
            <a:br>
              <a:rPr lang="en-US" sz="2400" dirty="0"/>
            </a:br>
            <a:r>
              <a:rPr lang="en-US" sz="2400" dirty="0"/>
              <a:t>Frontend Developers: 2</a:t>
            </a:r>
            <a:br>
              <a:rPr lang="en-US" sz="2400" dirty="0"/>
            </a:br>
            <a:r>
              <a:rPr lang="en-US" sz="2400" dirty="0"/>
              <a:t>Backend Developers: 2</a:t>
            </a:r>
            <a:br>
              <a:rPr lang="en-US" sz="2400" dirty="0"/>
            </a:br>
            <a:r>
              <a:rPr lang="en-US" sz="2400" dirty="0"/>
              <a:t>Database Administrator: 1</a:t>
            </a:r>
            <a:br>
              <a:rPr lang="en-US" sz="2400" dirty="0"/>
            </a:br>
            <a:r>
              <a:rPr lang="en-US" sz="2400" dirty="0"/>
              <a:t>QA Testers: 1-2</a:t>
            </a:r>
            <a:br>
              <a:rPr lang="en-US" sz="2400" dirty="0"/>
            </a:br>
            <a:r>
              <a:rPr lang="en-US" sz="2400" dirty="0"/>
              <a:t>Technical Support Staff: 1</a:t>
            </a:r>
            <a:br>
              <a:rPr lang="en-US" sz="2400" dirty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Budget: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7739412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3672408"/>
          </a:xfrm>
        </p:spPr>
        <p:txBody>
          <a:bodyPr>
            <a:normAutofit/>
          </a:bodyPr>
          <a:lstStyle/>
          <a:p>
            <a:br>
              <a:rPr lang="en-US" sz="2400" dirty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dirty="0"/>
              <a:t>Budget:</a:t>
            </a:r>
          </a:p>
          <a:p>
            <a:pPr marL="0" indent="0">
              <a:buNone/>
            </a:pPr>
            <a:r>
              <a:rPr lang="en-IN" dirty="0"/>
              <a:t>1. </a:t>
            </a:r>
            <a:r>
              <a:rPr lang="en-IN" b="1" dirty="0"/>
              <a:t>Hardware Costs</a:t>
            </a:r>
            <a:endParaRPr lang="en-IN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1641091"/>
              </p:ext>
            </p:extLst>
          </p:nvPr>
        </p:nvGraphicFramePr>
        <p:xfrm>
          <a:off x="683568" y="1556792"/>
          <a:ext cx="6866508" cy="28803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938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508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22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984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9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15181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Item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Description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Quantity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Cost (Approx.)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100" u="none" strike="noStrike">
                          <a:effectLst/>
                        </a:rPr>
                        <a:t>Total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Development Servers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Server (2.4 GHz Processor, 40 GB HDD, 2GB RAM)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2 (Dev &amp; Prod)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150000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3,00,000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Database Server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MySQL Server (2.4 GHz Processor, 40 GB HDD)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2,00,000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2,00,000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Client Machines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Client Machines (1.9 GHz, 20 GB HDD, 1GB RAM)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3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80000 each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2,40,000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18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Backup/Storage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External Storage/Backup for data recovery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50000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50000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759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Networking Equipment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Routers, Switches, etc.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1,00,000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1,00,000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9232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Miscellaneous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Cables, Cooling, Power Units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-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50000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>
                          <a:effectLst/>
                        </a:rPr>
                        <a:t>50000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7591"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Total Hardware Cost</a:t>
                      </a:r>
                      <a:endParaRPr lang="en-IN" sz="11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N" sz="1100" u="none" strike="noStrike">
                          <a:effectLst/>
                        </a:rPr>
                        <a:t> </a:t>
                      </a:r>
                      <a:endParaRPr lang="en-IN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IN" sz="1100" u="none" strike="noStrike" dirty="0">
                          <a:effectLst/>
                        </a:rPr>
                        <a:t>9,40,000</a:t>
                      </a:r>
                      <a:endParaRPr lang="en-IN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98225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032448"/>
          </a:xfrm>
        </p:spPr>
        <p:txBody>
          <a:bodyPr>
            <a:normAutofit/>
          </a:bodyPr>
          <a:lstStyle/>
          <a:p>
            <a:r>
              <a:rPr lang="en-IN" sz="2400" dirty="0"/>
              <a:t>Third-Party Software Evaluation</a:t>
            </a:r>
            <a:br>
              <a:rPr lang="en-IN" sz="2400" dirty="0"/>
            </a:br>
            <a:r>
              <a:rPr lang="en-IN" sz="2400" dirty="0"/>
              <a:t>API support</a:t>
            </a:r>
            <a:br>
              <a:rPr lang="en-IN" sz="2400" dirty="0"/>
            </a:br>
            <a:r>
              <a:rPr lang="en-IN" sz="2400" dirty="0"/>
              <a:t>credit score APIs</a:t>
            </a:r>
            <a:br>
              <a:rPr lang="en-IN" sz="2400" dirty="0"/>
            </a:br>
            <a:r>
              <a:rPr lang="en-IN" sz="2400" dirty="0"/>
              <a:t>Salary verification software(</a:t>
            </a:r>
            <a:r>
              <a:rPr lang="en-IN" sz="2400" dirty="0" err="1"/>
              <a:t>Perfois</a:t>
            </a:r>
            <a:r>
              <a:rPr lang="en-IN" sz="2400" dirty="0"/>
              <a:t>)</a:t>
            </a:r>
            <a:br>
              <a:rPr lang="en-US" sz="2400" dirty="0"/>
            </a:br>
            <a:r>
              <a:rPr lang="en-IN" sz="2400" dirty="0"/>
              <a:t>document verification software</a:t>
            </a:r>
            <a:br>
              <a:rPr lang="en-IN" sz="2400" dirty="0"/>
            </a:br>
            <a:r>
              <a:rPr lang="en-US" sz="2400" dirty="0"/>
              <a:t>Evaluation and pilot testing of third-party 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solutions may cost anywhere from 200000 to 500000 depending on the vendor and depth of testing required</a:t>
            </a: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IN" b="1" dirty="0"/>
              <a:t>Budget:</a:t>
            </a:r>
          </a:p>
          <a:p>
            <a:pPr marL="0" indent="0">
              <a:buNone/>
            </a:pPr>
            <a:r>
              <a:rPr lang="en-IN" b="1" dirty="0"/>
              <a:t>Other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917453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8183880" cy="4464496"/>
          </a:xfrm>
        </p:spPr>
        <p:txBody>
          <a:bodyPr>
            <a:normAutofit/>
          </a:bodyPr>
          <a:lstStyle/>
          <a:p>
            <a:r>
              <a:rPr lang="en-US" sz="3200" dirty="0"/>
              <a:t>The current system is manual and inefficient, involving a lot of paperwork, which leads to slow loan processing, data mismanagement, and customer dissatisfaction</a:t>
            </a:r>
            <a:r>
              <a:rPr lang="en-US" sz="1200" dirty="0"/>
              <a:t>.</a:t>
            </a:r>
            <a:endParaRPr lang="en-IN" sz="12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r>
              <a:rPr lang="en-IN" dirty="0"/>
              <a:t>Situation</a:t>
            </a:r>
          </a:p>
        </p:txBody>
      </p:sp>
    </p:spTree>
    <p:extLst>
      <p:ext uri="{BB962C8B-B14F-4D97-AF65-F5344CB8AC3E}">
        <p14:creationId xmlns:p14="http://schemas.microsoft.com/office/powerpoint/2010/main" val="4102207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032448"/>
          </a:xfrm>
        </p:spPr>
        <p:txBody>
          <a:bodyPr>
            <a:normAutofit/>
          </a:bodyPr>
          <a:lstStyle/>
          <a:p>
            <a:r>
              <a:rPr lang="en-US" sz="1800" dirty="0"/>
              <a:t>User Resistance: People might find it hard to switch to the new system; help them with training and gradual changes.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Cost Justification: It's hard to show clear cost savings; focus on improvements like faster processes and better data.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Business Disruption: System changes could cause downtime; test thoroughly and run the old and new systems together for a while.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Support Complexity: The new system might need special skills; train your team and get help from the vendor at first.</a:t>
            </a:r>
            <a:endParaRPr lang="en-IN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Risks and Dependencies: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8162463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032448"/>
          </a:xfrm>
        </p:spPr>
        <p:txBody>
          <a:bodyPr>
            <a:normAutofit/>
          </a:bodyPr>
          <a:lstStyle/>
          <a:p>
            <a:r>
              <a:rPr lang="en-US" sz="1800" dirty="0"/>
              <a:t>Integration Issues: The new system must work well with older ones; check compatibility and plan how to move data smoothly.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Vendor Dependency: Relying on outside services can be risky; make sure vendors promise good service and are </a:t>
            </a:r>
            <a:r>
              <a:rPr lang="en-US" sz="1800" dirty="0" err="1"/>
              <a:t>reliable.Regulatory</a:t>
            </a:r>
            <a:r>
              <a:rPr lang="en-US" sz="1800" dirty="0"/>
              <a:t> </a:t>
            </a:r>
            <a:br>
              <a:rPr lang="en-US" sz="1800" dirty="0"/>
            </a:br>
            <a:br>
              <a:rPr lang="en-US" sz="1800" dirty="0"/>
            </a:br>
            <a:r>
              <a:rPr lang="en-US" sz="1800" dirty="0"/>
              <a:t>Compliance: The system must follow legal rules; regularly check it meets all regulations.</a:t>
            </a:r>
            <a:br>
              <a:rPr lang="en-US" sz="1800" dirty="0"/>
            </a:br>
            <a:br>
              <a:rPr lang="en-US" sz="1800" dirty="0"/>
            </a:br>
            <a:endParaRPr lang="en-IN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dirty="0"/>
              <a:t>Risks and Dependencies: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025112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Kunal </a:t>
            </a:r>
            <a:r>
              <a:rPr lang="en-IN" dirty="0" err="1"/>
              <a:t>Gawli</a:t>
            </a:r>
            <a:r>
              <a:rPr lang="en-IN" dirty="0"/>
              <a:t>(AVP)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Project Sponsor(BANK)</a:t>
            </a:r>
          </a:p>
          <a:p>
            <a:r>
              <a:rPr lang="en-IN" dirty="0"/>
              <a:t>Project Manager(</a:t>
            </a:r>
            <a:r>
              <a:rPr lang="en-IN" dirty="0" err="1"/>
              <a:t>Shalaka</a:t>
            </a:r>
            <a:r>
              <a:rPr lang="en-IN" dirty="0"/>
              <a:t> Muley)</a:t>
            </a:r>
          </a:p>
        </p:txBody>
      </p:sp>
    </p:spTree>
    <p:extLst>
      <p:ext uri="{BB962C8B-B14F-4D97-AF65-F5344CB8AC3E}">
        <p14:creationId xmlns:p14="http://schemas.microsoft.com/office/powerpoint/2010/main" val="3122874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628800"/>
            <a:ext cx="8183880" cy="4176464"/>
          </a:xfrm>
        </p:spPr>
        <p:txBody>
          <a:bodyPr>
            <a:normAutofit/>
          </a:bodyPr>
          <a:lstStyle/>
          <a:p>
            <a:r>
              <a:rPr lang="en-US" sz="3200" dirty="0"/>
              <a:t>The manual system can't handle the bank's increasing load of loan applications efficiently. The key problems are</a:t>
            </a:r>
            <a:br>
              <a:rPr lang="en-US" sz="3200" dirty="0"/>
            </a:br>
            <a:r>
              <a:rPr lang="en-IN" sz="3200" dirty="0"/>
              <a:t>Lack of Automation:</a:t>
            </a:r>
            <a:br>
              <a:rPr lang="en-IN" sz="3200" dirty="0"/>
            </a:br>
            <a:r>
              <a:rPr lang="en-IN" sz="3200" dirty="0"/>
              <a:t>Customer Dissatisfaction:</a:t>
            </a:r>
            <a:br>
              <a:rPr lang="en-IN" sz="3200" dirty="0"/>
            </a:br>
            <a:r>
              <a:rPr lang="en-IN" sz="3200" dirty="0"/>
              <a:t>Data Management Issues: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738408"/>
          </a:xfrm>
        </p:spPr>
        <p:txBody>
          <a:bodyPr/>
          <a:lstStyle/>
          <a:p>
            <a:r>
              <a:rPr lang="en-IN" b="1" dirty="0"/>
              <a:t>Problem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603649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700808"/>
            <a:ext cx="8183880" cy="4248472"/>
          </a:xfrm>
        </p:spPr>
        <p:txBody>
          <a:bodyPr>
            <a:normAutofit fontScale="90000"/>
          </a:bodyPr>
          <a:lstStyle/>
          <a:p>
            <a:r>
              <a:rPr lang="en-US" dirty="0"/>
              <a:t>The opportunity is to develop an automated Loan Management System that will do 10 minutes loan processing, improve customer service, and reduce the operational burden on the bank’s staff.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82424"/>
          </a:xfrm>
        </p:spPr>
        <p:txBody>
          <a:bodyPr/>
          <a:lstStyle/>
          <a:p>
            <a:r>
              <a:rPr lang="en-IN" b="1" dirty="0"/>
              <a:t>Opportunity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54613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183880" cy="5472608"/>
          </a:xfrm>
        </p:spPr>
        <p:txBody>
          <a:bodyPr>
            <a:normAutofit fontScale="90000"/>
          </a:bodyPr>
          <a:lstStyle/>
          <a:p>
            <a:r>
              <a:rPr lang="en-IN" sz="3200" dirty="0"/>
              <a:t>Automate Loan Processing</a:t>
            </a:r>
            <a:br>
              <a:rPr lang="en-IN" sz="3200" dirty="0"/>
            </a:br>
            <a:br>
              <a:rPr lang="en-IN" sz="3200" dirty="0"/>
            </a:br>
            <a:r>
              <a:rPr lang="en-IN" sz="3200" dirty="0"/>
              <a:t>Enhance Customer Experience</a:t>
            </a:r>
            <a:br>
              <a:rPr lang="en-IN" sz="3200" dirty="0"/>
            </a:br>
            <a:br>
              <a:rPr lang="en-IN" sz="3200" dirty="0"/>
            </a:br>
            <a:r>
              <a:rPr lang="en-US" sz="3200" dirty="0"/>
              <a:t>Real-Time Loan and EMI Management</a:t>
            </a:r>
            <a:br>
              <a:rPr lang="en-US" sz="3200" dirty="0"/>
            </a:br>
            <a:br>
              <a:rPr lang="en-US" sz="3200" dirty="0"/>
            </a:br>
            <a:r>
              <a:rPr lang="en-US" sz="3200" dirty="0"/>
              <a:t>Improve Data Security and Management:</a:t>
            </a:r>
            <a:br>
              <a:rPr lang="en-US" sz="3200" dirty="0"/>
            </a:br>
            <a:br>
              <a:rPr lang="en-US" sz="3200" dirty="0"/>
            </a:br>
            <a:r>
              <a:rPr lang="en-IN" sz="3200" dirty="0"/>
              <a:t>Generate Reports:</a:t>
            </a:r>
            <a:br>
              <a:rPr lang="en-IN" sz="3200" dirty="0"/>
            </a:br>
            <a:br>
              <a:rPr lang="en-IN" sz="3200" dirty="0"/>
            </a:br>
            <a:endParaRPr lang="en-IN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810416"/>
          </a:xfrm>
        </p:spPr>
        <p:txBody>
          <a:bodyPr>
            <a:normAutofit fontScale="92500"/>
          </a:bodyPr>
          <a:lstStyle/>
          <a:p>
            <a:r>
              <a:rPr lang="en-US" b="1" dirty="0"/>
              <a:t>Goals of the Loan Management System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2095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412776"/>
            <a:ext cx="8183880" cy="4622264"/>
          </a:xfrm>
        </p:spPr>
        <p:txBody>
          <a:bodyPr>
            <a:normAutofit fontScale="90000"/>
          </a:bodyPr>
          <a:lstStyle/>
          <a:p>
            <a:br>
              <a:rPr lang="en-IN" sz="3200" dirty="0"/>
            </a:br>
            <a:r>
              <a:rPr lang="en-IN" sz="3200" dirty="0"/>
              <a:t>Automate Loan Application Process</a:t>
            </a:r>
            <a:br>
              <a:rPr lang="en-IN" sz="3200" dirty="0"/>
            </a:br>
            <a:br>
              <a:rPr lang="en-IN" sz="3200" dirty="0"/>
            </a:br>
            <a:r>
              <a:rPr lang="en-IN" sz="3200" dirty="0"/>
              <a:t>Improve Customer Interaction</a:t>
            </a:r>
            <a:br>
              <a:rPr lang="en-IN" sz="3200" dirty="0"/>
            </a:br>
            <a:br>
              <a:rPr lang="en-IN" sz="3200" dirty="0"/>
            </a:br>
            <a:r>
              <a:rPr lang="en-US" sz="3200" dirty="0"/>
              <a:t>Streamline EMI Calculation and Tracking</a:t>
            </a:r>
            <a:br>
              <a:rPr lang="en-US" sz="3200" dirty="0"/>
            </a:br>
            <a:br>
              <a:rPr lang="en-US" sz="3200" dirty="0"/>
            </a:br>
            <a:r>
              <a:rPr lang="en-IN" sz="3200" dirty="0"/>
              <a:t>Generate Comprehensive Reports</a:t>
            </a:r>
            <a:br>
              <a:rPr lang="en-IN" sz="3200" dirty="0"/>
            </a:br>
            <a:br>
              <a:rPr lang="en-IN" sz="3200" dirty="0"/>
            </a:br>
            <a:r>
              <a:rPr lang="en-IN" sz="3200" dirty="0"/>
              <a:t>Reduce Operational Costs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4392"/>
          </a:xfrm>
        </p:spPr>
        <p:txBody>
          <a:bodyPr/>
          <a:lstStyle/>
          <a:p>
            <a:r>
              <a:rPr lang="en-IN" b="1" dirty="0"/>
              <a:t>Project Objectives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173778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484784"/>
            <a:ext cx="8183880" cy="4550256"/>
          </a:xfrm>
        </p:spPr>
        <p:txBody>
          <a:bodyPr>
            <a:normAutofit fontScale="90000"/>
          </a:bodyPr>
          <a:lstStyle/>
          <a:p>
            <a:r>
              <a:rPr lang="en-US" sz="2800" dirty="0"/>
              <a:t>Reduction in Loan Processing Time</a:t>
            </a:r>
            <a:br>
              <a:rPr lang="en-US" sz="2800" dirty="0"/>
            </a:br>
            <a:br>
              <a:rPr lang="en-US" sz="2800" dirty="0"/>
            </a:br>
            <a:r>
              <a:rPr lang="en-IN" sz="2800" dirty="0"/>
              <a:t>Customer Satisfaction</a:t>
            </a:r>
            <a:br>
              <a:rPr lang="en-IN" sz="2800" dirty="0"/>
            </a:br>
            <a:br>
              <a:rPr lang="en-IN" sz="2800" dirty="0"/>
            </a:br>
            <a:r>
              <a:rPr lang="en-US" sz="2800" dirty="0"/>
              <a:t>Accurate EMI Calculation and Payment Tracking</a:t>
            </a:r>
            <a:br>
              <a:rPr lang="en-US" sz="2800" dirty="0"/>
            </a:br>
            <a:br>
              <a:rPr lang="en-US" sz="2800" dirty="0"/>
            </a:br>
            <a:r>
              <a:rPr lang="en-US" sz="2800" dirty="0"/>
              <a:t>Data Security and Regulatory Compliance</a:t>
            </a:r>
            <a:br>
              <a:rPr lang="en-US" sz="2800" dirty="0"/>
            </a:br>
            <a:br>
              <a:rPr lang="en-US" sz="2800" dirty="0"/>
            </a:br>
            <a:r>
              <a:rPr lang="en-IN" sz="2800" dirty="0"/>
              <a:t>Paperless Operations</a:t>
            </a:r>
            <a:br>
              <a:rPr lang="en-IN" sz="2800" dirty="0"/>
            </a:br>
            <a:br>
              <a:rPr lang="en-IN" sz="2800" dirty="0"/>
            </a:br>
            <a:r>
              <a:rPr lang="en-IN" sz="2800" dirty="0"/>
              <a:t>Seamless Report Generation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94392"/>
          </a:xfrm>
        </p:spPr>
        <p:txBody>
          <a:bodyPr/>
          <a:lstStyle/>
          <a:p>
            <a:r>
              <a:rPr lang="en-IN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530065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838288"/>
          </a:xfrm>
        </p:spPr>
        <p:txBody>
          <a:bodyPr>
            <a:normAutofit/>
          </a:bodyPr>
          <a:lstStyle/>
          <a:p>
            <a:r>
              <a:rPr lang="en-IN" sz="3200" dirty="0">
                <a:solidFill>
                  <a:schemeClr val="tx1"/>
                </a:solidFill>
              </a:rPr>
              <a:t>1. Requirements Gathering:</a:t>
            </a:r>
            <a:br>
              <a:rPr lang="en-IN" sz="3200" dirty="0"/>
            </a:br>
            <a:r>
              <a:rPr lang="en-US" sz="2700" dirty="0"/>
              <a:t>What we do: Talk to the people who will use the system (bank staff, customers, IT) to find out exactly what they need.</a:t>
            </a:r>
            <a:br>
              <a:rPr lang="en-US" sz="2700" dirty="0"/>
            </a:br>
            <a:br>
              <a:rPr lang="en-US" sz="2700" dirty="0"/>
            </a:br>
            <a:r>
              <a:rPr lang="en-US" sz="2700" dirty="0"/>
              <a:t>Output: A list of what the system should do, like handling loan applications, EMI calculations, and ensuring data security.</a:t>
            </a:r>
            <a:br>
              <a:rPr lang="en-IN" sz="3200" dirty="0"/>
            </a:br>
            <a:br>
              <a:rPr lang="en-IN" sz="3200" dirty="0"/>
            </a:br>
            <a:endParaRPr lang="en-IN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r>
              <a:rPr lang="en-IN" dirty="0"/>
              <a:t>Methods/Approach</a:t>
            </a:r>
          </a:p>
        </p:txBody>
      </p:sp>
    </p:spTree>
    <p:extLst>
      <p:ext uri="{BB962C8B-B14F-4D97-AF65-F5344CB8AC3E}">
        <p14:creationId xmlns:p14="http://schemas.microsoft.com/office/powerpoint/2010/main" val="396683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1196752"/>
            <a:ext cx="8183880" cy="4752528"/>
          </a:xfrm>
        </p:spPr>
        <p:txBody>
          <a:bodyPr>
            <a:normAutofit/>
          </a:bodyPr>
          <a:lstStyle/>
          <a:p>
            <a:r>
              <a:rPr lang="en-US" sz="2400" dirty="0"/>
              <a:t>What we do: Plan how the system will work using diagrams and sketches, showing how customers, admins, and the system will interact.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Tools: Use simple tools like MS Visio for diagrams and wireframes.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Output: A blueprint of the system, showing how data flows and how features will be structured.</a:t>
            </a:r>
            <a:endParaRPr lang="en-IN" sz="2400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666400"/>
          </a:xfrm>
        </p:spPr>
        <p:txBody>
          <a:bodyPr/>
          <a:lstStyle/>
          <a:p>
            <a:pPr marL="0" indent="0">
              <a:buNone/>
            </a:pPr>
            <a:r>
              <a:rPr lang="en-IN" b="1" dirty="0"/>
              <a:t>2. Designing the System</a:t>
            </a:r>
            <a:r>
              <a:rPr lang="en-IN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076004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782</TotalTime>
  <Words>1063</Words>
  <Application>Microsoft Office PowerPoint</Application>
  <PresentationFormat>On-screen Show (4:3)</PresentationFormat>
  <Paragraphs>90</Paragraphs>
  <Slides>22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 Black</vt:lpstr>
      <vt:lpstr>Calibri</vt:lpstr>
      <vt:lpstr>Verdana</vt:lpstr>
      <vt:lpstr>Wingdings 2</vt:lpstr>
      <vt:lpstr>Aspect</vt:lpstr>
      <vt:lpstr>LOAN MANAGEMENT SYSTEM</vt:lpstr>
      <vt:lpstr>The current system is manual and inefficient, involving a lot of paperwork, which leads to slow loan processing, data mismanagement, and customer dissatisfaction.</vt:lpstr>
      <vt:lpstr>The manual system can't handle the bank's increasing load of loan applications efficiently. The key problems are Lack of Automation: Customer Dissatisfaction: Data Management Issues: </vt:lpstr>
      <vt:lpstr>The opportunity is to develop an automated Loan Management System that will do 10 minutes loan processing, improve customer service, and reduce the operational burden on the bank’s staff.</vt:lpstr>
      <vt:lpstr>Automate Loan Processing  Enhance Customer Experience  Real-Time Loan and EMI Management  Improve Data Security and Management:  Generate Reports:  </vt:lpstr>
      <vt:lpstr> Automate Loan Application Process  Improve Customer Interaction  Streamline EMI Calculation and Tracking  Generate Comprehensive Reports  Reduce Operational Costs</vt:lpstr>
      <vt:lpstr>Reduction in Loan Processing Time  Customer Satisfaction  Accurate EMI Calculation and Payment Tracking  Data Security and Regulatory Compliance  Paperless Operations  Seamless Report Generation</vt:lpstr>
      <vt:lpstr>1. Requirements Gathering: What we do: Talk to the people who will use the system (bank staff, customers, IT) to find out exactly what they need.  Output: A list of what the system should do, like handling loan applications, EMI calculations, and ensuring data security.  </vt:lpstr>
      <vt:lpstr>What we do: Plan how the system will work using diagrams and sketches, showing how customers, admins, and the system will interact.  Tools: Use simple tools like MS Visio for diagrams and wireframes.  Output: A blueprint of the system, showing how data flows and how features will be structured.</vt:lpstr>
      <vt:lpstr>What we do: Write the actual code to build the system step by step.  Tools: Use Java for the frontend and MySQL to store data.  Output: The working loan management system that can accept applications, calculate EMIs, and manage loan info.</vt:lpstr>
      <vt:lpstr>What we do: Test every part of the system to make sure it works correctly and without bugs.  Tools: Use automated tests to check everything is running smoothly.  Output: A fully tested system that’s ready for use.</vt:lpstr>
      <vt:lpstr>What we do: Install the system on the bank’s server and make it live for customers and staff to use.  Output: A live system available online for users.</vt:lpstr>
      <vt:lpstr>What we do: Teach the bank staff how to use the system and provide guides to help them.   Output: Training sessions and user manuals.</vt:lpstr>
      <vt:lpstr>What we do: Fix any bugs or issues that come up after launch and add new features as needed.  Output: Ongoing support to keep the system running smoothly.</vt:lpstr>
      <vt:lpstr>Project Manager: 1 Business Analysts: 2 UI/UX Designers: 1 Frontend Developers: 2 Backend Developers: 2 Database Administrator: 1 QA Testers: 1-2 Technical Support Staff: 1 </vt:lpstr>
      <vt:lpstr>Requirements Gathering: 10 days  System Analysis: 6 days  System Design: 15 days  Coding: 20 days  Testing: 10 days  Implementation: 3 days  implementation within 4 months </vt:lpstr>
      <vt:lpstr>Project Manager: 1 Business Analysts: 2 UI/UX Designers: 1 Frontend Developers: 2 Backend Developers: 2 Database Administrator: 1 QA Testers: 1-2 Technical Support Staff: 1 </vt:lpstr>
      <vt:lpstr> </vt:lpstr>
      <vt:lpstr>Third-Party Software Evaluation API support credit score APIs Salary verification software(Perfois) document verification software Evaluation and pilot testing of third-party   solutions may cost anywhere from 200000 to 500000 depending on the vendor and depth of testing required</vt:lpstr>
      <vt:lpstr>User Resistance: People might find it hard to switch to the new system; help them with training and gradual changes.  Cost Justification: It's hard to show clear cost savings; focus on improvements like faster processes and better data.  Business Disruption: System changes could cause downtime; test thoroughly and run the old and new systems together for a while.  Support Complexity: The new system might need special skills; train your team and get help from the vendor at first.</vt:lpstr>
      <vt:lpstr>Integration Issues: The new system must work well with older ones; check compatibility and plan how to move data smoothly.  Vendor Dependency: Relying on outside services can be risky; make sure vendors promise good service and are reliable.Regulatory   Compliance: The system must follow legal rules; regularly check it meets all regulations.  </vt:lpstr>
      <vt:lpstr>Kunal Gawli(AVP)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Acer</dc:creator>
  <cp:lastModifiedBy>Hp</cp:lastModifiedBy>
  <cp:revision>13</cp:revision>
  <dcterms:created xsi:type="dcterms:W3CDTF">2024-09-24T14:03:28Z</dcterms:created>
  <dcterms:modified xsi:type="dcterms:W3CDTF">2025-01-18T03:09:35Z</dcterms:modified>
</cp:coreProperties>
</file>