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anva Sans Bold" charset="1" panose="020B0803030501040103"/>
      <p:regular r:id="rId19"/>
    </p:embeddedFont>
    <p:embeddedFont>
      <p:font typeface="Canva Sans" charset="1" panose="020B05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251076" y="3663735"/>
            <a:ext cx="11785848" cy="1740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8"/>
              </a:lnSpc>
            </a:pPr>
            <a:r>
              <a:rPr lang="en-US" sz="547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Inventory Management System for</a:t>
            </a:r>
          </a:p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Prilube Industries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38890" y="5858363"/>
            <a:ext cx="4410220" cy="49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(Waterfall Methodology)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051109"/>
            <a:ext cx="12644194" cy="7207191"/>
          </a:xfrm>
          <a:custGeom>
            <a:avLst/>
            <a:gdLst/>
            <a:ahLst/>
            <a:cxnLst/>
            <a:rect r="r" b="b" t="t" l="l"/>
            <a:pathLst>
              <a:path h="7207191" w="12644194">
                <a:moveTo>
                  <a:pt x="0" y="0"/>
                </a:moveTo>
                <a:lnTo>
                  <a:pt x="12644194" y="0"/>
                </a:lnTo>
                <a:lnTo>
                  <a:pt x="12644194" y="7207191"/>
                </a:lnTo>
                <a:lnTo>
                  <a:pt x="0" y="7207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2" t="0" r="-44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636" y="702672"/>
            <a:ext cx="3508712" cy="8881657"/>
          </a:xfrm>
          <a:custGeom>
            <a:avLst/>
            <a:gdLst/>
            <a:ahLst/>
            <a:cxnLst/>
            <a:rect r="r" b="b" t="t" l="l"/>
            <a:pathLst>
              <a:path h="8881657" w="3508712">
                <a:moveTo>
                  <a:pt x="0" y="0"/>
                </a:moveTo>
                <a:lnTo>
                  <a:pt x="3508712" y="0"/>
                </a:lnTo>
                <a:lnTo>
                  <a:pt x="35087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6010" t="0" r="-17601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Resource Allocation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051109"/>
            <a:ext cx="12644194" cy="7207191"/>
          </a:xfrm>
          <a:custGeom>
            <a:avLst/>
            <a:gdLst/>
            <a:ahLst/>
            <a:cxnLst/>
            <a:rect r="r" b="b" t="t" l="l"/>
            <a:pathLst>
              <a:path h="7207191" w="12644194">
                <a:moveTo>
                  <a:pt x="0" y="0"/>
                </a:moveTo>
                <a:lnTo>
                  <a:pt x="12644194" y="0"/>
                </a:lnTo>
                <a:lnTo>
                  <a:pt x="12644194" y="7207191"/>
                </a:lnTo>
                <a:lnTo>
                  <a:pt x="0" y="7207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62" t="0" r="-156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636" y="702672"/>
            <a:ext cx="3508712" cy="8881657"/>
          </a:xfrm>
          <a:custGeom>
            <a:avLst/>
            <a:gdLst/>
            <a:ahLst/>
            <a:cxnLst/>
            <a:rect r="r" b="b" t="t" l="l"/>
            <a:pathLst>
              <a:path h="8881657" w="3508712">
                <a:moveTo>
                  <a:pt x="0" y="0"/>
                </a:moveTo>
                <a:lnTo>
                  <a:pt x="3508712" y="0"/>
                </a:lnTo>
                <a:lnTo>
                  <a:pt x="35087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6473" t="0" r="-133461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Risks &amp; Mitigation Strategies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051109"/>
            <a:ext cx="12644194" cy="7207191"/>
          </a:xfrm>
          <a:custGeom>
            <a:avLst/>
            <a:gdLst/>
            <a:ahLst/>
            <a:cxnLst/>
            <a:rect r="r" b="b" t="t" l="l"/>
            <a:pathLst>
              <a:path h="7207191" w="12644194">
                <a:moveTo>
                  <a:pt x="0" y="0"/>
                </a:moveTo>
                <a:lnTo>
                  <a:pt x="12644194" y="0"/>
                </a:lnTo>
                <a:lnTo>
                  <a:pt x="12644194" y="7207191"/>
                </a:lnTo>
                <a:lnTo>
                  <a:pt x="0" y="7207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36" t="0" r="-193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636" y="702672"/>
            <a:ext cx="3508712" cy="8881657"/>
          </a:xfrm>
          <a:custGeom>
            <a:avLst/>
            <a:gdLst/>
            <a:ahLst/>
            <a:cxnLst/>
            <a:rect r="r" b="b" t="t" l="l"/>
            <a:pathLst>
              <a:path h="8881657" w="3508712">
                <a:moveTo>
                  <a:pt x="0" y="0"/>
                </a:moveTo>
                <a:lnTo>
                  <a:pt x="3508712" y="0"/>
                </a:lnTo>
                <a:lnTo>
                  <a:pt x="35087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7238" t="0" r="-184847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Dependencies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657398" y="702672"/>
            <a:ext cx="4923950" cy="8881657"/>
          </a:xfrm>
          <a:custGeom>
            <a:avLst/>
            <a:gdLst/>
            <a:ahLst/>
            <a:cxnLst/>
            <a:rect r="r" b="b" t="t" l="l"/>
            <a:pathLst>
              <a:path h="8881657" w="4923950">
                <a:moveTo>
                  <a:pt x="0" y="0"/>
                </a:moveTo>
                <a:lnTo>
                  <a:pt x="4923950" y="0"/>
                </a:lnTo>
                <a:lnTo>
                  <a:pt x="4923950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9970" t="0" r="-10025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Budget Overview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296963"/>
            <a:ext cx="81783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Development Costs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429241" y="3296963"/>
            <a:ext cx="447130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Software development and project management costs total </a:t>
            </a:r>
            <a:r>
              <a:rPr lang="en-US" sz="1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Rs. 200,000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85299" y="7008022"/>
            <a:ext cx="5445228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total budget amounts to </a:t>
            </a:r>
            <a:r>
              <a:rPr lang="en-US" sz="1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Rs. 600,000</a:t>
            </a:r>
            <a:r>
              <a:rPr lang="en-US" sz="1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which is the sum of all individual costs.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85299" y="4413161"/>
            <a:ext cx="4684347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Purchasing or leasing servers, barcode scanners, and other equipment costs </a:t>
            </a:r>
            <a:r>
              <a:rPr lang="en-US" sz="1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Rs. 300,000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29241" y="5860325"/>
            <a:ext cx="447130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Ongoing support and updates post-deployment will cost </a:t>
            </a:r>
            <a:r>
              <a:rPr lang="en-US" sz="1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Rs. 100,000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860325"/>
            <a:ext cx="81783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Maintenance Costs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4413161"/>
            <a:ext cx="81783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Hardware Costs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7008022"/>
            <a:ext cx="429780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Total Budget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11360" y="2484750"/>
            <a:ext cx="8883402" cy="5408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Current Situation at Prilube Industries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Challenges Face</a:t>
            </a: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 by Prilube Industries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Opportunities for Improvement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Objectives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Success Criteria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Phases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Resource Allocation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Risks &amp; Mitigation Strategies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Dependencies</a:t>
            </a:r>
          </a:p>
          <a:p>
            <a:pPr algn="l" marL="665478" indent="-332739" lvl="1">
              <a:lnSpc>
                <a:spcPts val="4315"/>
              </a:lnSpc>
              <a:buAutoNum type="arabicPeriod" startAt="1"/>
            </a:pPr>
            <a:r>
              <a:rPr lang="en-US" b="true" sz="308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Budget Overview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37539" y="1080533"/>
            <a:ext cx="6586976" cy="1034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5"/>
              </a:lnSpc>
            </a:pPr>
            <a:r>
              <a:rPr lang="en-US" sz="6068" b="true">
                <a:solidFill>
                  <a:srgbClr val="65009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Table of contents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15507" y="1929589"/>
            <a:ext cx="12857388" cy="7328711"/>
          </a:xfrm>
          <a:custGeom>
            <a:avLst/>
            <a:gdLst/>
            <a:ahLst/>
            <a:cxnLst/>
            <a:rect r="r" b="b" t="t" l="l"/>
            <a:pathLst>
              <a:path h="7328711" w="12857388">
                <a:moveTo>
                  <a:pt x="0" y="0"/>
                </a:moveTo>
                <a:lnTo>
                  <a:pt x="12857387" y="0"/>
                </a:lnTo>
                <a:lnTo>
                  <a:pt x="12857387" y="7328711"/>
                </a:lnTo>
                <a:lnTo>
                  <a:pt x="0" y="73287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636" y="702672"/>
            <a:ext cx="3508712" cy="8881657"/>
          </a:xfrm>
          <a:custGeom>
            <a:avLst/>
            <a:gdLst/>
            <a:ahLst/>
            <a:cxnLst/>
            <a:rect r="r" b="b" t="t" l="l"/>
            <a:pathLst>
              <a:path h="8881657" w="3508712">
                <a:moveTo>
                  <a:pt x="0" y="0"/>
                </a:moveTo>
                <a:lnTo>
                  <a:pt x="3508712" y="0"/>
                </a:lnTo>
                <a:lnTo>
                  <a:pt x="35087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3984" t="0" r="-15595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Current Situation at Prilube Industries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194259"/>
            <a:ext cx="11767219" cy="7133876"/>
          </a:xfrm>
          <a:custGeom>
            <a:avLst/>
            <a:gdLst/>
            <a:ahLst/>
            <a:cxnLst/>
            <a:rect r="r" b="b" t="t" l="l"/>
            <a:pathLst>
              <a:path h="7133876" w="11767219">
                <a:moveTo>
                  <a:pt x="0" y="0"/>
                </a:moveTo>
                <a:lnTo>
                  <a:pt x="11767219" y="0"/>
                </a:lnTo>
                <a:lnTo>
                  <a:pt x="11767219" y="7133877"/>
                </a:lnTo>
                <a:lnTo>
                  <a:pt x="0" y="71338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46536" y="702672"/>
            <a:ext cx="4634812" cy="8881657"/>
          </a:xfrm>
          <a:custGeom>
            <a:avLst/>
            <a:gdLst/>
            <a:ahLst/>
            <a:cxnLst/>
            <a:rect r="r" b="b" t="t" l="l"/>
            <a:pathLst>
              <a:path h="8881657" w="4634812">
                <a:moveTo>
                  <a:pt x="0" y="0"/>
                </a:moveTo>
                <a:lnTo>
                  <a:pt x="4634812" y="0"/>
                </a:lnTo>
                <a:lnTo>
                  <a:pt x="46348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6735" t="0" r="-72515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Challenges Faced by Prilube Industries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051109"/>
            <a:ext cx="12644194" cy="7207191"/>
          </a:xfrm>
          <a:custGeom>
            <a:avLst/>
            <a:gdLst/>
            <a:ahLst/>
            <a:cxnLst/>
            <a:rect r="r" b="b" t="t" l="l"/>
            <a:pathLst>
              <a:path h="7207191" w="12644194">
                <a:moveTo>
                  <a:pt x="0" y="0"/>
                </a:moveTo>
                <a:lnTo>
                  <a:pt x="12644194" y="0"/>
                </a:lnTo>
                <a:lnTo>
                  <a:pt x="12644194" y="7207191"/>
                </a:lnTo>
                <a:lnTo>
                  <a:pt x="0" y="7207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92" t="0" r="-89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636" y="702672"/>
            <a:ext cx="3508712" cy="8881657"/>
          </a:xfrm>
          <a:custGeom>
            <a:avLst/>
            <a:gdLst/>
            <a:ahLst/>
            <a:cxnLst/>
            <a:rect r="r" b="b" t="t" l="l"/>
            <a:pathLst>
              <a:path h="8881657" w="3508712">
                <a:moveTo>
                  <a:pt x="0" y="0"/>
                </a:moveTo>
                <a:lnTo>
                  <a:pt x="3508712" y="0"/>
                </a:lnTo>
                <a:lnTo>
                  <a:pt x="35087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5088" t="0" r="-18530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Opportunities for Improvement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051109"/>
            <a:ext cx="12644194" cy="7207191"/>
          </a:xfrm>
          <a:custGeom>
            <a:avLst/>
            <a:gdLst/>
            <a:ahLst/>
            <a:cxnLst/>
            <a:rect r="r" b="b" t="t" l="l"/>
            <a:pathLst>
              <a:path h="7207191" w="12644194">
                <a:moveTo>
                  <a:pt x="0" y="0"/>
                </a:moveTo>
                <a:lnTo>
                  <a:pt x="12644194" y="0"/>
                </a:lnTo>
                <a:lnTo>
                  <a:pt x="12644194" y="7207191"/>
                </a:lnTo>
                <a:lnTo>
                  <a:pt x="0" y="7207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62" t="0" r="-1562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Objectives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438734"/>
            <a:ext cx="8178300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 Statement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6498" y="3094332"/>
            <a:ext cx="16341003" cy="482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4"/>
              </a:lnSpc>
            </a:pPr>
            <a:r>
              <a:rPr lang="en-US" sz="24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purpose of the Inventory Management Application for Prilube Industries is to design and implement a robust, user-friendly, and efficient system that streamlines the company's inventory management processes. The app aims to achieve the following goals:</a:t>
            </a:r>
          </a:p>
          <a:p>
            <a:pPr algn="l">
              <a:lnSpc>
                <a:spcPts val="4824"/>
              </a:lnSpc>
            </a:pPr>
          </a:p>
          <a:p>
            <a:pPr algn="l" marL="539749" indent="-269875" lvl="1">
              <a:lnSpc>
                <a:spcPts val="4824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Integration with external ERP systems (unless specified later).</a:t>
            </a:r>
          </a:p>
          <a:p>
            <a:pPr algn="l" marL="539749" indent="-269875" lvl="1">
              <a:lnSpc>
                <a:spcPts val="4824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Advanced predictive analytics or AI-based features.</a:t>
            </a:r>
          </a:p>
          <a:p>
            <a:pPr algn="l" marL="539749" indent="-269875" lvl="1">
              <a:lnSpc>
                <a:spcPts val="4824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Mobile app development (initially, the app will be web-based).</a:t>
            </a:r>
          </a:p>
          <a:p>
            <a:pPr algn="l">
              <a:lnSpc>
                <a:spcPts val="482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051109"/>
            <a:ext cx="12644194" cy="7207191"/>
          </a:xfrm>
          <a:custGeom>
            <a:avLst/>
            <a:gdLst/>
            <a:ahLst/>
            <a:cxnLst/>
            <a:rect r="r" b="b" t="t" l="l"/>
            <a:pathLst>
              <a:path h="7207191" w="12644194">
                <a:moveTo>
                  <a:pt x="0" y="0"/>
                </a:moveTo>
                <a:lnTo>
                  <a:pt x="12644194" y="0"/>
                </a:lnTo>
                <a:lnTo>
                  <a:pt x="12644194" y="7207191"/>
                </a:lnTo>
                <a:lnTo>
                  <a:pt x="0" y="7207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83" t="0" r="-158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636" y="702672"/>
            <a:ext cx="3508712" cy="8881657"/>
          </a:xfrm>
          <a:custGeom>
            <a:avLst/>
            <a:gdLst/>
            <a:ahLst/>
            <a:cxnLst/>
            <a:rect r="r" b="b" t="t" l="l"/>
            <a:pathLst>
              <a:path h="8881657" w="3508712">
                <a:moveTo>
                  <a:pt x="0" y="0"/>
                </a:moveTo>
                <a:lnTo>
                  <a:pt x="3508712" y="0"/>
                </a:lnTo>
                <a:lnTo>
                  <a:pt x="3508712" y="8881656"/>
                </a:lnTo>
                <a:lnTo>
                  <a:pt x="0" y="8881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0752" t="0" r="-44257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Success Criteria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9030" y="-5203699"/>
            <a:ext cx="16445541" cy="16445541"/>
          </a:xfrm>
          <a:custGeom>
            <a:avLst/>
            <a:gdLst/>
            <a:ahLst/>
            <a:cxnLst/>
            <a:rect r="r" b="b" t="t" l="l"/>
            <a:pathLst>
              <a:path h="16445541" w="16445541">
                <a:moveTo>
                  <a:pt x="0" y="0"/>
                </a:moveTo>
                <a:lnTo>
                  <a:pt x="16445541" y="0"/>
                </a:lnTo>
                <a:lnTo>
                  <a:pt x="16445541" y="16445540"/>
                </a:lnTo>
                <a:lnTo>
                  <a:pt x="0" y="1644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00001" y="-2529421"/>
            <a:ext cx="15493601" cy="15493601"/>
          </a:xfrm>
          <a:custGeom>
            <a:avLst/>
            <a:gdLst/>
            <a:ahLst/>
            <a:cxnLst/>
            <a:rect r="r" b="b" t="t" l="l"/>
            <a:pathLst>
              <a:path h="15493601" w="15493601">
                <a:moveTo>
                  <a:pt x="0" y="0"/>
                </a:moveTo>
                <a:lnTo>
                  <a:pt x="15493601" y="0"/>
                </a:lnTo>
                <a:lnTo>
                  <a:pt x="15493601" y="15493601"/>
                </a:lnTo>
                <a:lnTo>
                  <a:pt x="0" y="1549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6652" y="702672"/>
            <a:ext cx="16874695" cy="8881657"/>
            <a:chOff x="0" y="0"/>
            <a:chExt cx="4444364" cy="23392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444364" cy="2339202"/>
            </a:xfrm>
            <a:custGeom>
              <a:avLst/>
              <a:gdLst/>
              <a:ahLst/>
              <a:cxnLst/>
              <a:rect r="r" b="b" t="t" l="l"/>
              <a:pathLst>
                <a:path h="2339202" w="4444364">
                  <a:moveTo>
                    <a:pt x="23398" y="0"/>
                  </a:moveTo>
                  <a:lnTo>
                    <a:pt x="4420966" y="0"/>
                  </a:lnTo>
                  <a:cubicBezTo>
                    <a:pt x="4433888" y="0"/>
                    <a:pt x="4444364" y="10476"/>
                    <a:pt x="4444364" y="23398"/>
                  </a:cubicBezTo>
                  <a:lnTo>
                    <a:pt x="4444364" y="2315804"/>
                  </a:lnTo>
                  <a:cubicBezTo>
                    <a:pt x="4444364" y="2328726"/>
                    <a:pt x="4433888" y="2339202"/>
                    <a:pt x="4420966" y="2339202"/>
                  </a:cubicBezTo>
                  <a:lnTo>
                    <a:pt x="23398" y="2339202"/>
                  </a:lnTo>
                  <a:cubicBezTo>
                    <a:pt x="10476" y="2339202"/>
                    <a:pt x="0" y="2328726"/>
                    <a:pt x="0" y="2315804"/>
                  </a:cubicBezTo>
                  <a:lnTo>
                    <a:pt x="0" y="23398"/>
                  </a:lnTo>
                  <a:cubicBezTo>
                    <a:pt x="0" y="10476"/>
                    <a:pt x="10476" y="0"/>
                    <a:pt x="233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444364" cy="2377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954107" y="2442079"/>
            <a:ext cx="16379787" cy="6470016"/>
          </a:xfrm>
          <a:custGeom>
            <a:avLst/>
            <a:gdLst/>
            <a:ahLst/>
            <a:cxnLst/>
            <a:rect r="r" b="b" t="t" l="l"/>
            <a:pathLst>
              <a:path h="6470016" w="16379787">
                <a:moveTo>
                  <a:pt x="0" y="0"/>
                </a:moveTo>
                <a:lnTo>
                  <a:pt x="16379786" y="0"/>
                </a:lnTo>
                <a:lnTo>
                  <a:pt x="16379786" y="6470016"/>
                </a:lnTo>
                <a:lnTo>
                  <a:pt x="0" y="6470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48259"/>
            <a:ext cx="817830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Phases (Waterfall Methodology)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DAGfrXBmYSw</dc:identifier>
  <dcterms:modified xsi:type="dcterms:W3CDTF">2011-08-01T06:04:30Z</dcterms:modified>
  <cp:revision>1</cp:revision>
  <dc:title>Waterfall Project 1 Inventory Management System</dc:title>
</cp:coreProperties>
</file>