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51CA03B5-2926-472D-B5CE-4762669E5E38}" type="datetimeFigureOut">
              <a:rPr lang="en-IN" smtClean="0"/>
              <a:t>02-03-2025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5ED9693-1196-44B5-9F5C-4F170F4F6774}" type="slidenum">
              <a:rPr lang="en-IN" smtClean="0"/>
              <a:t>‹#›</a:t>
            </a:fld>
            <a:endParaRPr lang="en-IN"/>
          </a:p>
        </p:txBody>
      </p:sp>
    </p:spTree>
    <p:extLst>
      <p:ext uri="{BB962C8B-B14F-4D97-AF65-F5344CB8AC3E}">
        <p14:creationId xmlns:p14="http://schemas.microsoft.com/office/powerpoint/2010/main" val="1506958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1CA03B5-2926-472D-B5CE-4762669E5E38}" type="datetimeFigureOut">
              <a:rPr lang="en-IN" smtClean="0"/>
              <a:t>02-03-2025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5ED9693-1196-44B5-9F5C-4F170F4F6774}" type="slidenum">
              <a:rPr lang="en-IN" smtClean="0"/>
              <a:t>‹#›</a:t>
            </a:fld>
            <a:endParaRPr lang="en-IN"/>
          </a:p>
        </p:txBody>
      </p:sp>
    </p:spTree>
    <p:extLst>
      <p:ext uri="{BB962C8B-B14F-4D97-AF65-F5344CB8AC3E}">
        <p14:creationId xmlns:p14="http://schemas.microsoft.com/office/powerpoint/2010/main" val="3940180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1CA03B5-2926-472D-B5CE-4762669E5E38}" type="datetimeFigureOut">
              <a:rPr lang="en-IN" smtClean="0"/>
              <a:t>02-03-2025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5ED9693-1196-44B5-9F5C-4F170F4F6774}" type="slidenum">
              <a:rPr lang="en-IN" smtClean="0"/>
              <a:t>‹#›</a:t>
            </a:fld>
            <a:endParaRPr lang="en-IN"/>
          </a:p>
        </p:txBody>
      </p:sp>
    </p:spTree>
    <p:extLst>
      <p:ext uri="{BB962C8B-B14F-4D97-AF65-F5344CB8AC3E}">
        <p14:creationId xmlns:p14="http://schemas.microsoft.com/office/powerpoint/2010/main" val="2947848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1CA03B5-2926-472D-B5CE-4762669E5E38}" type="datetimeFigureOut">
              <a:rPr lang="en-IN" smtClean="0"/>
              <a:t>02-03-2025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5ED9693-1196-44B5-9F5C-4F170F4F6774}" type="slidenum">
              <a:rPr lang="en-IN" smtClean="0"/>
              <a:t>‹#›</a:t>
            </a:fld>
            <a:endParaRPr lang="en-IN"/>
          </a:p>
        </p:txBody>
      </p:sp>
    </p:spTree>
    <p:extLst>
      <p:ext uri="{BB962C8B-B14F-4D97-AF65-F5344CB8AC3E}">
        <p14:creationId xmlns:p14="http://schemas.microsoft.com/office/powerpoint/2010/main" val="1386278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CA03B5-2926-472D-B5CE-4762669E5E38}" type="datetimeFigureOut">
              <a:rPr lang="en-IN" smtClean="0"/>
              <a:t>02-03-2025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5ED9693-1196-44B5-9F5C-4F170F4F6774}" type="slidenum">
              <a:rPr lang="en-IN" smtClean="0"/>
              <a:t>‹#›</a:t>
            </a:fld>
            <a:endParaRPr lang="en-IN"/>
          </a:p>
        </p:txBody>
      </p:sp>
    </p:spTree>
    <p:extLst>
      <p:ext uri="{BB962C8B-B14F-4D97-AF65-F5344CB8AC3E}">
        <p14:creationId xmlns:p14="http://schemas.microsoft.com/office/powerpoint/2010/main" val="1497756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51CA03B5-2926-472D-B5CE-4762669E5E38}" type="datetimeFigureOut">
              <a:rPr lang="en-IN" smtClean="0"/>
              <a:t>02-03-2025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5ED9693-1196-44B5-9F5C-4F170F4F6774}" type="slidenum">
              <a:rPr lang="en-IN" smtClean="0"/>
              <a:t>‹#›</a:t>
            </a:fld>
            <a:endParaRPr lang="en-IN"/>
          </a:p>
        </p:txBody>
      </p:sp>
    </p:spTree>
    <p:extLst>
      <p:ext uri="{BB962C8B-B14F-4D97-AF65-F5344CB8AC3E}">
        <p14:creationId xmlns:p14="http://schemas.microsoft.com/office/powerpoint/2010/main" val="1623486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51CA03B5-2926-472D-B5CE-4762669E5E38}" type="datetimeFigureOut">
              <a:rPr lang="en-IN" smtClean="0"/>
              <a:t>02-03-2025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5ED9693-1196-44B5-9F5C-4F170F4F6774}" type="slidenum">
              <a:rPr lang="en-IN" smtClean="0"/>
              <a:t>‹#›</a:t>
            </a:fld>
            <a:endParaRPr lang="en-IN"/>
          </a:p>
        </p:txBody>
      </p:sp>
    </p:spTree>
    <p:extLst>
      <p:ext uri="{BB962C8B-B14F-4D97-AF65-F5344CB8AC3E}">
        <p14:creationId xmlns:p14="http://schemas.microsoft.com/office/powerpoint/2010/main" val="3507635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51CA03B5-2926-472D-B5CE-4762669E5E38}" type="datetimeFigureOut">
              <a:rPr lang="en-IN" smtClean="0"/>
              <a:t>02-03-2025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5ED9693-1196-44B5-9F5C-4F170F4F6774}" type="slidenum">
              <a:rPr lang="en-IN" smtClean="0"/>
              <a:t>‹#›</a:t>
            </a:fld>
            <a:endParaRPr lang="en-IN"/>
          </a:p>
        </p:txBody>
      </p:sp>
    </p:spTree>
    <p:extLst>
      <p:ext uri="{BB962C8B-B14F-4D97-AF65-F5344CB8AC3E}">
        <p14:creationId xmlns:p14="http://schemas.microsoft.com/office/powerpoint/2010/main" val="1626670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CA03B5-2926-472D-B5CE-4762669E5E38}" type="datetimeFigureOut">
              <a:rPr lang="en-IN" smtClean="0"/>
              <a:t>02-03-2025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5ED9693-1196-44B5-9F5C-4F170F4F6774}" type="slidenum">
              <a:rPr lang="en-IN" smtClean="0"/>
              <a:t>‹#›</a:t>
            </a:fld>
            <a:endParaRPr lang="en-IN"/>
          </a:p>
        </p:txBody>
      </p:sp>
    </p:spTree>
    <p:extLst>
      <p:ext uri="{BB962C8B-B14F-4D97-AF65-F5344CB8AC3E}">
        <p14:creationId xmlns:p14="http://schemas.microsoft.com/office/powerpoint/2010/main" val="969547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CA03B5-2926-472D-B5CE-4762669E5E38}" type="datetimeFigureOut">
              <a:rPr lang="en-IN" smtClean="0"/>
              <a:t>02-03-2025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5ED9693-1196-44B5-9F5C-4F170F4F6774}" type="slidenum">
              <a:rPr lang="en-IN" smtClean="0"/>
              <a:t>‹#›</a:t>
            </a:fld>
            <a:endParaRPr lang="en-IN"/>
          </a:p>
        </p:txBody>
      </p:sp>
    </p:spTree>
    <p:extLst>
      <p:ext uri="{BB962C8B-B14F-4D97-AF65-F5344CB8AC3E}">
        <p14:creationId xmlns:p14="http://schemas.microsoft.com/office/powerpoint/2010/main" val="1362271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CA03B5-2926-472D-B5CE-4762669E5E38}" type="datetimeFigureOut">
              <a:rPr lang="en-IN" smtClean="0"/>
              <a:t>02-03-2025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5ED9693-1196-44B5-9F5C-4F170F4F6774}" type="slidenum">
              <a:rPr lang="en-IN" smtClean="0"/>
              <a:t>‹#›</a:t>
            </a:fld>
            <a:endParaRPr lang="en-IN"/>
          </a:p>
        </p:txBody>
      </p:sp>
    </p:spTree>
    <p:extLst>
      <p:ext uri="{BB962C8B-B14F-4D97-AF65-F5344CB8AC3E}">
        <p14:creationId xmlns:p14="http://schemas.microsoft.com/office/powerpoint/2010/main" val="3531956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CA03B5-2926-472D-B5CE-4762669E5E38}" type="datetimeFigureOut">
              <a:rPr lang="en-IN" smtClean="0"/>
              <a:t>02-03-2025</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ED9693-1196-44B5-9F5C-4F170F4F6774}" type="slidenum">
              <a:rPr lang="en-IN" smtClean="0"/>
              <a:t>‹#›</a:t>
            </a:fld>
            <a:endParaRPr lang="en-IN"/>
          </a:p>
        </p:txBody>
      </p:sp>
    </p:spTree>
    <p:extLst>
      <p:ext uri="{BB962C8B-B14F-4D97-AF65-F5344CB8AC3E}">
        <p14:creationId xmlns:p14="http://schemas.microsoft.com/office/powerpoint/2010/main" val="1251293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836712"/>
            <a:ext cx="7772400" cy="1470025"/>
          </a:xfrm>
        </p:spPr>
        <p:txBody>
          <a:bodyPr/>
          <a:lstStyle/>
          <a:p>
            <a:pPr algn="l"/>
            <a:r>
              <a:rPr lang="en-US" dirty="0" smtClean="0"/>
              <a:t>		</a:t>
            </a:r>
            <a:r>
              <a:rPr lang="en-US" dirty="0" err="1" smtClean="0"/>
              <a:t>Boltweb</a:t>
            </a:r>
            <a:r>
              <a:rPr lang="en-US" dirty="0" smtClean="0"/>
              <a:t> Application</a:t>
            </a:r>
            <a:endParaRPr lang="en-IN" dirty="0"/>
          </a:p>
        </p:txBody>
      </p:sp>
      <p:sp>
        <p:nvSpPr>
          <p:cNvPr id="3" name="Subtitle 2"/>
          <p:cNvSpPr>
            <a:spLocks noGrp="1"/>
          </p:cNvSpPr>
          <p:nvPr>
            <p:ph type="subTitle" idx="1"/>
          </p:nvPr>
        </p:nvSpPr>
        <p:spPr>
          <a:xfrm>
            <a:off x="1403648" y="2708920"/>
            <a:ext cx="6400800" cy="1752600"/>
          </a:xfrm>
        </p:spPr>
        <p:txBody>
          <a:bodyPr/>
          <a:lstStyle/>
          <a:p>
            <a:r>
              <a:rPr lang="en-US" dirty="0" smtClean="0"/>
              <a:t>Moni Rani</a:t>
            </a:r>
          </a:p>
          <a:p>
            <a:r>
              <a:rPr lang="en-US" dirty="0" smtClean="0"/>
              <a:t>02/03/2025</a:t>
            </a:r>
            <a:endParaRPr lang="en-IN" dirty="0"/>
          </a:p>
        </p:txBody>
      </p:sp>
    </p:spTree>
    <p:extLst>
      <p:ext uri="{BB962C8B-B14F-4D97-AF65-F5344CB8AC3E}">
        <p14:creationId xmlns:p14="http://schemas.microsoft.com/office/powerpoint/2010/main" val="1513109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301006"/>
          </a:xfrm>
        </p:spPr>
        <p:txBody>
          <a:bodyPr/>
          <a:lstStyle/>
          <a:p>
            <a:r>
              <a:rPr lang="en-US" b="1" dirty="0" smtClean="0"/>
              <a:t>Opportunity</a:t>
            </a:r>
            <a:endParaRPr lang="en-IN" b="1" dirty="0"/>
          </a:p>
        </p:txBody>
      </p:sp>
      <p:sp>
        <p:nvSpPr>
          <p:cNvPr id="3" name="Content Placeholder 2"/>
          <p:cNvSpPr>
            <a:spLocks noGrp="1"/>
          </p:cNvSpPr>
          <p:nvPr>
            <p:ph idx="1"/>
          </p:nvPr>
        </p:nvSpPr>
        <p:spPr/>
        <p:txBody>
          <a:bodyPr>
            <a:normAutofit/>
          </a:bodyPr>
          <a:lstStyle/>
          <a:p>
            <a:r>
              <a:rPr lang="en-US" sz="2000" dirty="0" smtClean="0"/>
              <a:t>There is growing need for a streamlined, secure and efficient platform to facilitate the electronic booking of trades in the financial market.</a:t>
            </a:r>
          </a:p>
          <a:p>
            <a:r>
              <a:rPr lang="en-US" sz="2000" dirty="0" smtClean="0"/>
              <a:t>Current trade booking methods are often manual, time consuming and prone to human error leading to inefficiencies, delays and increased operational costs.</a:t>
            </a:r>
          </a:p>
          <a:p>
            <a:r>
              <a:rPr lang="en-US" sz="2000" dirty="0" err="1" smtClean="0"/>
              <a:t>Boltweb</a:t>
            </a:r>
            <a:r>
              <a:rPr lang="en-US" sz="2000" dirty="0" smtClean="0"/>
              <a:t> present an opportunity to create a real time electronic trade booking solution that integrates seamlessly with existing systems, enhance accuracy, reduces settlement times, offer a user friendly   interface for both novice and experienced traders. </a:t>
            </a:r>
          </a:p>
          <a:p>
            <a:r>
              <a:rPr lang="en-US" sz="2000" dirty="0" err="1" smtClean="0"/>
              <a:t>Boltweb</a:t>
            </a:r>
            <a:r>
              <a:rPr lang="en-US" sz="2000" dirty="0" smtClean="0"/>
              <a:t> can revolutionize trade execution processes, increase productivity, and offer a competitive edge in a fast paced market environment.</a:t>
            </a:r>
          </a:p>
          <a:p>
            <a:endParaRPr lang="en-US" sz="2000" dirty="0"/>
          </a:p>
        </p:txBody>
      </p:sp>
    </p:spTree>
    <p:extLst>
      <p:ext uri="{BB962C8B-B14F-4D97-AF65-F5344CB8AC3E}">
        <p14:creationId xmlns:p14="http://schemas.microsoft.com/office/powerpoint/2010/main" val="2800384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Statement</a:t>
            </a:r>
            <a:endParaRPr lang="en-IN" dirty="0"/>
          </a:p>
        </p:txBody>
      </p:sp>
      <p:sp>
        <p:nvSpPr>
          <p:cNvPr id="3" name="Content Placeholder 2"/>
          <p:cNvSpPr>
            <a:spLocks noGrp="1"/>
          </p:cNvSpPr>
          <p:nvPr>
            <p:ph idx="1"/>
          </p:nvPr>
        </p:nvSpPr>
        <p:spPr/>
        <p:txBody>
          <a:bodyPr>
            <a:normAutofit/>
          </a:bodyPr>
          <a:lstStyle/>
          <a:p>
            <a:r>
              <a:rPr lang="en-US" sz="2000" dirty="0" smtClean="0"/>
              <a:t>The purpose of </a:t>
            </a:r>
            <a:r>
              <a:rPr lang="en-US" sz="2000" b="1" dirty="0" err="1" smtClean="0"/>
              <a:t>Boltweb</a:t>
            </a:r>
            <a:r>
              <a:rPr lang="en-US" sz="2000" dirty="0" smtClean="0"/>
              <a:t> is to provide a streamlined, secure, and efficient electronic trade booking solution that simplifies the process of executing and managing trades for financial institutions, brokers, and traders.</a:t>
            </a:r>
          </a:p>
          <a:p>
            <a:r>
              <a:rPr lang="en-US" sz="2000" dirty="0" smtClean="0"/>
              <a:t>Our goal is to empower traders with an intuitive, reliable platform that improves decision-making, increases operational efficiency, and provides greater transparency in the trading process.</a:t>
            </a:r>
            <a:endParaRPr lang="en-IN" sz="2000" dirty="0"/>
          </a:p>
        </p:txBody>
      </p:sp>
    </p:spTree>
    <p:extLst>
      <p:ext uri="{BB962C8B-B14F-4D97-AF65-F5344CB8AC3E}">
        <p14:creationId xmlns:p14="http://schemas.microsoft.com/office/powerpoint/2010/main" val="754440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Objectives</a:t>
            </a:r>
            <a:endParaRPr lang="en-IN" dirty="0"/>
          </a:p>
        </p:txBody>
      </p:sp>
      <p:sp>
        <p:nvSpPr>
          <p:cNvPr id="3" name="Content Placeholder 2"/>
          <p:cNvSpPr>
            <a:spLocks noGrp="1"/>
          </p:cNvSpPr>
          <p:nvPr>
            <p:ph idx="1"/>
          </p:nvPr>
        </p:nvSpPr>
        <p:spPr/>
        <p:txBody>
          <a:bodyPr>
            <a:noAutofit/>
          </a:bodyPr>
          <a:lstStyle/>
          <a:p>
            <a:r>
              <a:rPr lang="en-US" sz="1600" b="1" dirty="0" smtClean="0"/>
              <a:t>Develop a User-Friendly Interface:</a:t>
            </a:r>
            <a:r>
              <a:rPr lang="en-US" sz="1600" dirty="0" smtClean="0"/>
              <a:t> Create an intuitive, easy-to-navigate platform that caters to both novice and experienced traders, facilitating quick and efficient trade bookings.</a:t>
            </a:r>
          </a:p>
          <a:p>
            <a:r>
              <a:rPr lang="en-US" sz="1600" b="1" dirty="0" smtClean="0"/>
              <a:t>Ensure Secure and Reliable Transactions:</a:t>
            </a:r>
            <a:r>
              <a:rPr lang="en-US" sz="1600" dirty="0" smtClean="0"/>
              <a:t> Implement advanced security protocols to safeguard sensitive trade data and prevent unauthorized access, ensuring the integrity and confidentiality of all transactions.</a:t>
            </a:r>
          </a:p>
          <a:p>
            <a:r>
              <a:rPr lang="en-US" sz="1600" b="1" dirty="0" smtClean="0"/>
              <a:t>Enhance Real-Time Trade Processing:</a:t>
            </a:r>
            <a:r>
              <a:rPr lang="en-US" sz="1600" dirty="0" smtClean="0"/>
              <a:t> Enable instant execution and confirmation of trades, with real-time updates, to reduce delays and improve overall operational efficiency.</a:t>
            </a:r>
          </a:p>
          <a:p>
            <a:r>
              <a:rPr lang="en-US" sz="1600" b="1" dirty="0" smtClean="0"/>
              <a:t>Integration with Existing Trading Systems:</a:t>
            </a:r>
            <a:r>
              <a:rPr lang="en-US" sz="1600" dirty="0" smtClean="0"/>
              <a:t> Seamlessly integrate </a:t>
            </a:r>
            <a:r>
              <a:rPr lang="en-US" sz="1600" b="1" dirty="0" err="1" smtClean="0"/>
              <a:t>Boltweb</a:t>
            </a:r>
            <a:r>
              <a:rPr lang="en-US" sz="1600" dirty="0" smtClean="0"/>
              <a:t> with various third-party trading platforms and financial systems, ensuring smooth data flow and interoperability across different asset classes.</a:t>
            </a:r>
          </a:p>
          <a:p>
            <a:r>
              <a:rPr lang="en-US" sz="1600" b="1" dirty="0" smtClean="0"/>
              <a:t>Improve Transparency and Reporting:</a:t>
            </a:r>
            <a:r>
              <a:rPr lang="en-US" sz="1600" dirty="0" smtClean="0"/>
              <a:t> Provide real-time reporting tools and transaction tracking features to ensure complete transparency for traders, enabling better decision-making and auditability.</a:t>
            </a:r>
          </a:p>
          <a:p>
            <a:r>
              <a:rPr lang="en-US" sz="1600" b="1" dirty="0" smtClean="0"/>
              <a:t>Achieve Scalability and Performance:</a:t>
            </a:r>
            <a:r>
              <a:rPr lang="en-US" sz="1600" dirty="0" smtClean="0"/>
              <a:t> Design the system to handle high volumes of trades and scale as needed to accommodate growth in user base and trade activity.</a:t>
            </a:r>
          </a:p>
          <a:p>
            <a:r>
              <a:rPr lang="en-US" sz="1600" b="1" dirty="0" smtClean="0"/>
              <a:t>Comply with Regulatory Standards:</a:t>
            </a:r>
            <a:r>
              <a:rPr lang="en-US" sz="1600" dirty="0" smtClean="0"/>
              <a:t> Ensure the platform meets industry regulations and compliance requirements, maintaining adherence to financial and data protection standards.</a:t>
            </a:r>
          </a:p>
          <a:p>
            <a:endParaRPr lang="en-IN" sz="1600" dirty="0"/>
          </a:p>
        </p:txBody>
      </p:sp>
    </p:spTree>
    <p:extLst>
      <p:ext uri="{BB962C8B-B14F-4D97-AF65-F5344CB8AC3E}">
        <p14:creationId xmlns:p14="http://schemas.microsoft.com/office/powerpoint/2010/main" val="1064315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Success Criteria:</a:t>
            </a:r>
            <a:endParaRPr lang="en-IN" dirty="0"/>
          </a:p>
        </p:txBody>
      </p:sp>
      <p:sp>
        <p:nvSpPr>
          <p:cNvPr id="3" name="Content Placeholder 2"/>
          <p:cNvSpPr>
            <a:spLocks noGrp="1"/>
          </p:cNvSpPr>
          <p:nvPr>
            <p:ph idx="1"/>
          </p:nvPr>
        </p:nvSpPr>
        <p:spPr/>
        <p:txBody>
          <a:bodyPr>
            <a:normAutofit/>
          </a:bodyPr>
          <a:lstStyle/>
          <a:p>
            <a:r>
              <a:rPr lang="en-US" sz="1800" dirty="0" smtClean="0"/>
              <a:t>Ensure the platform handles a high volume of transactions without system slowdowns, achieving a performance benchmark (e.g., 99.9% uptime).</a:t>
            </a:r>
          </a:p>
          <a:p>
            <a:r>
              <a:rPr lang="en-US" sz="1800" dirty="0" smtClean="0"/>
              <a:t>Ensure full compliance with relevant financial industry regulations (e.g., GDPR, MiFID II, or other applicable laws) and pass third-party audits for security and compliance.</a:t>
            </a:r>
          </a:p>
          <a:p>
            <a:r>
              <a:rPr lang="en-US" sz="1800" dirty="0" smtClean="0"/>
              <a:t>Provide real-time reporting and transaction tracking features that are accurate and user-friendly, allowing for transparent monitoring of all trades.</a:t>
            </a:r>
          </a:p>
          <a:p>
            <a:r>
              <a:rPr lang="en-US" sz="1800" dirty="0" smtClean="0"/>
              <a:t>High user engagement, with traders consistently using the platform for their trade bookings.</a:t>
            </a:r>
          </a:p>
          <a:p>
            <a:endParaRPr lang="en-US" sz="1800" dirty="0" smtClean="0"/>
          </a:p>
          <a:p>
            <a:endParaRPr lang="en-IN" sz="1800" dirty="0"/>
          </a:p>
        </p:txBody>
      </p:sp>
    </p:spTree>
    <p:extLst>
      <p:ext uri="{BB962C8B-B14F-4D97-AF65-F5344CB8AC3E}">
        <p14:creationId xmlns:p14="http://schemas.microsoft.com/office/powerpoint/2010/main" val="1169166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864096"/>
          </a:xfrm>
        </p:spPr>
        <p:txBody>
          <a:bodyPr/>
          <a:lstStyle/>
          <a:p>
            <a:r>
              <a:rPr lang="en-IN" dirty="0" smtClean="0"/>
              <a:t>Methods/Approach</a:t>
            </a:r>
            <a:endParaRPr lang="en-IN" dirty="0"/>
          </a:p>
        </p:txBody>
      </p:sp>
      <p:sp>
        <p:nvSpPr>
          <p:cNvPr id="3" name="Content Placeholder 2"/>
          <p:cNvSpPr>
            <a:spLocks noGrp="1"/>
          </p:cNvSpPr>
          <p:nvPr>
            <p:ph idx="1"/>
          </p:nvPr>
        </p:nvSpPr>
        <p:spPr>
          <a:xfrm>
            <a:off x="467544" y="1052736"/>
            <a:ext cx="8229600" cy="5616624"/>
          </a:xfrm>
        </p:spPr>
        <p:txBody>
          <a:bodyPr>
            <a:normAutofit/>
          </a:bodyPr>
          <a:lstStyle/>
          <a:p>
            <a:r>
              <a:rPr lang="en-US" sz="1800" dirty="0" smtClean="0"/>
              <a:t>Waterfall project refers to the structured, sequential approach for completing project phases, while the </a:t>
            </a:r>
            <a:r>
              <a:rPr lang="en-US" sz="1800" b="1" dirty="0" smtClean="0"/>
              <a:t>approach</a:t>
            </a:r>
            <a:r>
              <a:rPr lang="en-US" sz="1800" dirty="0" smtClean="0"/>
              <a:t> involves the strategies and practices used to execute each phase effectively.</a:t>
            </a:r>
          </a:p>
          <a:p>
            <a:r>
              <a:rPr lang="en-US" sz="1800" dirty="0" smtClean="0"/>
              <a:t>All requirements are collected upfront in a detailed and comprehensive manner.</a:t>
            </a:r>
          </a:p>
          <a:p>
            <a:r>
              <a:rPr lang="en-US" sz="1800" dirty="0" smtClean="0"/>
              <a:t>The Waterfall methodology follows a </a:t>
            </a:r>
            <a:r>
              <a:rPr lang="en-US" sz="1800" b="1" dirty="0" smtClean="0"/>
              <a:t>linear sequence</a:t>
            </a:r>
            <a:r>
              <a:rPr lang="en-US" sz="1800" dirty="0" smtClean="0"/>
              <a:t> where each phase depends on the successful completion of the previous one.</a:t>
            </a:r>
          </a:p>
          <a:p>
            <a:r>
              <a:rPr lang="en-US" sz="1800" dirty="0" smtClean="0"/>
              <a:t>Waterfall projects place a strong emphasis on </a:t>
            </a:r>
            <a:r>
              <a:rPr lang="en-US" sz="1800" b="1" dirty="0" smtClean="0"/>
              <a:t>documentation</a:t>
            </a:r>
            <a:r>
              <a:rPr lang="en-US" sz="1800" dirty="0" smtClean="0"/>
              <a:t> at every stage. Each phase (e.g., requirements gathering, design, testing) generates documents that serve as formal records and guidelines for future phases.</a:t>
            </a:r>
          </a:p>
          <a:p>
            <a:r>
              <a:rPr lang="en-US" sz="1800" dirty="0" smtClean="0"/>
              <a:t>Waterfall projects feature clear </a:t>
            </a:r>
            <a:r>
              <a:rPr lang="en-US" sz="1800" b="1" dirty="0" smtClean="0"/>
              <a:t>milestones</a:t>
            </a:r>
            <a:r>
              <a:rPr lang="en-US" sz="1800" dirty="0" smtClean="0"/>
              <a:t> and deliverables at the end of each phase. This makes it easy to track progress and provide accountability.</a:t>
            </a:r>
          </a:p>
          <a:p>
            <a:r>
              <a:rPr lang="en-US" sz="1800" b="1" dirty="0" smtClean="0"/>
              <a:t>Phase Gate Model</a:t>
            </a:r>
            <a:r>
              <a:rPr lang="en-US" sz="1800" dirty="0" smtClean="0"/>
              <a:t>: Each phase of the project has a gate or review point where the project’s progress is evaluated before moving to the next phase.</a:t>
            </a:r>
          </a:p>
          <a:p>
            <a:r>
              <a:rPr lang="en-US" sz="1800" b="1" dirty="0" smtClean="0"/>
              <a:t>Traceability Matrix</a:t>
            </a:r>
            <a:r>
              <a:rPr lang="en-US" sz="1800" dirty="0" smtClean="0"/>
              <a:t>: This tool ensures that all project requirements are tracked through every phase, ensuring completeness and consistency.</a:t>
            </a:r>
          </a:p>
          <a:p>
            <a:r>
              <a:rPr lang="en-US" sz="1800" b="1" dirty="0" smtClean="0"/>
              <a:t>Waterfall Flowcharts/Diagrams</a:t>
            </a:r>
            <a:r>
              <a:rPr lang="en-US" sz="1800" dirty="0" smtClean="0"/>
              <a:t>: Visual representations of the flow from one phase to the next, helping stakeholders understand the sequential nature of the approach.</a:t>
            </a:r>
          </a:p>
          <a:p>
            <a:endParaRPr lang="en-US" sz="1800" dirty="0" smtClean="0"/>
          </a:p>
          <a:p>
            <a:endParaRPr lang="en-IN" sz="1800" dirty="0"/>
          </a:p>
        </p:txBody>
      </p:sp>
    </p:spTree>
    <p:extLst>
      <p:ext uri="{BB962C8B-B14F-4D97-AF65-F5344CB8AC3E}">
        <p14:creationId xmlns:p14="http://schemas.microsoft.com/office/powerpoint/2010/main" val="2355292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648072"/>
          </a:xfrm>
        </p:spPr>
        <p:txBody>
          <a:bodyPr>
            <a:normAutofit fontScale="90000"/>
          </a:bodyPr>
          <a:lstStyle/>
          <a:p>
            <a:r>
              <a:rPr lang="en-IN" dirty="0" smtClean="0"/>
              <a:t>Resources</a:t>
            </a:r>
            <a:endParaRPr lang="en-IN" dirty="0"/>
          </a:p>
        </p:txBody>
      </p:sp>
      <p:sp>
        <p:nvSpPr>
          <p:cNvPr id="3" name="Content Placeholder 2"/>
          <p:cNvSpPr>
            <a:spLocks noGrp="1"/>
          </p:cNvSpPr>
          <p:nvPr>
            <p:ph idx="1"/>
          </p:nvPr>
        </p:nvSpPr>
        <p:spPr>
          <a:xfrm>
            <a:off x="323528" y="1052736"/>
            <a:ext cx="8229600" cy="5328592"/>
          </a:xfrm>
        </p:spPr>
        <p:txBody>
          <a:bodyPr>
            <a:normAutofit lnSpcReduction="10000"/>
          </a:bodyPr>
          <a:lstStyle/>
          <a:p>
            <a:r>
              <a:rPr lang="en-US" sz="1600" b="1" dirty="0" smtClean="0"/>
              <a:t>People</a:t>
            </a:r>
            <a:r>
              <a:rPr lang="en-US" sz="1600" dirty="0" smtClean="0"/>
              <a:t>:</a:t>
            </a:r>
          </a:p>
          <a:p>
            <a:r>
              <a:rPr lang="en-US" sz="1600" dirty="0" smtClean="0"/>
              <a:t>Project Manager oversees the project.</a:t>
            </a:r>
          </a:p>
          <a:p>
            <a:r>
              <a:rPr lang="en-US" sz="1600" dirty="0" smtClean="0"/>
              <a:t>Business Analysts gather requirements.</a:t>
            </a:r>
          </a:p>
          <a:p>
            <a:r>
              <a:rPr lang="en-US" sz="1600" dirty="0" smtClean="0"/>
              <a:t>Designers create system designs.</a:t>
            </a:r>
          </a:p>
          <a:p>
            <a:r>
              <a:rPr lang="en-US" sz="1600" dirty="0" smtClean="0"/>
              <a:t>Developers handle coding.</a:t>
            </a:r>
          </a:p>
          <a:p>
            <a:r>
              <a:rPr lang="en-US" sz="1600" dirty="0" smtClean="0"/>
              <a:t>QA testers perform testing.</a:t>
            </a:r>
          </a:p>
          <a:p>
            <a:r>
              <a:rPr lang="en-US" sz="1600" dirty="0" smtClean="0"/>
              <a:t>Support staff manage deployment and maintenance.</a:t>
            </a:r>
          </a:p>
          <a:p>
            <a:endParaRPr lang="en-US" sz="1600" dirty="0" smtClean="0"/>
          </a:p>
          <a:p>
            <a:r>
              <a:rPr lang="en-US" sz="1600" b="1" dirty="0" smtClean="0"/>
              <a:t>Time</a:t>
            </a:r>
            <a:r>
              <a:rPr lang="en-US" sz="1600" dirty="0" smtClean="0"/>
              <a:t>:</a:t>
            </a:r>
          </a:p>
          <a:p>
            <a:endParaRPr lang="en-US" sz="1600" dirty="0" smtClean="0"/>
          </a:p>
          <a:p>
            <a:r>
              <a:rPr lang="en-US" sz="1600" dirty="0" smtClean="0"/>
              <a:t>Time is allocated per phase: requirements gathering, design, development, testing, and deployment, each with a fixed duration.</a:t>
            </a:r>
          </a:p>
          <a:p>
            <a:r>
              <a:rPr lang="en-US" sz="1600" dirty="0" smtClean="0"/>
              <a:t>Delays in earlier phases impact the overall timeline.</a:t>
            </a:r>
          </a:p>
          <a:p>
            <a:endParaRPr lang="en-US" sz="1600" dirty="0" smtClean="0"/>
          </a:p>
          <a:p>
            <a:r>
              <a:rPr lang="en-US" sz="1600" b="1" dirty="0" smtClean="0"/>
              <a:t>Budget</a:t>
            </a:r>
            <a:r>
              <a:rPr lang="en-US" sz="1600" dirty="0" smtClean="0"/>
              <a:t>:</a:t>
            </a:r>
          </a:p>
          <a:p>
            <a:r>
              <a:rPr lang="en-US" sz="1600" dirty="0" smtClean="0"/>
              <a:t>A fixed budget is set based on the scope and phases.</a:t>
            </a:r>
          </a:p>
          <a:p>
            <a:r>
              <a:rPr lang="en-US" sz="1600" dirty="0" smtClean="0"/>
              <a:t>Costs are distributed across phases: requirements, design, development, testing, and deployment.</a:t>
            </a:r>
          </a:p>
          <a:p>
            <a:r>
              <a:rPr lang="en-US" sz="1600" dirty="0" smtClean="0"/>
              <a:t>Changes or delays can cause budget overruns.</a:t>
            </a:r>
          </a:p>
          <a:p>
            <a:endParaRPr lang="en-IN" sz="1600" dirty="0"/>
          </a:p>
        </p:txBody>
      </p:sp>
    </p:spTree>
    <p:extLst>
      <p:ext uri="{BB962C8B-B14F-4D97-AF65-F5344CB8AC3E}">
        <p14:creationId xmlns:p14="http://schemas.microsoft.com/office/powerpoint/2010/main" val="598170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6"/>
            <a:ext cx="8229600" cy="6192688"/>
          </a:xfrm>
        </p:spPr>
        <p:txBody>
          <a:bodyPr>
            <a:normAutofit/>
          </a:bodyPr>
          <a:lstStyle/>
          <a:p>
            <a:r>
              <a:rPr lang="en-US" sz="1600" dirty="0" smtClean="0"/>
              <a:t>Training and Services – 60,00,000</a:t>
            </a:r>
          </a:p>
          <a:p>
            <a:r>
              <a:rPr lang="en-US" sz="1600" dirty="0" smtClean="0"/>
              <a:t>Software – 10,00,000</a:t>
            </a:r>
          </a:p>
          <a:p>
            <a:r>
              <a:rPr lang="en-US" sz="1600" dirty="0" smtClean="0"/>
              <a:t>Hardware – 10,00,000</a:t>
            </a:r>
          </a:p>
          <a:p>
            <a:endParaRPr lang="en-US" sz="1600" dirty="0" smtClean="0"/>
          </a:p>
          <a:p>
            <a:endParaRPr lang="en-US" sz="1600" dirty="0"/>
          </a:p>
        </p:txBody>
      </p:sp>
    </p:spTree>
    <p:extLst>
      <p:ext uri="{BB962C8B-B14F-4D97-AF65-F5344CB8AC3E}">
        <p14:creationId xmlns:p14="http://schemas.microsoft.com/office/powerpoint/2010/main" val="1131489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Risks and Dependencies</a:t>
            </a:r>
            <a:endParaRPr lang="en-IN" dirty="0"/>
          </a:p>
        </p:txBody>
      </p:sp>
      <p:sp>
        <p:nvSpPr>
          <p:cNvPr id="3" name="Content Placeholder 2"/>
          <p:cNvSpPr>
            <a:spLocks noGrp="1"/>
          </p:cNvSpPr>
          <p:nvPr>
            <p:ph idx="1"/>
          </p:nvPr>
        </p:nvSpPr>
        <p:spPr/>
        <p:txBody>
          <a:bodyPr>
            <a:normAutofit lnSpcReduction="10000"/>
          </a:bodyPr>
          <a:lstStyle/>
          <a:p>
            <a:r>
              <a:rPr lang="en-US" sz="1600" dirty="0" smtClean="0"/>
              <a:t>Inflexibility to Change as waterfall project follow sequential process making it challenging to accommodate changes once a phase is completed. Any major change can cause delays and cost over runs.</a:t>
            </a:r>
          </a:p>
          <a:p>
            <a:r>
              <a:rPr lang="en-US" sz="1600" dirty="0" smtClean="0"/>
              <a:t>If an issue arises during a later phase, such as design or development, it can disrupt the entire project resulting in a high risk of failure if not properly managed.</a:t>
            </a:r>
          </a:p>
          <a:p>
            <a:r>
              <a:rPr lang="en-US" sz="1600" dirty="0" smtClean="0"/>
              <a:t>Since all requirements are defined upfront, there is a risk of incomplete or misunderstood requirement leading to potential scope creep or the final product not meeting client’s need.</a:t>
            </a:r>
          </a:p>
          <a:p>
            <a:r>
              <a:rPr lang="en-US" sz="1600" dirty="0" smtClean="0"/>
              <a:t>Each phase of  the waterfall model depends on the successful completion of the previous one. Design can’t begin before the requirements gathering phase is completed and development depends on the design phase.</a:t>
            </a:r>
          </a:p>
          <a:p>
            <a:r>
              <a:rPr lang="en-US" sz="1600" dirty="0" smtClean="0"/>
              <a:t>Projects often depend on the availability and allocation of specific resources at different stages which can delay or halt progress if these resources are not available.</a:t>
            </a:r>
          </a:p>
          <a:p>
            <a:r>
              <a:rPr lang="en-US" sz="1600" dirty="0" smtClean="0"/>
              <a:t>In a waterfall approach, approvals are required at the end of each phase before moving to next step. If approvals are delayed or not received , it can halt progress across the entire project.</a:t>
            </a:r>
          </a:p>
          <a:p>
            <a:r>
              <a:rPr lang="en-US" sz="1600" dirty="0" smtClean="0"/>
              <a:t>Testing typically happens at the end of the project. This means that defects or issues found late in the process can be more costly and time consuming to fix. </a:t>
            </a:r>
          </a:p>
          <a:p>
            <a:endParaRPr lang="en-IN" sz="1600" dirty="0"/>
          </a:p>
        </p:txBody>
      </p:sp>
    </p:spTree>
    <p:extLst>
      <p:ext uri="{BB962C8B-B14F-4D97-AF65-F5344CB8AC3E}">
        <p14:creationId xmlns:p14="http://schemas.microsoft.com/office/powerpoint/2010/main" val="27905007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13050</TotalTime>
  <Words>1010</Words>
  <Application>Microsoft Office PowerPoint</Application>
  <PresentationFormat>On-screen Show (4:3)</PresentationFormat>
  <Paragraphs>62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  Boltweb Application</vt:lpstr>
      <vt:lpstr>Opportunity</vt:lpstr>
      <vt:lpstr>Purpose Statement</vt:lpstr>
      <vt:lpstr>Project Objectives</vt:lpstr>
      <vt:lpstr>Success Criteria:</vt:lpstr>
      <vt:lpstr>Methods/Approach</vt:lpstr>
      <vt:lpstr>Resources</vt:lpstr>
      <vt:lpstr>PowerPoint Presentation</vt:lpstr>
      <vt:lpstr>Risks and Dependencies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Boltweb Application</dc:title>
  <dc:creator>91776</dc:creator>
  <cp:lastModifiedBy>91776</cp:lastModifiedBy>
  <cp:revision>13</cp:revision>
  <dcterms:created xsi:type="dcterms:W3CDTF">2025-03-02T17:45:52Z</dcterms:created>
  <dcterms:modified xsi:type="dcterms:W3CDTF">2025-03-11T19:16:07Z</dcterms:modified>
</cp:coreProperties>
</file>