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66" r:id="rId4"/>
    <p:sldId id="267" r:id="rId5"/>
    <p:sldId id="258" r:id="rId6"/>
    <p:sldId id="259" r:id="rId7"/>
    <p:sldId id="260" r:id="rId8"/>
    <p:sldId id="261" r:id="rId9"/>
    <p:sldId id="262" r:id="rId10"/>
    <p:sldId id="263" r:id="rId11"/>
    <p:sldId id="264" r:id="rId12"/>
    <p:sldId id="268"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96AA281-4ED4-4725-B788-FC070F465F11}" type="datetimeFigureOut">
              <a:rPr lang="en-US" smtClean="0"/>
              <a:pPr/>
              <a:t>3/8/2025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43EDA38D-0B31-4F2B-BC44-BF3A50755E1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6AA281-4ED4-4725-B788-FC070F465F11}" type="datetimeFigureOut">
              <a:rPr lang="en-US" smtClean="0"/>
              <a:pPr/>
              <a:t>3/8/2025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6AA281-4ED4-4725-B788-FC070F465F11}" type="datetimeFigureOut">
              <a:rPr lang="en-US" smtClean="0"/>
              <a:pPr/>
              <a:t>3/8/2025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6AA281-4ED4-4725-B788-FC070F465F11}" type="datetimeFigureOut">
              <a:rPr lang="en-US" smtClean="0"/>
              <a:pPr/>
              <a:t>3/8/2025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96AA281-4ED4-4725-B788-FC070F465F11}" type="datetimeFigureOut">
              <a:rPr lang="en-US" smtClean="0"/>
              <a:pPr/>
              <a:t>3/8/2025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EDA38D-0B31-4F2B-BC44-BF3A50755E1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6AA281-4ED4-4725-B788-FC070F465F11}" type="datetimeFigureOut">
              <a:rPr lang="en-US" smtClean="0"/>
              <a:pPr/>
              <a:t>3/8/2025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96AA281-4ED4-4725-B788-FC070F465F11}" type="datetimeFigureOut">
              <a:rPr lang="en-US" smtClean="0"/>
              <a:pPr/>
              <a:t>3/8/2025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96AA281-4ED4-4725-B788-FC070F465F11}" type="datetimeFigureOut">
              <a:rPr lang="en-US" smtClean="0"/>
              <a:pPr/>
              <a:t>3/8/2025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96AA281-4ED4-4725-B788-FC070F465F11}" type="datetimeFigureOut">
              <a:rPr lang="en-US" smtClean="0"/>
              <a:pPr/>
              <a:t>3/8/2025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3EDA38D-0B31-4F2B-BC44-BF3A50755E1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6AA281-4ED4-4725-B788-FC070F465F11}" type="datetimeFigureOut">
              <a:rPr lang="en-US" smtClean="0"/>
              <a:pPr/>
              <a:t>3/8/2025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3EDA38D-0B31-4F2B-BC44-BF3A50755E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96AA281-4ED4-4725-B788-FC070F465F11}" type="datetimeFigureOut">
              <a:rPr lang="en-US" smtClean="0"/>
              <a:pPr/>
              <a:t>3/8/2025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3EDA38D-0B31-4F2B-BC44-BF3A50755E1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96AA281-4ED4-4725-B788-FC070F465F11}" type="datetimeFigureOut">
              <a:rPr lang="en-US" smtClean="0"/>
              <a:pPr/>
              <a:t>3/8/2025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3EDA38D-0B31-4F2B-BC44-BF3A50755E1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533400"/>
            <a:ext cx="7406640" cy="1066800"/>
          </a:xfrm>
        </p:spPr>
        <p:txBody>
          <a:bodyPr anchor="ctr"/>
          <a:lstStyle/>
          <a:p>
            <a:r>
              <a:rPr lang="en-US" dirty="0" smtClean="0">
                <a:effectLst/>
                <a:latin typeface="Times New Roman" pitchFamily="18" charset="0"/>
                <a:cs typeface="Times New Roman" pitchFamily="18" charset="0"/>
              </a:rPr>
              <a:t>Project Title : VWFS</a:t>
            </a:r>
            <a:endParaRPr lang="en-US" dirty="0">
              <a:effectLst/>
              <a:latin typeface="Times New Roman" pitchFamily="18" charset="0"/>
              <a:cs typeface="Times New Roman" pitchFamily="18" charset="0"/>
            </a:endParaRPr>
          </a:p>
        </p:txBody>
      </p:sp>
      <p:sp>
        <p:nvSpPr>
          <p:cNvPr id="3" name="Subtitle 2"/>
          <p:cNvSpPr>
            <a:spLocks noGrp="1"/>
          </p:cNvSpPr>
          <p:nvPr>
            <p:ph type="subTitle" idx="1"/>
          </p:nvPr>
        </p:nvSpPr>
        <p:spPr>
          <a:xfrm>
            <a:off x="990600" y="1676400"/>
            <a:ext cx="7848600" cy="4953000"/>
          </a:xfrm>
        </p:spPr>
        <p:txBody>
          <a:bodyPr/>
          <a:lstStyle/>
          <a:p>
            <a:pPr algn="ctr"/>
            <a:r>
              <a:rPr lang="en-US" dirty="0" smtClean="0">
                <a:latin typeface="Times New Roman" pitchFamily="18" charset="0"/>
                <a:cs typeface="Times New Roman" pitchFamily="18" charset="0"/>
              </a:rPr>
              <a:t>                      (  Volkswagen Financial Services )  </a:t>
            </a:r>
          </a:p>
          <a:p>
            <a:pPr algn="ct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Prepared By : Purbhaji Bharkad       </a:t>
            </a:r>
          </a:p>
          <a:p>
            <a:r>
              <a:rPr lang="en-US" dirty="0" smtClean="0">
                <a:latin typeface="Times New Roman" pitchFamily="18" charset="0"/>
                <a:cs typeface="Times New Roman" pitchFamily="18" charset="0"/>
              </a:rPr>
              <a:t>Date : 05/08/2022           </a:t>
            </a: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00800"/>
          </a:xfrm>
        </p:spPr>
        <p:txBody>
          <a:bodyPr>
            <a:normAutofit/>
          </a:bodyPr>
          <a:lstStyle/>
          <a:p>
            <a:pPr>
              <a:buNone/>
            </a:pPr>
            <a:r>
              <a:rPr lang="en-US" sz="2800" b="1" dirty="0" smtClean="0">
                <a:latin typeface="Times New Roman" pitchFamily="18" charset="0"/>
                <a:cs typeface="Times New Roman" pitchFamily="18" charset="0"/>
              </a:rPr>
              <a:t>Resources </a:t>
            </a:r>
          </a:p>
          <a:p>
            <a:pPr>
              <a:buNone/>
            </a:pPr>
            <a:endParaRPr lang="en-US" sz="2800" dirty="0" smtClean="0">
              <a:latin typeface="Times New Roman" pitchFamily="18" charset="0"/>
              <a:cs typeface="Times New Roman" pitchFamily="18" charset="0"/>
            </a:endParaRPr>
          </a:p>
          <a:p>
            <a:pPr>
              <a:buFont typeface="Arial" pitchFamily="34" charset="0"/>
              <a:buChar char="•"/>
            </a:pPr>
            <a:r>
              <a:rPr lang="en-US" sz="2400" b="1" dirty="0" smtClean="0">
                <a:latin typeface="Times New Roman" pitchFamily="18" charset="0"/>
                <a:cs typeface="Times New Roman" pitchFamily="18" charset="0"/>
              </a:rPr>
              <a:t>People : </a:t>
            </a:r>
            <a:r>
              <a:rPr lang="en-US" sz="2000" dirty="0" smtClean="0">
                <a:latin typeface="Times New Roman" pitchFamily="18" charset="0"/>
                <a:cs typeface="Times New Roman" pitchFamily="18" charset="0"/>
              </a:rPr>
              <a:t>Agile project team, showroom staff, IT support, and POS vendors. </a:t>
            </a:r>
          </a:p>
          <a:p>
            <a:pPr>
              <a:buNone/>
            </a:pPr>
            <a:endParaRPr lang="en-US" sz="2000" dirty="0" smtClean="0">
              <a:latin typeface="Times New Roman" pitchFamily="18" charset="0"/>
              <a:cs typeface="Times New Roman" pitchFamily="18" charset="0"/>
            </a:endParaRPr>
          </a:p>
          <a:p>
            <a:pPr>
              <a:buFont typeface="Arial" pitchFamily="34" charset="0"/>
              <a:buChar char="•"/>
            </a:pPr>
            <a:r>
              <a:rPr lang="en-US" sz="2000" b="1" dirty="0" smtClean="0">
                <a:latin typeface="Times New Roman" pitchFamily="18" charset="0"/>
                <a:cs typeface="Times New Roman" pitchFamily="18" charset="0"/>
              </a:rPr>
              <a:t>Time : </a:t>
            </a:r>
            <a:r>
              <a:rPr lang="en-US" sz="2000" dirty="0" smtClean="0">
                <a:latin typeface="Times New Roman" pitchFamily="18" charset="0"/>
                <a:cs typeface="Times New Roman" pitchFamily="18" charset="0"/>
              </a:rPr>
              <a:t>Implementation within 06 months using Agile sprints. </a:t>
            </a:r>
          </a:p>
          <a:p>
            <a:pPr>
              <a:buNone/>
            </a:pPr>
            <a:endParaRPr lang="en-US" sz="2000" dirty="0" smtClean="0">
              <a:latin typeface="Times New Roman" pitchFamily="18" charset="0"/>
              <a:cs typeface="Times New Roman" pitchFamily="18" charset="0"/>
            </a:endParaRPr>
          </a:p>
          <a:p>
            <a:pPr>
              <a:buFont typeface="Arial" pitchFamily="34" charset="0"/>
              <a:buChar char="•"/>
            </a:pPr>
            <a:r>
              <a:rPr lang="en-US" sz="2000" b="1" dirty="0" smtClean="0">
                <a:latin typeface="Times New Roman" pitchFamily="18" charset="0"/>
                <a:cs typeface="Times New Roman" pitchFamily="18" charset="0"/>
              </a:rPr>
              <a:t>Budget : </a:t>
            </a:r>
            <a:r>
              <a:rPr lang="en-US" sz="2000" dirty="0" smtClean="0">
                <a:latin typeface="Times New Roman" pitchFamily="18" charset="0"/>
                <a:cs typeface="Times New Roman" pitchFamily="18" charset="0"/>
              </a:rPr>
              <a:t>Hardware, software, training, and services not to exceed </a:t>
            </a:r>
          </a:p>
          <a:p>
            <a:pPr>
              <a:buNone/>
            </a:pPr>
            <a:r>
              <a:rPr lang="en-US" sz="2000" dirty="0" smtClean="0">
                <a:latin typeface="Times New Roman" pitchFamily="18" charset="0"/>
                <a:cs typeface="Times New Roman" pitchFamily="18" charset="0"/>
              </a:rPr>
              <a:t>                    Rs. </a:t>
            </a:r>
            <a:r>
              <a:rPr lang="en-US" sz="2000" dirty="0" smtClean="0">
                <a:latin typeface="Times New Roman" pitchFamily="18" charset="0"/>
                <a:cs typeface="Times New Roman" pitchFamily="18" charset="0"/>
              </a:rPr>
              <a:t>8000000</a:t>
            </a:r>
            <a:r>
              <a:rPr lang="en-US" sz="2000" dirty="0" smtClean="0">
                <a:latin typeface="Times New Roman" pitchFamily="18" charset="0"/>
                <a:cs typeface="Times New Roman" pitchFamily="18" charset="0"/>
              </a:rPr>
              <a:t>.00</a:t>
            </a:r>
            <a:endParaRPr lang="en-US" sz="2000" dirty="0" smtClean="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buFont typeface="Arial" pitchFamily="34" charset="0"/>
              <a:buChar char="•"/>
            </a:pPr>
            <a:r>
              <a:rPr lang="en-US" sz="2000" b="1" dirty="0" smtClean="0">
                <a:latin typeface="Times New Roman" pitchFamily="18" charset="0"/>
                <a:cs typeface="Times New Roman" pitchFamily="18" charset="0"/>
              </a:rPr>
              <a:t>Other : </a:t>
            </a:r>
            <a:r>
              <a:rPr lang="en-US" sz="2000" dirty="0" smtClean="0">
                <a:latin typeface="Times New Roman" pitchFamily="18" charset="0"/>
                <a:cs typeface="Times New Roman" pitchFamily="18" charset="0"/>
              </a:rPr>
              <a:t>Third-party software evaluation, site visits, and industry reports not to exceed Rs. </a:t>
            </a:r>
            <a:r>
              <a:rPr lang="en-US" sz="2000" dirty="0" smtClean="0">
                <a:latin typeface="Times New Roman" pitchFamily="18" charset="0"/>
                <a:cs typeface="Times New Roman" pitchFamily="18" charset="0"/>
              </a:rPr>
              <a:t>2000000</a:t>
            </a:r>
            <a:r>
              <a:rPr lang="en-US" sz="2000" dirty="0" smtClean="0">
                <a:latin typeface="Times New Roman" pitchFamily="18" charset="0"/>
                <a:cs typeface="Times New Roman" pitchFamily="18" charset="0"/>
              </a:rPr>
              <a:t>.00</a:t>
            </a:r>
            <a:endParaRPr lang="en-US" sz="2400" b="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00800"/>
          </a:xfrm>
        </p:spPr>
        <p:txBody>
          <a:bodyPr>
            <a:normAutofit/>
          </a:bodyPr>
          <a:lstStyle/>
          <a:p>
            <a:pPr>
              <a:buNone/>
            </a:pPr>
            <a:r>
              <a:rPr lang="en-US" sz="2800" b="1" dirty="0" smtClean="0">
                <a:latin typeface="Times New Roman" pitchFamily="18" charset="0"/>
                <a:cs typeface="Times New Roman" pitchFamily="18" charset="0"/>
              </a:rPr>
              <a:t>Risks : </a:t>
            </a:r>
            <a:endParaRPr lang="en-US" sz="2800" b="1"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pPr>
              <a:buFont typeface="Arial" pitchFamily="34" charset="0"/>
              <a:buChar char="•"/>
            </a:pPr>
            <a:r>
              <a:rPr lang="en-US" sz="2200" b="1" dirty="0" smtClean="0">
                <a:latin typeface="Times New Roman" pitchFamily="18" charset="0"/>
                <a:cs typeface="Times New Roman" pitchFamily="18" charset="0"/>
              </a:rPr>
              <a:t>Technical Risks : </a:t>
            </a:r>
            <a:r>
              <a:rPr lang="en-US" sz="2200" dirty="0" smtClean="0">
                <a:latin typeface="Times New Roman" pitchFamily="18" charset="0"/>
                <a:cs typeface="Times New Roman" pitchFamily="18" charset="0"/>
              </a:rPr>
              <a:t>Integration challenges with existing dealership systems (CRM, ERP). </a:t>
            </a:r>
          </a:p>
          <a:p>
            <a:pPr>
              <a:buNone/>
            </a:pP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Performance issues due to high transaction volumes. </a:t>
            </a:r>
          </a:p>
          <a:p>
            <a:pPr>
              <a:buFont typeface="Arial" pitchFamily="34" charset="0"/>
              <a:buChar char="•"/>
            </a:pPr>
            <a:r>
              <a:rPr lang="en-US" sz="2200" b="1" dirty="0" smtClean="0">
                <a:latin typeface="Times New Roman" pitchFamily="18" charset="0"/>
                <a:cs typeface="Times New Roman" pitchFamily="18" charset="0"/>
              </a:rPr>
              <a:t>Regulatory &amp; Compliance Risks : </a:t>
            </a:r>
            <a:r>
              <a:rPr lang="en-US" sz="2200" dirty="0" smtClean="0">
                <a:latin typeface="Times New Roman" pitchFamily="18" charset="0"/>
                <a:cs typeface="Times New Roman" pitchFamily="18" charset="0"/>
              </a:rPr>
              <a:t>Failure to comply with financial regulations and data protection laws. </a:t>
            </a:r>
          </a:p>
          <a:p>
            <a:pPr>
              <a:buFont typeface="Arial" pitchFamily="34" charset="0"/>
              <a:buChar char="•"/>
            </a:pPr>
            <a:r>
              <a:rPr lang="en-US" sz="2200" b="1" dirty="0" smtClean="0">
                <a:latin typeface="Times New Roman" pitchFamily="18" charset="0"/>
                <a:cs typeface="Times New Roman" pitchFamily="18" charset="0"/>
              </a:rPr>
              <a:t>Operational Risks : </a:t>
            </a:r>
            <a:r>
              <a:rPr lang="en-US" sz="2200" dirty="0" smtClean="0">
                <a:latin typeface="Times New Roman" pitchFamily="18" charset="0"/>
                <a:cs typeface="Times New Roman" pitchFamily="18" charset="0"/>
              </a:rPr>
              <a:t>Training challenges for dealership employees on the new system. </a:t>
            </a:r>
          </a:p>
          <a:p>
            <a:pPr>
              <a:buFont typeface="Arial" pitchFamily="34" charset="0"/>
              <a:buChar char="•"/>
            </a:pPr>
            <a:r>
              <a:rPr lang="en-US" sz="2200" b="1" dirty="0" smtClean="0">
                <a:latin typeface="Times New Roman" pitchFamily="18" charset="0"/>
                <a:cs typeface="Times New Roman" pitchFamily="18" charset="0"/>
              </a:rPr>
              <a:t>Financial Risks : </a:t>
            </a:r>
            <a:r>
              <a:rPr lang="en-US" sz="2200" dirty="0" smtClean="0">
                <a:latin typeface="Times New Roman" pitchFamily="18" charset="0"/>
                <a:cs typeface="Times New Roman" pitchFamily="18" charset="0"/>
              </a:rPr>
              <a:t>High development and maintenance costs. </a:t>
            </a:r>
          </a:p>
          <a:p>
            <a:pPr>
              <a:buNone/>
            </a:pPr>
            <a:r>
              <a:rPr lang="en-US" sz="2200" b="1"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Loss of business if the system launch is delayed or poorly implemented.</a:t>
            </a:r>
          </a:p>
          <a:p>
            <a:pPr>
              <a:buFont typeface="Arial" pitchFamily="34" charset="0"/>
              <a:buChar char="•"/>
            </a:pPr>
            <a:r>
              <a:rPr lang="en-US" sz="2200" b="1" dirty="0" smtClean="0">
                <a:latin typeface="Times New Roman" pitchFamily="18" charset="0"/>
                <a:cs typeface="Times New Roman" pitchFamily="18" charset="0"/>
              </a:rPr>
              <a:t>Customer Experience Risks : </a:t>
            </a:r>
            <a:r>
              <a:rPr lang="en-US" sz="2200" dirty="0" smtClean="0">
                <a:latin typeface="Times New Roman" pitchFamily="18" charset="0"/>
                <a:cs typeface="Times New Roman" pitchFamily="18" charset="0"/>
              </a:rPr>
              <a:t>Delays in loan approvals leading to customer dissatisfaction. </a:t>
            </a:r>
            <a:endParaRPr lang="en-US" sz="2200" b="1" dirty="0" smtClean="0">
              <a:latin typeface="Times New Roman" pitchFamily="18" charset="0"/>
              <a:cs typeface="Times New Roman" pitchFamily="18" charset="0"/>
            </a:endParaRPr>
          </a:p>
          <a:p>
            <a:pPr>
              <a:buNone/>
            </a:pPr>
            <a:endParaRPr lang="en-US" sz="2200"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00800"/>
          </a:xfrm>
        </p:spPr>
        <p:txBody>
          <a:bodyPr/>
          <a:lstStyle/>
          <a:p>
            <a:pPr>
              <a:buNone/>
            </a:pPr>
            <a:r>
              <a:rPr lang="en-US" sz="2800" b="1" dirty="0" smtClean="0">
                <a:latin typeface="Times New Roman" pitchFamily="18" charset="0"/>
                <a:cs typeface="Times New Roman" pitchFamily="18" charset="0"/>
              </a:rPr>
              <a:t>Dependencies :</a:t>
            </a:r>
          </a:p>
          <a:p>
            <a:pPr>
              <a:buNone/>
            </a:pPr>
            <a:endParaRPr lang="en-US" sz="2800" b="1" dirty="0" smtClean="0">
              <a:latin typeface="Times New Roman" pitchFamily="18" charset="0"/>
              <a:cs typeface="Times New Roman" pitchFamily="18" charset="0"/>
            </a:endParaRPr>
          </a:p>
          <a:p>
            <a:pPr>
              <a:buFont typeface="Arial" pitchFamily="34" charset="0"/>
              <a:buChar char="•"/>
            </a:pPr>
            <a:r>
              <a:rPr lang="en-US" sz="2200" b="1" dirty="0" smtClean="0">
                <a:latin typeface="Times New Roman" pitchFamily="18" charset="0"/>
                <a:cs typeface="Times New Roman" pitchFamily="18" charset="0"/>
              </a:rPr>
              <a:t>System Integration Dependencies : </a:t>
            </a:r>
            <a:r>
              <a:rPr lang="en-US" sz="2200" dirty="0" smtClean="0">
                <a:latin typeface="Times New Roman" pitchFamily="18" charset="0"/>
                <a:cs typeface="Times New Roman" pitchFamily="18" charset="0"/>
              </a:rPr>
              <a:t>Seamless connectivity with existing Volkswagen dealership systems (CRM, ERP). </a:t>
            </a:r>
          </a:p>
          <a:p>
            <a:pPr>
              <a:buNone/>
            </a:pP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APIs and third-party financial service providers for credit checks. </a:t>
            </a:r>
          </a:p>
          <a:p>
            <a:pPr>
              <a:buFont typeface="Arial" pitchFamily="34" charset="0"/>
              <a:buChar char="•"/>
            </a:pPr>
            <a:r>
              <a:rPr lang="en-US" sz="2200" b="1" dirty="0" smtClean="0">
                <a:latin typeface="Times New Roman" pitchFamily="18" charset="0"/>
                <a:cs typeface="Times New Roman" pitchFamily="18" charset="0"/>
              </a:rPr>
              <a:t>Regulatory &amp; Compliance Dependencies : </a:t>
            </a:r>
            <a:r>
              <a:rPr lang="en-US" sz="2200" dirty="0" smtClean="0">
                <a:latin typeface="Times New Roman" pitchFamily="18" charset="0"/>
                <a:cs typeface="Times New Roman" pitchFamily="18" charset="0"/>
              </a:rPr>
              <a:t>Adhering to financial regulations, consumer lending laws, and data security policies. </a:t>
            </a:r>
          </a:p>
          <a:p>
            <a:pPr>
              <a:buFont typeface="Arial" pitchFamily="34" charset="0"/>
              <a:buChar char="•"/>
            </a:pPr>
            <a:r>
              <a:rPr lang="en-US" sz="2200" b="1" dirty="0" smtClean="0">
                <a:latin typeface="Times New Roman" pitchFamily="18" charset="0"/>
                <a:cs typeface="Times New Roman" pitchFamily="18" charset="0"/>
              </a:rPr>
              <a:t>Technology Dependencies : </a:t>
            </a:r>
            <a:r>
              <a:rPr lang="en-US" sz="2200" dirty="0" smtClean="0">
                <a:latin typeface="Times New Roman" pitchFamily="18" charset="0"/>
                <a:cs typeface="Times New Roman" pitchFamily="18" charset="0"/>
              </a:rPr>
              <a:t>Cloud infrastructure and hosting providers for scalability and reliability. </a:t>
            </a:r>
          </a:p>
          <a:p>
            <a:pPr>
              <a:buFont typeface="Arial" pitchFamily="34" charset="0"/>
              <a:buChar char="•"/>
            </a:pPr>
            <a:r>
              <a:rPr lang="en-US" sz="2200" b="1" dirty="0" smtClean="0">
                <a:latin typeface="Times New Roman" pitchFamily="18" charset="0"/>
                <a:cs typeface="Times New Roman" pitchFamily="18" charset="0"/>
              </a:rPr>
              <a:t>Stakeholder Dependencies : </a:t>
            </a:r>
            <a:r>
              <a:rPr lang="en-US" sz="2200" dirty="0" smtClean="0">
                <a:latin typeface="Times New Roman" pitchFamily="18" charset="0"/>
                <a:cs typeface="Times New Roman" pitchFamily="18" charset="0"/>
              </a:rPr>
              <a:t>Coordination with dealerships for implementation and training. </a:t>
            </a:r>
          </a:p>
          <a:p>
            <a:pPr>
              <a:buFont typeface="Arial" pitchFamily="34" charset="0"/>
              <a:buChar char="•"/>
            </a:pPr>
            <a:r>
              <a:rPr lang="en-US" sz="2200" b="1" dirty="0" smtClean="0">
                <a:latin typeface="Times New Roman" pitchFamily="18" charset="0"/>
                <a:cs typeface="Times New Roman" pitchFamily="18" charset="0"/>
              </a:rPr>
              <a:t>Data &amp; AI Dependencies : </a:t>
            </a:r>
            <a:r>
              <a:rPr lang="en-US" sz="2200" dirty="0" smtClean="0">
                <a:latin typeface="Times New Roman" pitchFamily="18" charset="0"/>
                <a:cs typeface="Times New Roman" pitchFamily="18" charset="0"/>
              </a:rPr>
              <a:t>Reliable credit scoring models for loan approvals. </a:t>
            </a:r>
            <a:endParaRPr lang="en-US" sz="22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00800"/>
          </a:xfrm>
        </p:spPr>
        <p:txBody>
          <a:bodyPr>
            <a:normAutofit/>
          </a:bodyPr>
          <a:lstStyle/>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To be completed by Appropriate Manager </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Project Sponsor : Volkswagen </a:t>
            </a:r>
          </a:p>
          <a:p>
            <a:pPr>
              <a:buNone/>
            </a:pPr>
            <a:r>
              <a:rPr lang="en-US" sz="2400" dirty="0" smtClean="0">
                <a:latin typeface="Times New Roman" pitchFamily="18" charset="0"/>
                <a:cs typeface="Times New Roman" pitchFamily="18" charset="0"/>
              </a:rPr>
              <a:t>Project Manager : Mr. S. M. </a:t>
            </a:r>
            <a:r>
              <a:rPr lang="en-US" sz="2400" smtClean="0">
                <a:latin typeface="Times New Roman" pitchFamily="18" charset="0"/>
                <a:cs typeface="Times New Roman" pitchFamily="18" charset="0"/>
              </a:rPr>
              <a:t>Joshi </a:t>
            </a:r>
            <a:endParaRPr lang="en-US"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
            <a:ext cx="7943088" cy="6553200"/>
          </a:xfrm>
        </p:spPr>
        <p:txBody>
          <a:bodyPr/>
          <a:lstStyle/>
          <a:p>
            <a:pPr>
              <a:buNone/>
            </a:pPr>
            <a:r>
              <a:rPr lang="en-US" sz="2800" b="1" dirty="0" smtClean="0">
                <a:latin typeface="Times New Roman" pitchFamily="18" charset="0"/>
                <a:cs typeface="Times New Roman" pitchFamily="18" charset="0"/>
              </a:rPr>
              <a:t>Situation </a:t>
            </a:r>
            <a:r>
              <a:rPr lang="en-US" sz="2800" b="1" dirty="0" smtClean="0">
                <a:latin typeface="Times New Roman" pitchFamily="18" charset="0"/>
                <a:cs typeface="Times New Roman" pitchFamily="18" charset="0"/>
              </a:rPr>
              <a:t>:</a:t>
            </a:r>
          </a:p>
          <a:p>
            <a:pPr>
              <a:buNone/>
            </a:pPr>
            <a:r>
              <a:rPr lang="en-US" sz="2400" dirty="0" smtClean="0">
                <a:latin typeface="Times New Roman" pitchFamily="18" charset="0"/>
                <a:cs typeface="Times New Roman" pitchFamily="18" charset="0"/>
              </a:rPr>
              <a:t>    </a:t>
            </a:r>
          </a:p>
          <a:p>
            <a:pPr>
              <a:buNone/>
            </a:pP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Volkswagen Financial Services (VWFS) provides financing and leasing solutions for Volkswagen dealerships and customers. </a:t>
            </a:r>
          </a:p>
          <a:p>
            <a:pPr>
              <a:buNone/>
            </a:pP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The current POS (Point-Of-Sale) application is a critical tool used  by dealerships to process financing applications, but it faces challenges in efficiency, user experience, and system integration. As digital transformation reshapes financial services, VWFS must modernize its POS application to remain competitive and enhance service delivery. </a:t>
            </a:r>
            <a:endParaRPr lang="en-US" sz="22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
            <a:ext cx="7943088" cy="6553200"/>
          </a:xfrm>
        </p:spPr>
        <p:txBody>
          <a:bodyPr>
            <a:normAutofit/>
          </a:bodyPr>
          <a:lstStyle/>
          <a:p>
            <a:pPr>
              <a:buNone/>
            </a:pPr>
            <a:r>
              <a:rPr lang="en-US" sz="2800" b="1" dirty="0" smtClean="0">
                <a:latin typeface="Times New Roman" pitchFamily="18" charset="0"/>
                <a:cs typeface="Times New Roman" pitchFamily="18" charset="0"/>
              </a:rPr>
              <a:t>Problem :</a:t>
            </a:r>
          </a:p>
          <a:p>
            <a:pPr>
              <a:buNone/>
            </a:pPr>
            <a:endParaRPr lang="en-US" sz="2800" b="1" dirty="0" smtClean="0">
              <a:latin typeface="Times New Roman" pitchFamily="18" charset="0"/>
              <a:cs typeface="Times New Roman" pitchFamily="18" charset="0"/>
            </a:endParaRPr>
          </a:p>
          <a:p>
            <a:pPr>
              <a:buFont typeface="Arial" pitchFamily="34" charset="0"/>
              <a:buChar char="•"/>
            </a:pPr>
            <a:r>
              <a:rPr lang="en-US" sz="2200" b="1" dirty="0" smtClean="0">
                <a:latin typeface="Times New Roman" pitchFamily="18" charset="0"/>
                <a:cs typeface="Times New Roman" pitchFamily="18" charset="0"/>
              </a:rPr>
              <a:t>Slow and complex financing process : </a:t>
            </a:r>
            <a:r>
              <a:rPr lang="en-US" sz="2200" dirty="0" smtClean="0">
                <a:latin typeface="Times New Roman" pitchFamily="18" charset="0"/>
                <a:cs typeface="Times New Roman" pitchFamily="18" charset="0"/>
              </a:rPr>
              <a:t>Lengthy approval times reduce dealership sales efficiency. </a:t>
            </a:r>
          </a:p>
          <a:p>
            <a:pPr>
              <a:buFont typeface="Arial" pitchFamily="34" charset="0"/>
              <a:buChar char="•"/>
            </a:pPr>
            <a:r>
              <a:rPr lang="en-US" sz="2200" b="1" dirty="0" smtClean="0">
                <a:latin typeface="Times New Roman" pitchFamily="18" charset="0"/>
                <a:cs typeface="Times New Roman" pitchFamily="18" charset="0"/>
              </a:rPr>
              <a:t>Limited system integration : </a:t>
            </a:r>
            <a:r>
              <a:rPr lang="en-US" sz="2200" dirty="0" smtClean="0">
                <a:latin typeface="Times New Roman" pitchFamily="18" charset="0"/>
                <a:cs typeface="Times New Roman" pitchFamily="18" charset="0"/>
              </a:rPr>
              <a:t>Poor connectivity with dealership management systems affects seamless data exchange. </a:t>
            </a:r>
          </a:p>
          <a:p>
            <a:pPr>
              <a:buFont typeface="Arial" pitchFamily="34" charset="0"/>
              <a:buChar char="•"/>
            </a:pPr>
            <a:r>
              <a:rPr lang="en-US" sz="2200" b="1" dirty="0" smtClean="0">
                <a:latin typeface="Times New Roman" pitchFamily="18" charset="0"/>
                <a:cs typeface="Times New Roman" pitchFamily="18" charset="0"/>
              </a:rPr>
              <a:t>User experience issues : </a:t>
            </a:r>
            <a:r>
              <a:rPr lang="en-US" sz="2200" b="1" dirty="0" smtClean="0">
                <a:latin typeface="Times New Roman" pitchFamily="18" charset="0"/>
                <a:cs typeface="Times New Roman" pitchFamily="18" charset="0"/>
              </a:rPr>
              <a:t>T</a:t>
            </a:r>
            <a:r>
              <a:rPr lang="en-US" sz="2200" dirty="0" smtClean="0">
                <a:latin typeface="Times New Roman" pitchFamily="18" charset="0"/>
                <a:cs typeface="Times New Roman" pitchFamily="18" charset="0"/>
              </a:rPr>
              <a:t>he existing interface is not intuitive, leading to inefficiencies in loan application processing. </a:t>
            </a:r>
          </a:p>
          <a:p>
            <a:pPr>
              <a:buFont typeface="Arial" pitchFamily="34" charset="0"/>
              <a:buChar char="•"/>
            </a:pPr>
            <a:r>
              <a:rPr lang="en-US" sz="2200" b="1" dirty="0" smtClean="0">
                <a:latin typeface="Times New Roman" pitchFamily="18" charset="0"/>
                <a:cs typeface="Times New Roman" pitchFamily="18" charset="0"/>
              </a:rPr>
              <a:t>Regulatory compliance challenges : </a:t>
            </a:r>
            <a:r>
              <a:rPr lang="en-US" sz="2200" dirty="0" smtClean="0">
                <a:latin typeface="Times New Roman" pitchFamily="18" charset="0"/>
                <a:cs typeface="Times New Roman" pitchFamily="18" charset="0"/>
              </a:rPr>
              <a:t>Managing documentation and ensuring adherence to financial regulations is cumbersome. </a:t>
            </a:r>
          </a:p>
          <a:p>
            <a:pPr>
              <a:buFont typeface="Arial" pitchFamily="34" charset="0"/>
              <a:buChar char="•"/>
            </a:pPr>
            <a:r>
              <a:rPr lang="en-US" sz="2200" b="1" dirty="0" smtClean="0">
                <a:latin typeface="Times New Roman" pitchFamily="18" charset="0"/>
                <a:cs typeface="Times New Roman" pitchFamily="18" charset="0"/>
              </a:rPr>
              <a:t>Lack of real-time status updates : </a:t>
            </a:r>
            <a:r>
              <a:rPr lang="en-US" sz="2200" dirty="0" smtClean="0">
                <a:latin typeface="Times New Roman" pitchFamily="18" charset="0"/>
                <a:cs typeface="Times New Roman" pitchFamily="18" charset="0"/>
              </a:rPr>
              <a:t>Customers and dealerships face </a:t>
            </a:r>
            <a:r>
              <a:rPr lang="en-US" sz="2200" dirty="0" smtClean="0">
                <a:latin typeface="Times New Roman" pitchFamily="18" charset="0"/>
                <a:cs typeface="Times New Roman" pitchFamily="18" charset="0"/>
              </a:rPr>
              <a:t>u</a:t>
            </a:r>
            <a:r>
              <a:rPr lang="en-US" sz="2200" dirty="0" smtClean="0">
                <a:latin typeface="Times New Roman" pitchFamily="18" charset="0"/>
                <a:cs typeface="Times New Roman" pitchFamily="18" charset="0"/>
              </a:rPr>
              <a:t>ncertainty due to delays in financing approvals. </a:t>
            </a:r>
            <a:endParaRPr lang="en-US" sz="22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77000"/>
          </a:xfrm>
        </p:spPr>
        <p:txBody>
          <a:bodyPr>
            <a:normAutofit/>
          </a:bodyPr>
          <a:lstStyle/>
          <a:p>
            <a:pPr>
              <a:buNone/>
            </a:pPr>
            <a:r>
              <a:rPr lang="en-US" sz="2800" b="1" dirty="0" smtClean="0">
                <a:latin typeface="Times New Roman" pitchFamily="18" charset="0"/>
                <a:cs typeface="Times New Roman" pitchFamily="18" charset="0"/>
              </a:rPr>
              <a:t>Opportunity :</a:t>
            </a:r>
          </a:p>
          <a:p>
            <a:pPr>
              <a:buFont typeface="Arial" pitchFamily="34" charset="0"/>
              <a:buChar char="•"/>
            </a:pPr>
            <a:r>
              <a:rPr lang="en-US" sz="2200" b="1" dirty="0" smtClean="0">
                <a:latin typeface="Times New Roman" pitchFamily="18" charset="0"/>
                <a:cs typeface="Times New Roman" pitchFamily="18" charset="0"/>
              </a:rPr>
              <a:t>Automation and digital transformation : </a:t>
            </a:r>
            <a:r>
              <a:rPr lang="en-US" sz="2200" dirty="0" smtClean="0">
                <a:latin typeface="Times New Roman" pitchFamily="18" charset="0"/>
                <a:cs typeface="Times New Roman" pitchFamily="18" charset="0"/>
              </a:rPr>
              <a:t>Implementing AI-driven credit assessments and automated workflows to speed up loan processing. </a:t>
            </a:r>
          </a:p>
          <a:p>
            <a:pPr>
              <a:buFont typeface="Arial" pitchFamily="34" charset="0"/>
              <a:buChar char="•"/>
            </a:pPr>
            <a:r>
              <a:rPr lang="en-US" sz="2200" b="1" dirty="0" smtClean="0">
                <a:latin typeface="Times New Roman" pitchFamily="18" charset="0"/>
                <a:cs typeface="Times New Roman" pitchFamily="18" charset="0"/>
              </a:rPr>
              <a:t>Seamless system integration : </a:t>
            </a:r>
            <a:r>
              <a:rPr lang="en-US" sz="2200" dirty="0" smtClean="0">
                <a:latin typeface="Times New Roman" pitchFamily="18" charset="0"/>
                <a:cs typeface="Times New Roman" pitchFamily="18" charset="0"/>
              </a:rPr>
              <a:t>Connecting the POS application with dealership CRM and ERP systems for real-time data exchange. </a:t>
            </a:r>
          </a:p>
          <a:p>
            <a:pPr>
              <a:buFont typeface="Arial" pitchFamily="34" charset="0"/>
              <a:buChar char="•"/>
            </a:pPr>
            <a:r>
              <a:rPr lang="en-US" sz="2200" b="1" dirty="0" smtClean="0">
                <a:latin typeface="Times New Roman" pitchFamily="18" charset="0"/>
                <a:cs typeface="Times New Roman" pitchFamily="18" charset="0"/>
              </a:rPr>
              <a:t>Enhanced user experience : </a:t>
            </a:r>
            <a:r>
              <a:rPr lang="en-US" sz="2200" dirty="0" smtClean="0">
                <a:latin typeface="Times New Roman" pitchFamily="18" charset="0"/>
                <a:cs typeface="Times New Roman" pitchFamily="18" charset="0"/>
              </a:rPr>
              <a:t>Developing an intuitive, mobile-friendly interface for quick and easy financing applications. </a:t>
            </a:r>
          </a:p>
          <a:p>
            <a:pPr>
              <a:buFont typeface="Arial" pitchFamily="34" charset="0"/>
              <a:buChar char="•"/>
            </a:pPr>
            <a:r>
              <a:rPr lang="en-US" sz="2200" b="1" dirty="0" smtClean="0">
                <a:latin typeface="Times New Roman" pitchFamily="18" charset="0"/>
                <a:cs typeface="Times New Roman" pitchFamily="18" charset="0"/>
              </a:rPr>
              <a:t>Regulatory compliance improvements : </a:t>
            </a:r>
            <a:r>
              <a:rPr lang="en-US" sz="2200" dirty="0" smtClean="0">
                <a:latin typeface="Times New Roman" pitchFamily="18" charset="0"/>
                <a:cs typeface="Times New Roman" pitchFamily="18" charset="0"/>
              </a:rPr>
              <a:t>Incorporating automated compliance checks and digital document management. </a:t>
            </a:r>
          </a:p>
          <a:p>
            <a:pPr>
              <a:buFont typeface="Arial" pitchFamily="34" charset="0"/>
              <a:buChar char="•"/>
            </a:pPr>
            <a:r>
              <a:rPr lang="en-US" sz="2200" b="1" dirty="0" smtClean="0">
                <a:latin typeface="Times New Roman" pitchFamily="18" charset="0"/>
                <a:cs typeface="Times New Roman" pitchFamily="18" charset="0"/>
              </a:rPr>
              <a:t>Real-time tracking and transparency : </a:t>
            </a:r>
            <a:r>
              <a:rPr lang="en-US" sz="2200" dirty="0" smtClean="0">
                <a:latin typeface="Times New Roman" pitchFamily="18" charset="0"/>
                <a:cs typeface="Times New Roman" pitchFamily="18" charset="0"/>
              </a:rPr>
              <a:t>Providing instant updates on financing applications to customer and dealerships. </a:t>
            </a:r>
            <a:endParaRPr lang="en-US" sz="22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04800"/>
            <a:ext cx="7943088" cy="6400800"/>
          </a:xfrm>
        </p:spPr>
        <p:txBody>
          <a:bodyPr>
            <a:normAutofit/>
          </a:bodyPr>
          <a:lstStyle/>
          <a:p>
            <a:pPr>
              <a:buNone/>
            </a:pPr>
            <a:r>
              <a:rPr lang="en-US" sz="2800" b="1" dirty="0" smtClean="0">
                <a:latin typeface="Times New Roman" pitchFamily="18" charset="0"/>
                <a:cs typeface="Times New Roman" pitchFamily="18" charset="0"/>
              </a:rPr>
              <a:t>Purpose Statement ( Goals ) :</a:t>
            </a:r>
          </a:p>
          <a:p>
            <a:pPr>
              <a:buNone/>
            </a:pPr>
            <a:endParaRPr lang="en-US" sz="28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The purpose of this project is to analyze, upgrade, and implement enhancements in the Volkswagen Showroom POS system using Agile methodologies to improve transaction speed, generate quotations, generate contract, integration, and user experience. </a:t>
            </a:r>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00800"/>
          </a:xfrm>
        </p:spPr>
        <p:txBody>
          <a:bodyPr>
            <a:normAutofit/>
          </a:bodyPr>
          <a:lstStyle/>
          <a:p>
            <a:pPr>
              <a:buNone/>
            </a:pPr>
            <a:r>
              <a:rPr lang="en-US" sz="2800" b="1" dirty="0" smtClean="0">
                <a:latin typeface="Times New Roman" pitchFamily="18" charset="0"/>
                <a:cs typeface="Times New Roman" pitchFamily="18" charset="0"/>
              </a:rPr>
              <a:t>Project Objectives : </a:t>
            </a:r>
          </a:p>
          <a:p>
            <a:pPr>
              <a:buNone/>
            </a:pPr>
            <a:endParaRPr lang="en-US" sz="28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Identify and address current system limitations based on user feedback. </a:t>
            </a:r>
          </a:p>
          <a:p>
            <a:r>
              <a:rPr lang="en-US" sz="2200" dirty="0" smtClean="0">
                <a:latin typeface="Times New Roman" pitchFamily="18" charset="0"/>
                <a:cs typeface="Times New Roman" pitchFamily="18" charset="0"/>
              </a:rPr>
              <a:t>Enhance POS functionalities while ensuring alignment with Volkswagen’s global standards. </a:t>
            </a:r>
          </a:p>
          <a:p>
            <a:r>
              <a:rPr lang="en-US" sz="2200" dirty="0" smtClean="0">
                <a:latin typeface="Times New Roman" pitchFamily="18" charset="0"/>
                <a:cs typeface="Times New Roman" pitchFamily="18" charset="0"/>
              </a:rPr>
              <a:t>Improve integration between POS, inventory, finance, and customer relationship management (CRM) systems. </a:t>
            </a:r>
          </a:p>
          <a:p>
            <a:r>
              <a:rPr lang="en-US" sz="2200" dirty="0" smtClean="0">
                <a:latin typeface="Times New Roman" pitchFamily="18" charset="0"/>
                <a:cs typeface="Times New Roman" pitchFamily="18" charset="0"/>
              </a:rPr>
              <a:t>Reduce transaction processing time and improve system reliability. </a:t>
            </a:r>
          </a:p>
          <a:p>
            <a:r>
              <a:rPr lang="en-US" sz="2200" dirty="0" smtClean="0">
                <a:latin typeface="Times New Roman" pitchFamily="18" charset="0"/>
                <a:cs typeface="Times New Roman" pitchFamily="18" charset="0"/>
              </a:rPr>
              <a:t>Generate quotations while customer comes for inquiry with customer’s basic details and requirement of vehicle. </a:t>
            </a:r>
          </a:p>
          <a:p>
            <a:r>
              <a:rPr lang="en-US" sz="2200" dirty="0" smtClean="0">
                <a:latin typeface="Times New Roman" pitchFamily="18" charset="0"/>
                <a:cs typeface="Times New Roman" pitchFamily="18" charset="0"/>
              </a:rPr>
              <a:t>Implement Agile-driven continuous enhancements and system optimization. </a:t>
            </a:r>
            <a:endParaRPr lang="en-US" sz="2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00800"/>
          </a:xfrm>
        </p:spPr>
        <p:txBody>
          <a:bodyPr/>
          <a:lstStyle/>
          <a:p>
            <a:pPr>
              <a:buNone/>
            </a:pPr>
            <a:r>
              <a:rPr lang="en-US" b="1" dirty="0" smtClean="0">
                <a:latin typeface="Times New Roman" pitchFamily="18" charset="0"/>
                <a:cs typeface="Times New Roman" pitchFamily="18" charset="0"/>
              </a:rPr>
              <a:t>Success criteria : </a:t>
            </a:r>
          </a:p>
          <a:p>
            <a:pPr>
              <a:buNone/>
            </a:pPr>
            <a:endParaRPr lang="en-US"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Faster and more efficient transaction processing for vehicle sales and service payments. </a:t>
            </a:r>
          </a:p>
          <a:p>
            <a:r>
              <a:rPr lang="en-US" sz="2200" dirty="0" smtClean="0">
                <a:latin typeface="Times New Roman" pitchFamily="18" charset="0"/>
                <a:cs typeface="Times New Roman" pitchFamily="18" charset="0"/>
              </a:rPr>
              <a:t>Improved availability and real-time synchronization of sales, inventory, and customer data. </a:t>
            </a:r>
          </a:p>
          <a:p>
            <a:r>
              <a:rPr lang="en-US" sz="2200" dirty="0" smtClean="0">
                <a:latin typeface="Times New Roman" pitchFamily="18" charset="0"/>
                <a:cs typeface="Times New Roman" pitchFamily="18" charset="0"/>
              </a:rPr>
              <a:t>Reduced system downtime, transaction failures, and technical issues. </a:t>
            </a:r>
          </a:p>
          <a:p>
            <a:r>
              <a:rPr lang="en-US" sz="2200" dirty="0" smtClean="0">
                <a:latin typeface="Times New Roman" pitchFamily="18" charset="0"/>
                <a:cs typeface="Times New Roman" pitchFamily="18" charset="0"/>
              </a:rPr>
              <a:t>Enhanced reporting accuracy for financial transactions and business insights. </a:t>
            </a:r>
          </a:p>
          <a:p>
            <a:r>
              <a:rPr lang="en-US" sz="2200" dirty="0" smtClean="0">
                <a:latin typeface="Times New Roman" pitchFamily="18" charset="0"/>
                <a:cs typeface="Times New Roman" pitchFamily="18" charset="0"/>
              </a:rPr>
              <a:t>High user adoption rate and positive feedback from showroom staff. </a:t>
            </a:r>
            <a:endParaRPr lang="en-US" sz="2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943088" cy="6477000"/>
          </a:xfrm>
        </p:spPr>
        <p:txBody>
          <a:bodyPr/>
          <a:lstStyle/>
          <a:p>
            <a:pPr>
              <a:buNone/>
            </a:pPr>
            <a:r>
              <a:rPr lang="en-US" b="1" dirty="0" smtClean="0">
                <a:latin typeface="Times New Roman" pitchFamily="18" charset="0"/>
                <a:cs typeface="Times New Roman" pitchFamily="18" charset="0"/>
              </a:rPr>
              <a:t>Methods / Approach (Agile </a:t>
            </a:r>
            <a:r>
              <a:rPr lang="en-US" b="1" dirty="0" smtClean="0">
                <a:latin typeface="Times New Roman" pitchFamily="18" charset="0"/>
                <a:cs typeface="Times New Roman" pitchFamily="18" charset="0"/>
              </a:rPr>
              <a:t>Methodology) </a:t>
            </a:r>
            <a:endParaRPr lang="en-US" b="1"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1. Agile Requirement Gathering &amp; prioritization : </a:t>
            </a:r>
          </a:p>
          <a:p>
            <a:pPr>
              <a:buFont typeface="Arial" pitchFamily="34" charset="0"/>
              <a:buChar char="•"/>
            </a:pPr>
            <a:r>
              <a:rPr lang="en-US" sz="2000" dirty="0" smtClean="0">
                <a:latin typeface="Times New Roman" pitchFamily="18" charset="0"/>
                <a:cs typeface="Times New Roman" pitchFamily="18" charset="0"/>
              </a:rPr>
              <a:t>From an Agile team including showroom managers, IT staff, and POS vendors. </a:t>
            </a:r>
          </a:p>
          <a:p>
            <a:pPr>
              <a:buFont typeface="Arial" pitchFamily="34" charset="0"/>
              <a:buChar char="•"/>
            </a:pPr>
            <a:r>
              <a:rPr lang="en-US" sz="2000" dirty="0" smtClean="0">
                <a:latin typeface="Times New Roman" pitchFamily="18" charset="0"/>
                <a:cs typeface="Times New Roman" pitchFamily="18" charset="0"/>
              </a:rPr>
              <a:t>Conduct requirement workshops to gather user feedback and create a backlog. </a:t>
            </a:r>
          </a:p>
          <a:p>
            <a:pPr>
              <a:buFont typeface="Arial" pitchFamily="34" charset="0"/>
              <a:buChar char="•"/>
            </a:pPr>
            <a:r>
              <a:rPr lang="en-US" sz="2000" dirty="0" smtClean="0">
                <a:latin typeface="Times New Roman" pitchFamily="18" charset="0"/>
                <a:cs typeface="Times New Roman" pitchFamily="18" charset="0"/>
              </a:rPr>
              <a:t>Prioritize backlog items based on business impact and feasibility. </a:t>
            </a:r>
          </a:p>
          <a:p>
            <a:pPr>
              <a:buNone/>
            </a:pPr>
            <a:endParaRPr lang="en-US" sz="2000"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2. Sprint-Based Enhancement &amp; Development :</a:t>
            </a:r>
          </a:p>
          <a:p>
            <a:pPr>
              <a:buFont typeface="Arial" pitchFamily="34" charset="0"/>
              <a:buChar char="•"/>
            </a:pPr>
            <a:r>
              <a:rPr lang="en-US" sz="2000" dirty="0" smtClean="0">
                <a:latin typeface="Times New Roman" pitchFamily="18" charset="0"/>
                <a:cs typeface="Times New Roman" pitchFamily="18" charset="0"/>
              </a:rPr>
              <a:t>Enhance POS features iteratively in Agile sprints. </a:t>
            </a:r>
          </a:p>
          <a:p>
            <a:pPr>
              <a:buFont typeface="Arial" pitchFamily="34" charset="0"/>
              <a:buChar char="•"/>
            </a:pPr>
            <a:r>
              <a:rPr lang="en-US" sz="2000" dirty="0" smtClean="0">
                <a:latin typeface="Times New Roman" pitchFamily="18" charset="0"/>
                <a:cs typeface="Times New Roman" pitchFamily="18" charset="0"/>
              </a:rPr>
              <a:t>Conduct usability testing and continuous feedback integration. </a:t>
            </a:r>
          </a:p>
          <a:p>
            <a:pPr>
              <a:buFont typeface="Arial" pitchFamily="34" charset="0"/>
              <a:buChar char="•"/>
            </a:pPr>
            <a:r>
              <a:rPr lang="en-US" sz="2000" dirty="0" smtClean="0">
                <a:latin typeface="Times New Roman" pitchFamily="18" charset="0"/>
                <a:cs typeface="Times New Roman" pitchFamily="18" charset="0"/>
              </a:rPr>
              <a:t>Ensure each sprint delivers a functional and tested improvement. </a:t>
            </a:r>
            <a:endParaRPr lang="en-US"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
            <a:ext cx="7943088" cy="6553200"/>
          </a:xfrm>
        </p:spPr>
        <p:txBody>
          <a:bodyPr>
            <a:normAutofit/>
          </a:bodyPr>
          <a:lstStyle/>
          <a:p>
            <a:pPr>
              <a:buNone/>
            </a:pPr>
            <a:r>
              <a:rPr lang="en-US" sz="2400" b="1" dirty="0" smtClean="0">
                <a:latin typeface="Times New Roman" pitchFamily="18" charset="0"/>
                <a:cs typeface="Times New Roman" pitchFamily="18" charset="0"/>
              </a:rPr>
              <a:t>3. Vendor Collaboration &amp; Evaluation :</a:t>
            </a:r>
          </a:p>
          <a:p>
            <a:pPr>
              <a:buNone/>
            </a:pPr>
            <a:endParaRPr lang="en-US" sz="2400" dirty="0" smtClean="0">
              <a:latin typeface="Times New Roman" pitchFamily="18" charset="0"/>
              <a:cs typeface="Times New Roman" pitchFamily="18" charset="0"/>
            </a:endParaRPr>
          </a:p>
          <a:p>
            <a:pPr>
              <a:buFont typeface="Arial" pitchFamily="34" charset="0"/>
              <a:buChar char="•"/>
            </a:pPr>
            <a:r>
              <a:rPr lang="en-US" sz="2000" dirty="0" smtClean="0">
                <a:latin typeface="Times New Roman" pitchFamily="18" charset="0"/>
                <a:cs typeface="Times New Roman" pitchFamily="18" charset="0"/>
              </a:rPr>
              <a:t>Work closely with POS vendors to implement enhancements efficiently. </a:t>
            </a:r>
          </a:p>
          <a:p>
            <a:pPr>
              <a:buFont typeface="Arial" pitchFamily="34" charset="0"/>
              <a:buChar char="•"/>
            </a:pPr>
            <a:r>
              <a:rPr lang="en-US" sz="2000" dirty="0" smtClean="0">
                <a:latin typeface="Times New Roman" pitchFamily="18" charset="0"/>
                <a:cs typeface="Times New Roman" pitchFamily="18" charset="0"/>
              </a:rPr>
              <a:t>Conduct A/B testing to compare performance improvements. </a:t>
            </a:r>
          </a:p>
          <a:p>
            <a:pPr>
              <a:buFont typeface="Arial" pitchFamily="34" charset="0"/>
              <a:buChar char="•"/>
            </a:pPr>
            <a:r>
              <a:rPr lang="en-US" sz="2000" dirty="0" smtClean="0">
                <a:latin typeface="Times New Roman" pitchFamily="18" charset="0"/>
                <a:cs typeface="Times New Roman" pitchFamily="18" charset="0"/>
              </a:rPr>
              <a:t>Ensure security and compliance standards are met. </a:t>
            </a:r>
          </a:p>
          <a:p>
            <a:pPr>
              <a:buNone/>
            </a:pPr>
            <a:endParaRPr lang="en-US" sz="2000"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4. User Training &amp; Change Management :</a:t>
            </a:r>
          </a:p>
          <a:p>
            <a:pPr>
              <a:buFont typeface="Arial" pitchFamily="34" charset="0"/>
              <a:buChar char="•"/>
            </a:pPr>
            <a:r>
              <a:rPr lang="en-US" sz="2000" dirty="0" smtClean="0">
                <a:latin typeface="Times New Roman" pitchFamily="18" charset="0"/>
                <a:cs typeface="Times New Roman" pitchFamily="18" charset="0"/>
              </a:rPr>
              <a:t>Provide hands-on training for showroom staff on new POS enhancements. </a:t>
            </a:r>
          </a:p>
          <a:p>
            <a:pPr>
              <a:buFont typeface="Arial" pitchFamily="34" charset="0"/>
              <a:buChar char="•"/>
            </a:pPr>
            <a:r>
              <a:rPr lang="en-US" sz="2000" dirty="0" smtClean="0">
                <a:latin typeface="Times New Roman" pitchFamily="18" charset="0"/>
                <a:cs typeface="Times New Roman" pitchFamily="18" charset="0"/>
              </a:rPr>
              <a:t>Implement an Agile-driven feedback loop for continuous improvement. </a:t>
            </a:r>
          </a:p>
          <a:p>
            <a:pPr>
              <a:buNone/>
            </a:pPr>
            <a:endParaRPr lang="en-US" sz="2000"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5. Go Live &amp; Continuous Improvement :  </a:t>
            </a:r>
          </a:p>
          <a:p>
            <a:pPr>
              <a:buFont typeface="Arial" pitchFamily="34" charset="0"/>
              <a:buChar char="•"/>
            </a:pPr>
            <a:r>
              <a:rPr lang="en-US" sz="2000" dirty="0" smtClean="0">
                <a:latin typeface="Times New Roman" pitchFamily="18" charset="0"/>
                <a:cs typeface="Times New Roman" pitchFamily="18" charset="0"/>
              </a:rPr>
              <a:t>Deploy enhancements in phases, starting with pilot showrooms. </a:t>
            </a:r>
          </a:p>
          <a:p>
            <a:pPr>
              <a:buFont typeface="Arial" pitchFamily="34" charset="0"/>
              <a:buChar char="•"/>
            </a:pPr>
            <a:r>
              <a:rPr lang="en-US" sz="2000" dirty="0" smtClean="0">
                <a:latin typeface="Times New Roman" pitchFamily="18" charset="0"/>
                <a:cs typeface="Times New Roman" pitchFamily="18" charset="0"/>
              </a:rPr>
              <a:t>Monitor performance, gather feedback, and optimize further. </a:t>
            </a:r>
            <a:endParaRPr lang="en-US"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1448</TotalTime>
  <Words>877</Words>
  <Application>Microsoft Office PowerPoint</Application>
  <PresentationFormat>On-screen Show (4:3)</PresentationFormat>
  <Paragraphs>105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Project Title : VWFS</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 VWFS</dc:title>
  <dc:creator>Admin</dc:creator>
  <cp:lastModifiedBy>Admin</cp:lastModifiedBy>
  <cp:revision>31</cp:revision>
  <dcterms:created xsi:type="dcterms:W3CDTF">2025-03-06T06:07:44Z</dcterms:created>
  <dcterms:modified xsi:type="dcterms:W3CDTF">2025-03-08T06:18:50Z</dcterms:modified>
</cp:coreProperties>
</file>