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notesMasterIdLst>
    <p:notesMasterId r:id="rId15"/>
  </p:notesMasterIdLst>
  <p:sldIdLst>
    <p:sldId id="259" r:id="rId2"/>
    <p:sldId id="267" r:id="rId3"/>
    <p:sldId id="257" r:id="rId4"/>
    <p:sldId id="258" r:id="rId5"/>
    <p:sldId id="260" r:id="rId6"/>
    <p:sldId id="272" r:id="rId7"/>
    <p:sldId id="262" r:id="rId8"/>
    <p:sldId id="263" r:id="rId9"/>
    <p:sldId id="265" r:id="rId10"/>
    <p:sldId id="273" r:id="rId11"/>
    <p:sldId id="266" r:id="rId12"/>
    <p:sldId id="274" r:id="rId13"/>
    <p:sldId id="2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3" autoAdjust="0"/>
    <p:restoredTop sz="94868" autoAdjust="0"/>
  </p:normalViewPr>
  <p:slideViewPr>
    <p:cSldViewPr snapToGrid="0">
      <p:cViewPr varScale="1">
        <p:scale>
          <a:sx n="81" d="100"/>
          <a:sy n="81"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F3B0E-C454-43CF-BFDA-3768315B9643}" type="datetimeFigureOut">
              <a:rPr lang="en-IN" smtClean="0"/>
              <a:t>13-09-2025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504AB7-9345-473F-A2F5-814947EEB6EC}" type="slidenum">
              <a:rPr lang="en-IN" smtClean="0"/>
              <a:t>‹#›</a:t>
            </a:fld>
            <a:endParaRPr lang="en-IN"/>
          </a:p>
        </p:txBody>
      </p:sp>
    </p:spTree>
    <p:extLst>
      <p:ext uri="{BB962C8B-B14F-4D97-AF65-F5344CB8AC3E}">
        <p14:creationId xmlns:p14="http://schemas.microsoft.com/office/powerpoint/2010/main" val="2851032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2134918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3854579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3571482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19280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102753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6DC96D9-2264-4A45-BBA3-3736DE0D1166}" type="datetimeFigureOut">
              <a:rPr lang="en-IN" smtClean="0"/>
              <a:t>13-09-2025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6158194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6DC96D9-2264-4A45-BBA3-3736DE0D1166}" type="datetimeFigureOut">
              <a:rPr lang="en-IN" smtClean="0"/>
              <a:t>13-09-2025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428496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3083597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4267729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C7A27-D215-361E-F542-D387C404190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535FB7F-9B2D-5A8A-65D8-CD93F09E44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F366803-E602-6CE7-5960-764D786910D6}"/>
              </a:ext>
            </a:extLst>
          </p:cNvPr>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a:extLst>
              <a:ext uri="{FF2B5EF4-FFF2-40B4-BE49-F238E27FC236}">
                <a16:creationId xmlns:a16="http://schemas.microsoft.com/office/drawing/2014/main" id="{0CEF1A5F-6AB2-3DCB-0472-67B14B61041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5601A87-92EA-917F-B1FB-CD758AD846C7}"/>
              </a:ext>
            </a:extLst>
          </p:cNvPr>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029047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2430113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DC96D9-2264-4A45-BBA3-3736DE0D1166}" type="datetimeFigureOut">
              <a:rPr lang="en-IN" smtClean="0"/>
              <a:t>13-09-2025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056091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2690219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DC96D9-2264-4A45-BBA3-3736DE0D1166}" type="datetimeFigureOut">
              <a:rPr lang="en-IN" smtClean="0"/>
              <a:t>13-09-2025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798076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DC96D9-2264-4A45-BBA3-3736DE0D1166}" type="datetimeFigureOut">
              <a:rPr lang="en-IN" smtClean="0"/>
              <a:t>13-09-2025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619677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6DC96D9-2264-4A45-BBA3-3736DE0D1166}" type="datetimeFigureOut">
              <a:rPr lang="en-IN" smtClean="0"/>
              <a:t>13-09-2025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1028126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2628830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C96D9-2264-4A45-BBA3-3736DE0D1166}" type="datetimeFigureOut">
              <a:rPr lang="en-IN" smtClean="0"/>
              <a:t>13-09-2025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2EAA65-801E-4CBE-80A3-FB738289CC35}" type="slidenum">
              <a:rPr lang="en-IN" smtClean="0"/>
              <a:t>‹#›</a:t>
            </a:fld>
            <a:endParaRPr lang="en-IN"/>
          </a:p>
        </p:txBody>
      </p:sp>
    </p:spTree>
    <p:extLst>
      <p:ext uri="{BB962C8B-B14F-4D97-AF65-F5344CB8AC3E}">
        <p14:creationId xmlns:p14="http://schemas.microsoft.com/office/powerpoint/2010/main" val="4170359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26DC96D9-2264-4A45-BBA3-3736DE0D1166}" type="datetimeFigureOut">
              <a:rPr lang="en-IN" smtClean="0"/>
              <a:t>13-09-2025</a:t>
            </a:fld>
            <a:endParaRPr lang="en-IN"/>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F2EAA65-801E-4CBE-80A3-FB738289CC35}" type="slidenum">
              <a:rPr lang="en-IN" smtClean="0"/>
              <a:t>‹#›</a:t>
            </a:fld>
            <a:endParaRPr lang="en-IN"/>
          </a:p>
        </p:txBody>
      </p:sp>
    </p:spTree>
    <p:extLst>
      <p:ext uri="{BB962C8B-B14F-4D97-AF65-F5344CB8AC3E}">
        <p14:creationId xmlns:p14="http://schemas.microsoft.com/office/powerpoint/2010/main" val="60773463"/>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 id="2147483797"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C0A9A-1129-D260-6F12-84433F05FF31}"/>
              </a:ext>
            </a:extLst>
          </p:cNvPr>
          <p:cNvSpPr>
            <a:spLocks noGrp="1"/>
          </p:cNvSpPr>
          <p:nvPr>
            <p:ph type="title"/>
          </p:nvPr>
        </p:nvSpPr>
        <p:spPr>
          <a:xfrm>
            <a:off x="913775" y="618517"/>
            <a:ext cx="10364451" cy="2683483"/>
          </a:xfrm>
        </p:spPr>
        <p:txBody>
          <a:bodyPr/>
          <a:lstStyle/>
          <a:p>
            <a:r>
              <a:rPr lang="en-IN" dirty="0"/>
              <a:t>Project title – Human machine interface</a:t>
            </a:r>
          </a:p>
        </p:txBody>
      </p:sp>
      <p:sp>
        <p:nvSpPr>
          <p:cNvPr id="3" name="Content Placeholder 2">
            <a:extLst>
              <a:ext uri="{FF2B5EF4-FFF2-40B4-BE49-F238E27FC236}">
                <a16:creationId xmlns:a16="http://schemas.microsoft.com/office/drawing/2014/main" id="{CF404EDA-74F5-4FD6-08C5-31194ECFA366}"/>
              </a:ext>
            </a:extLst>
          </p:cNvPr>
          <p:cNvSpPr>
            <a:spLocks noGrp="1"/>
          </p:cNvSpPr>
          <p:nvPr>
            <p:ph idx="1"/>
          </p:nvPr>
        </p:nvSpPr>
        <p:spPr/>
        <p:txBody>
          <a:bodyPr>
            <a:normAutofit fontScale="92500" lnSpcReduction="20000"/>
          </a:bodyPr>
          <a:lstStyle/>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r>
              <a:rPr lang="en-IN" dirty="0"/>
              <a:t>Prepared by : </a:t>
            </a:r>
            <a:r>
              <a:rPr lang="en-IN" dirty="0" err="1"/>
              <a:t>V.Niharika</a:t>
            </a:r>
            <a:r>
              <a:rPr lang="en-IN" dirty="0"/>
              <a:t>                                                                        Date : 28/08/2025</a:t>
            </a:r>
          </a:p>
        </p:txBody>
      </p:sp>
    </p:spTree>
    <p:extLst>
      <p:ext uri="{BB962C8B-B14F-4D97-AF65-F5344CB8AC3E}">
        <p14:creationId xmlns:p14="http://schemas.microsoft.com/office/powerpoint/2010/main" val="3163575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BDA2F-25FD-9BB0-5B27-7F9C3E902B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1B71EE-868F-D17D-9802-EEDE09C7306D}"/>
              </a:ext>
            </a:extLst>
          </p:cNvPr>
          <p:cNvSpPr>
            <a:spLocks noGrp="1"/>
          </p:cNvSpPr>
          <p:nvPr>
            <p:ph type="title"/>
          </p:nvPr>
        </p:nvSpPr>
        <p:spPr>
          <a:xfrm>
            <a:off x="913775" y="618517"/>
            <a:ext cx="10364451" cy="740383"/>
          </a:xfrm>
        </p:spPr>
        <p:txBody>
          <a:bodyPr/>
          <a:lstStyle/>
          <a:p>
            <a:r>
              <a:rPr lang="en-IN" dirty="0"/>
              <a:t>Technologies Used </a:t>
            </a:r>
          </a:p>
        </p:txBody>
      </p:sp>
      <p:sp>
        <p:nvSpPr>
          <p:cNvPr id="3" name="Content Placeholder 2">
            <a:extLst>
              <a:ext uri="{FF2B5EF4-FFF2-40B4-BE49-F238E27FC236}">
                <a16:creationId xmlns:a16="http://schemas.microsoft.com/office/drawing/2014/main" id="{82FC5D93-C7CE-0029-C362-EA352F95A574}"/>
              </a:ext>
            </a:extLst>
          </p:cNvPr>
          <p:cNvSpPr>
            <a:spLocks noGrp="1"/>
          </p:cNvSpPr>
          <p:nvPr>
            <p:ph idx="1"/>
          </p:nvPr>
        </p:nvSpPr>
        <p:spPr>
          <a:xfrm>
            <a:off x="1281910" y="1651000"/>
            <a:ext cx="10364451" cy="4773551"/>
          </a:xfrm>
        </p:spPr>
        <p:txBody>
          <a:bodyPr>
            <a:noAutofit/>
          </a:bodyPr>
          <a:lstStyle/>
          <a:p>
            <a:pPr marL="0" indent="0">
              <a:buNone/>
            </a:pPr>
            <a:endParaRPr lang="en-IN" sz="16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IN" sz="1600" b="1" cap="none" dirty="0"/>
              <a:t>        </a:t>
            </a:r>
          </a:p>
          <a:p>
            <a:r>
              <a:rPr lang="en-IN" sz="1800" b="1" cap="none" dirty="0">
                <a:latin typeface="Calibri" panose="020F0502020204030204" pitchFamily="34" charset="0"/>
                <a:ea typeface="Calibri" panose="020F0502020204030204" pitchFamily="34" charset="0"/>
                <a:cs typeface="Calibri" panose="020F0502020204030204" pitchFamily="34" charset="0"/>
              </a:rPr>
              <a:t>Frontend (user interface)</a:t>
            </a:r>
          </a:p>
          <a:p>
            <a:r>
              <a:rPr lang="en-IN" sz="1800" b="1" cap="none" dirty="0">
                <a:latin typeface="Calibri" panose="020F0502020204030204" pitchFamily="34" charset="0"/>
                <a:ea typeface="Calibri" panose="020F0502020204030204" pitchFamily="34" charset="0"/>
                <a:cs typeface="Calibri" panose="020F0502020204030204" pitchFamily="34" charset="0"/>
              </a:rPr>
              <a:t>HTML5, CSS3, </a:t>
            </a:r>
            <a:r>
              <a:rPr lang="en-IN" sz="1800" b="1" cap="none" dirty="0" err="1">
                <a:latin typeface="Calibri" panose="020F0502020204030204" pitchFamily="34" charset="0"/>
                <a:ea typeface="Calibri" panose="020F0502020204030204" pitchFamily="34" charset="0"/>
                <a:cs typeface="Calibri" panose="020F0502020204030204" pitchFamily="34" charset="0"/>
              </a:rPr>
              <a:t>javascript</a:t>
            </a:r>
            <a:r>
              <a:rPr lang="en-IN" sz="1800" cap="none" dirty="0">
                <a:latin typeface="Calibri" panose="020F0502020204030204" pitchFamily="34" charset="0"/>
                <a:ea typeface="Calibri" panose="020F0502020204030204" pitchFamily="34" charset="0"/>
                <a:cs typeface="Calibri" panose="020F0502020204030204" pitchFamily="34" charset="0"/>
              </a:rPr>
              <a:t> → to design and build the HMI interface.</a:t>
            </a:r>
          </a:p>
          <a:p>
            <a:r>
              <a:rPr lang="en-IN" sz="1800" b="1" cap="none" dirty="0" err="1">
                <a:latin typeface="Calibri" panose="020F0502020204030204" pitchFamily="34" charset="0"/>
                <a:ea typeface="Calibri" panose="020F0502020204030204" pitchFamily="34" charset="0"/>
                <a:cs typeface="Calibri" panose="020F0502020204030204" pitchFamily="34" charset="0"/>
              </a:rPr>
              <a:t>React.Js</a:t>
            </a:r>
            <a:r>
              <a:rPr lang="en-IN" sz="1800" b="1" cap="none" dirty="0">
                <a:latin typeface="Calibri" panose="020F0502020204030204" pitchFamily="34" charset="0"/>
                <a:ea typeface="Calibri" panose="020F0502020204030204" pitchFamily="34" charset="0"/>
                <a:cs typeface="Calibri" panose="020F0502020204030204" pitchFamily="34" charset="0"/>
              </a:rPr>
              <a:t> / angular</a:t>
            </a:r>
            <a:r>
              <a:rPr lang="en-IN" sz="1800" cap="none" dirty="0">
                <a:latin typeface="Calibri" panose="020F0502020204030204" pitchFamily="34" charset="0"/>
                <a:ea typeface="Calibri" panose="020F0502020204030204" pitchFamily="34" charset="0"/>
                <a:cs typeface="Calibri" panose="020F0502020204030204" pitchFamily="34" charset="0"/>
              </a:rPr>
              <a:t> → for interactive tagging screens and dashboards.</a:t>
            </a:r>
          </a:p>
          <a:p>
            <a:r>
              <a:rPr lang="en-IN" sz="1800" b="1" cap="none" dirty="0">
                <a:latin typeface="Calibri" panose="020F0502020204030204" pitchFamily="34" charset="0"/>
                <a:ea typeface="Calibri" panose="020F0502020204030204" pitchFamily="34" charset="0"/>
                <a:cs typeface="Calibri" panose="020F0502020204030204" pitchFamily="34" charset="0"/>
              </a:rPr>
              <a:t>Backend (processing &amp; logic)</a:t>
            </a:r>
          </a:p>
          <a:p>
            <a:r>
              <a:rPr lang="en-IN" sz="1800" b="1" cap="none" dirty="0">
                <a:latin typeface="Calibri" panose="020F0502020204030204" pitchFamily="34" charset="0"/>
                <a:ea typeface="Calibri" panose="020F0502020204030204" pitchFamily="34" charset="0"/>
                <a:cs typeface="Calibri" panose="020F0502020204030204" pitchFamily="34" charset="0"/>
              </a:rPr>
              <a:t>Java / python / </a:t>
            </a:r>
            <a:r>
              <a:rPr lang="en-IN" sz="1800" b="1" cap="none" dirty="0" err="1">
                <a:latin typeface="Calibri" panose="020F0502020204030204" pitchFamily="34" charset="0"/>
                <a:ea typeface="Calibri" panose="020F0502020204030204" pitchFamily="34" charset="0"/>
                <a:cs typeface="Calibri" panose="020F0502020204030204" pitchFamily="34" charset="0"/>
              </a:rPr>
              <a:t>node.Js</a:t>
            </a:r>
            <a:r>
              <a:rPr lang="en-IN" sz="1800" cap="none" dirty="0">
                <a:latin typeface="Calibri" panose="020F0502020204030204" pitchFamily="34" charset="0"/>
                <a:ea typeface="Calibri" panose="020F0502020204030204" pitchFamily="34" charset="0"/>
                <a:cs typeface="Calibri" panose="020F0502020204030204" pitchFamily="34" charset="0"/>
              </a:rPr>
              <a:t> → to handle tagging logic, media validation, and business rules.</a:t>
            </a:r>
          </a:p>
          <a:p>
            <a:r>
              <a:rPr lang="en-IN" sz="1800" b="1" cap="none" dirty="0">
                <a:latin typeface="Calibri" panose="020F0502020204030204" pitchFamily="34" charset="0"/>
                <a:ea typeface="Calibri" panose="020F0502020204030204" pitchFamily="34" charset="0"/>
                <a:cs typeface="Calibri" panose="020F0502020204030204" pitchFamily="34" charset="0"/>
              </a:rPr>
              <a:t>Rest </a:t>
            </a:r>
            <a:r>
              <a:rPr lang="en-IN" sz="1800" b="1" cap="none" dirty="0" err="1">
                <a:latin typeface="Calibri" panose="020F0502020204030204" pitchFamily="34" charset="0"/>
                <a:ea typeface="Calibri" panose="020F0502020204030204" pitchFamily="34" charset="0"/>
                <a:cs typeface="Calibri" panose="020F0502020204030204" pitchFamily="34" charset="0"/>
              </a:rPr>
              <a:t>apis</a:t>
            </a:r>
            <a:r>
              <a:rPr lang="en-IN" sz="1800" b="1" cap="none" dirty="0">
                <a:latin typeface="Calibri" panose="020F0502020204030204" pitchFamily="34" charset="0"/>
                <a:ea typeface="Calibri" panose="020F0502020204030204" pitchFamily="34" charset="0"/>
                <a:cs typeface="Calibri" panose="020F0502020204030204" pitchFamily="34" charset="0"/>
              </a:rPr>
              <a:t> / </a:t>
            </a:r>
            <a:r>
              <a:rPr lang="en-IN" sz="1800" b="1" cap="none" dirty="0" err="1">
                <a:latin typeface="Calibri" panose="020F0502020204030204" pitchFamily="34" charset="0"/>
                <a:ea typeface="Calibri" panose="020F0502020204030204" pitchFamily="34" charset="0"/>
                <a:cs typeface="Calibri" panose="020F0502020204030204" pitchFamily="34" charset="0"/>
              </a:rPr>
              <a:t>graphql</a:t>
            </a:r>
            <a:r>
              <a:rPr lang="en-IN" sz="1800" cap="none" dirty="0">
                <a:latin typeface="Calibri" panose="020F0502020204030204" pitchFamily="34" charset="0"/>
                <a:ea typeface="Calibri" panose="020F0502020204030204" pitchFamily="34" charset="0"/>
                <a:cs typeface="Calibri" panose="020F0502020204030204" pitchFamily="34" charset="0"/>
              </a:rPr>
              <a:t> → to connect the </a:t>
            </a:r>
            <a:r>
              <a:rPr lang="en-IN" sz="1800" cap="none" dirty="0" err="1">
                <a:latin typeface="Calibri" panose="020F0502020204030204" pitchFamily="34" charset="0"/>
                <a:ea typeface="Calibri" panose="020F0502020204030204" pitchFamily="34" charset="0"/>
                <a:cs typeface="Calibri" panose="020F0502020204030204" pitchFamily="34" charset="0"/>
              </a:rPr>
              <a:t>hmi</a:t>
            </a:r>
            <a:r>
              <a:rPr lang="en-IN" sz="1800" cap="none" dirty="0">
                <a:latin typeface="Calibri" panose="020F0502020204030204" pitchFamily="34" charset="0"/>
                <a:ea typeface="Calibri" panose="020F0502020204030204" pitchFamily="34" charset="0"/>
                <a:cs typeface="Calibri" panose="020F0502020204030204" pitchFamily="34" charset="0"/>
              </a:rPr>
              <a:t> portal with amazon </a:t>
            </a:r>
            <a:r>
              <a:rPr lang="en-IN" sz="1800" cap="none" dirty="0" err="1">
                <a:latin typeface="Calibri" panose="020F0502020204030204" pitchFamily="34" charset="0"/>
                <a:ea typeface="Calibri" panose="020F0502020204030204" pitchFamily="34" charset="0"/>
                <a:cs typeface="Calibri" panose="020F0502020204030204" pitchFamily="34" charset="0"/>
              </a:rPr>
              <a:t>fulfillment</a:t>
            </a:r>
            <a:r>
              <a:rPr lang="en-IN" sz="1800" cap="none" dirty="0">
                <a:latin typeface="Calibri" panose="020F0502020204030204" pitchFamily="34" charset="0"/>
                <a:ea typeface="Calibri" panose="020F0502020204030204" pitchFamily="34" charset="0"/>
                <a:cs typeface="Calibri" panose="020F0502020204030204" pitchFamily="34" charset="0"/>
              </a:rPr>
              <a:t> centre systems.</a:t>
            </a:r>
          </a:p>
          <a:p>
            <a:r>
              <a:rPr lang="en-IN" sz="1800" b="1" cap="none" dirty="0">
                <a:latin typeface="Calibri" panose="020F0502020204030204" pitchFamily="34" charset="0"/>
                <a:ea typeface="Calibri" panose="020F0502020204030204" pitchFamily="34" charset="0"/>
                <a:cs typeface="Calibri" panose="020F0502020204030204" pitchFamily="34" charset="0"/>
              </a:rPr>
              <a:t>Database (storage)</a:t>
            </a:r>
          </a:p>
          <a:p>
            <a:r>
              <a:rPr lang="en-IN" sz="1800" b="1" cap="none" dirty="0" err="1">
                <a:latin typeface="Calibri" panose="020F0502020204030204" pitchFamily="34" charset="0"/>
                <a:ea typeface="Calibri" panose="020F0502020204030204" pitchFamily="34" charset="0"/>
                <a:cs typeface="Calibri" panose="020F0502020204030204" pitchFamily="34" charset="0"/>
              </a:rPr>
              <a:t>Mysql</a:t>
            </a:r>
            <a:r>
              <a:rPr lang="en-IN" sz="1800" b="1" cap="none" dirty="0">
                <a:latin typeface="Calibri" panose="020F0502020204030204" pitchFamily="34" charset="0"/>
                <a:ea typeface="Calibri" panose="020F0502020204030204" pitchFamily="34" charset="0"/>
                <a:cs typeface="Calibri" panose="020F0502020204030204" pitchFamily="34" charset="0"/>
              </a:rPr>
              <a:t> / </a:t>
            </a:r>
            <a:r>
              <a:rPr lang="en-IN" sz="1800" b="1" cap="none" dirty="0" err="1">
                <a:latin typeface="Calibri" panose="020F0502020204030204" pitchFamily="34" charset="0"/>
                <a:ea typeface="Calibri" panose="020F0502020204030204" pitchFamily="34" charset="0"/>
                <a:cs typeface="Calibri" panose="020F0502020204030204" pitchFamily="34" charset="0"/>
              </a:rPr>
              <a:t>postgresql</a:t>
            </a:r>
            <a:r>
              <a:rPr lang="en-IN" sz="1800" cap="none" dirty="0">
                <a:latin typeface="Calibri" panose="020F0502020204030204" pitchFamily="34" charset="0"/>
                <a:ea typeface="Calibri" panose="020F0502020204030204" pitchFamily="34" charset="0"/>
                <a:cs typeface="Calibri" panose="020F0502020204030204" pitchFamily="34" charset="0"/>
              </a:rPr>
              <a:t> → to store tagging data, feedback, and reports.</a:t>
            </a:r>
          </a:p>
          <a:p>
            <a:r>
              <a:rPr lang="en-IN" sz="1800" b="1" cap="none" dirty="0" err="1">
                <a:latin typeface="Calibri" panose="020F0502020204030204" pitchFamily="34" charset="0"/>
                <a:ea typeface="Calibri" panose="020F0502020204030204" pitchFamily="34" charset="0"/>
                <a:cs typeface="Calibri" panose="020F0502020204030204" pitchFamily="34" charset="0"/>
              </a:rPr>
              <a:t>Mongodb</a:t>
            </a:r>
            <a:r>
              <a:rPr lang="en-IN" sz="1800" cap="none" dirty="0">
                <a:latin typeface="Calibri" panose="020F0502020204030204" pitchFamily="34" charset="0"/>
                <a:ea typeface="Calibri" panose="020F0502020204030204" pitchFamily="34" charset="0"/>
                <a:cs typeface="Calibri" panose="020F0502020204030204" pitchFamily="34" charset="0"/>
              </a:rPr>
              <a:t> → for unstructured data like media logs and metadata.</a:t>
            </a:r>
          </a:p>
          <a:p>
            <a:pPr marL="0" indent="0">
              <a:buNone/>
            </a:pPr>
            <a:endParaRPr lang="en-IN" sz="1800" b="1" cap="none"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IN" sz="1600" dirty="0"/>
          </a:p>
        </p:txBody>
      </p:sp>
    </p:spTree>
    <p:extLst>
      <p:ext uri="{BB962C8B-B14F-4D97-AF65-F5344CB8AC3E}">
        <p14:creationId xmlns:p14="http://schemas.microsoft.com/office/powerpoint/2010/main" val="3198062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6346C-3C8B-20DC-15B2-553A0A7D67CF}"/>
              </a:ext>
            </a:extLst>
          </p:cNvPr>
          <p:cNvSpPr>
            <a:spLocks noGrp="1"/>
          </p:cNvSpPr>
          <p:nvPr>
            <p:ph type="title"/>
          </p:nvPr>
        </p:nvSpPr>
        <p:spPr>
          <a:xfrm>
            <a:off x="913775" y="618518"/>
            <a:ext cx="10364451" cy="913400"/>
          </a:xfrm>
        </p:spPr>
        <p:txBody>
          <a:bodyPr/>
          <a:lstStyle/>
          <a:p>
            <a:r>
              <a:rPr lang="en-IN" dirty="0"/>
              <a:t>Risks and Dependencies</a:t>
            </a:r>
          </a:p>
        </p:txBody>
      </p:sp>
      <p:sp>
        <p:nvSpPr>
          <p:cNvPr id="3" name="Content Placeholder 2">
            <a:extLst>
              <a:ext uri="{FF2B5EF4-FFF2-40B4-BE49-F238E27FC236}">
                <a16:creationId xmlns:a16="http://schemas.microsoft.com/office/drawing/2014/main" id="{0EF46A7C-C013-6EAF-55A3-BC35534E6851}"/>
              </a:ext>
            </a:extLst>
          </p:cNvPr>
          <p:cNvSpPr>
            <a:spLocks noGrp="1"/>
          </p:cNvSpPr>
          <p:nvPr>
            <p:ph idx="1"/>
          </p:nvPr>
        </p:nvSpPr>
        <p:spPr>
          <a:xfrm>
            <a:off x="439387" y="1531918"/>
            <a:ext cx="11123848" cy="4521199"/>
          </a:xfrm>
        </p:spPr>
        <p:txBody>
          <a:bodyPr>
            <a:normAutofit/>
          </a:bodyPr>
          <a:lstStyle/>
          <a:p>
            <a:r>
              <a:rPr lang="en-US" b="1" dirty="0"/>
              <a:t>Risks</a:t>
            </a:r>
          </a:p>
          <a:p>
            <a:r>
              <a:rPr lang="en-US" sz="1800" b="1" cap="none" dirty="0">
                <a:latin typeface="Calibri" panose="020F0502020204030204" pitchFamily="34" charset="0"/>
                <a:ea typeface="Calibri" panose="020F0502020204030204" pitchFamily="34" charset="0"/>
                <a:cs typeface="Calibri" panose="020F0502020204030204" pitchFamily="34" charset="0"/>
              </a:rPr>
              <a:t>Video/image quality risk</a:t>
            </a:r>
            <a:r>
              <a:rPr lang="en-US" sz="1800" cap="none" dirty="0">
                <a:latin typeface="Calibri" panose="020F0502020204030204" pitchFamily="34" charset="0"/>
                <a:ea typeface="Calibri" panose="020F0502020204030204" pitchFamily="34" charset="0"/>
                <a:cs typeface="Calibri" panose="020F0502020204030204" pitchFamily="34" charset="0"/>
              </a:rPr>
              <a:t> – poor clarity may reduce tagging accuracy.</a:t>
            </a:r>
          </a:p>
          <a:p>
            <a:r>
              <a:rPr lang="en-US" sz="1800" b="1" cap="none" dirty="0">
                <a:latin typeface="Calibri" panose="020F0502020204030204" pitchFamily="34" charset="0"/>
                <a:ea typeface="Calibri" panose="020F0502020204030204" pitchFamily="34" charset="0"/>
                <a:cs typeface="Calibri" panose="020F0502020204030204" pitchFamily="34" charset="0"/>
              </a:rPr>
              <a:t>Integration risk</a:t>
            </a:r>
            <a:r>
              <a:rPr lang="en-US" sz="1800" cap="none" dirty="0">
                <a:latin typeface="Calibri" panose="020F0502020204030204" pitchFamily="34" charset="0"/>
                <a:ea typeface="Calibri" panose="020F0502020204030204" pitchFamily="34" charset="0"/>
                <a:cs typeface="Calibri" panose="020F0502020204030204" pitchFamily="34" charset="0"/>
              </a:rPr>
              <a:t> – delay or failure in receiving media from the amazon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a:t>
            </a:r>
            <a:r>
              <a:rPr lang="en-US" sz="1800" cap="none" dirty="0">
                <a:latin typeface="Calibri" panose="020F0502020204030204" pitchFamily="34" charset="0"/>
                <a:ea typeface="Calibri" panose="020F0502020204030204" pitchFamily="34" charset="0"/>
                <a:cs typeface="Calibri" panose="020F0502020204030204" pitchFamily="34" charset="0"/>
              </a:rPr>
              <a:t>.</a:t>
            </a:r>
          </a:p>
          <a:p>
            <a:r>
              <a:rPr lang="en-US" sz="1800" b="1" cap="none" dirty="0">
                <a:latin typeface="Calibri" panose="020F0502020204030204" pitchFamily="34" charset="0"/>
                <a:ea typeface="Calibri" panose="020F0502020204030204" pitchFamily="34" charset="0"/>
                <a:cs typeface="Calibri" panose="020F0502020204030204" pitchFamily="34" charset="0"/>
              </a:rPr>
              <a:t>Change request overload</a:t>
            </a:r>
            <a:r>
              <a:rPr lang="en-US" sz="1800" cap="none" dirty="0">
                <a:latin typeface="Calibri" panose="020F0502020204030204" pitchFamily="34" charset="0"/>
                <a:ea typeface="Calibri" panose="020F0502020204030204" pitchFamily="34" charset="0"/>
                <a:cs typeface="Calibri" panose="020F0502020204030204" pitchFamily="34" charset="0"/>
              </a:rPr>
              <a:t> – frequent version upgrades (6–12 months) may cause resource strain.</a:t>
            </a:r>
          </a:p>
          <a:p>
            <a:r>
              <a:rPr lang="en-US" sz="1800" b="1" cap="none" dirty="0">
                <a:latin typeface="Calibri" panose="020F0502020204030204" pitchFamily="34" charset="0"/>
                <a:ea typeface="Calibri" panose="020F0502020204030204" pitchFamily="34" charset="0"/>
                <a:cs typeface="Calibri" panose="020F0502020204030204" pitchFamily="34" charset="0"/>
              </a:rPr>
              <a:t>User adoption risk</a:t>
            </a:r>
            <a:r>
              <a:rPr lang="en-US" sz="1800" cap="none" dirty="0">
                <a:latin typeface="Calibri" panose="020F0502020204030204" pitchFamily="34" charset="0"/>
                <a:ea typeface="Calibri" panose="020F0502020204030204" pitchFamily="34" charset="0"/>
                <a:cs typeface="Calibri" panose="020F0502020204030204" pitchFamily="34" charset="0"/>
              </a:rPr>
              <a:t> – associates may resist adapting to new tagging or feedback features.</a:t>
            </a:r>
          </a:p>
          <a:p>
            <a:r>
              <a:rPr lang="en-US" sz="1800" b="1" cap="none" dirty="0">
                <a:latin typeface="Calibri" panose="020F0502020204030204" pitchFamily="34" charset="0"/>
                <a:ea typeface="Calibri" panose="020F0502020204030204" pitchFamily="34" charset="0"/>
                <a:cs typeface="Calibri" panose="020F0502020204030204" pitchFamily="34" charset="0"/>
              </a:rPr>
              <a:t>System performance risk</a:t>
            </a:r>
            <a:r>
              <a:rPr lang="en-US" sz="1800" cap="none" dirty="0">
                <a:latin typeface="Calibri" panose="020F0502020204030204" pitchFamily="34" charset="0"/>
                <a:ea typeface="Calibri" panose="020F0502020204030204" pitchFamily="34" charset="0"/>
                <a:cs typeface="Calibri" panose="020F0502020204030204" pitchFamily="34" charset="0"/>
              </a:rPr>
              <a:t> – large video files may slow down processing and affect productivity.</a:t>
            </a:r>
          </a:p>
          <a:p>
            <a:r>
              <a:rPr lang="en-US" sz="1800" b="1" cap="none" dirty="0">
                <a:latin typeface="Calibri" panose="020F0502020204030204" pitchFamily="34" charset="0"/>
                <a:ea typeface="Calibri" panose="020F0502020204030204" pitchFamily="34" charset="0"/>
                <a:cs typeface="Calibri" panose="020F0502020204030204" pitchFamily="34" charset="0"/>
              </a:rPr>
              <a:t>Data security risk</a:t>
            </a:r>
            <a:r>
              <a:rPr lang="en-US" sz="1800" cap="none" dirty="0">
                <a:latin typeface="Calibri" panose="020F0502020204030204" pitchFamily="34" charset="0"/>
                <a:ea typeface="Calibri" panose="020F0502020204030204" pitchFamily="34" charset="0"/>
                <a:cs typeface="Calibri" panose="020F0502020204030204" pitchFamily="34" charset="0"/>
              </a:rPr>
              <a:t> – handling videos/images must comply with privacy and security policies.</a:t>
            </a:r>
          </a:p>
          <a:p>
            <a:pPr marL="0" indent="0">
              <a:buNone/>
            </a:pPr>
            <a:endParaRPr lang="en-IN" dirty="0"/>
          </a:p>
        </p:txBody>
      </p:sp>
    </p:spTree>
    <p:extLst>
      <p:ext uri="{BB962C8B-B14F-4D97-AF65-F5344CB8AC3E}">
        <p14:creationId xmlns:p14="http://schemas.microsoft.com/office/powerpoint/2010/main" val="1638440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61344-3BAD-801C-57F9-568E446B3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D9A0B0-BD31-81BB-EA6D-D8F306671431}"/>
              </a:ext>
            </a:extLst>
          </p:cNvPr>
          <p:cNvSpPr>
            <a:spLocks noGrp="1"/>
          </p:cNvSpPr>
          <p:nvPr>
            <p:ph type="title"/>
          </p:nvPr>
        </p:nvSpPr>
        <p:spPr>
          <a:xfrm>
            <a:off x="913775" y="618518"/>
            <a:ext cx="10364451" cy="913400"/>
          </a:xfrm>
        </p:spPr>
        <p:txBody>
          <a:bodyPr/>
          <a:lstStyle/>
          <a:p>
            <a:r>
              <a:rPr lang="en-IN" dirty="0"/>
              <a:t>Risks and Dependencies</a:t>
            </a:r>
          </a:p>
        </p:txBody>
      </p:sp>
      <p:sp>
        <p:nvSpPr>
          <p:cNvPr id="3" name="Content Placeholder 2">
            <a:extLst>
              <a:ext uri="{FF2B5EF4-FFF2-40B4-BE49-F238E27FC236}">
                <a16:creationId xmlns:a16="http://schemas.microsoft.com/office/drawing/2014/main" id="{B636307F-2676-757C-690F-94283ABCFF9E}"/>
              </a:ext>
            </a:extLst>
          </p:cNvPr>
          <p:cNvSpPr>
            <a:spLocks noGrp="1"/>
          </p:cNvSpPr>
          <p:nvPr>
            <p:ph idx="1"/>
          </p:nvPr>
        </p:nvSpPr>
        <p:spPr>
          <a:xfrm>
            <a:off x="439387" y="1531918"/>
            <a:ext cx="11123848" cy="4521199"/>
          </a:xfrm>
        </p:spPr>
        <p:txBody>
          <a:bodyPr>
            <a:normAutofit/>
          </a:bodyPr>
          <a:lstStyle/>
          <a:p>
            <a:r>
              <a:rPr lang="en-IN" b="1" dirty="0"/>
              <a:t>Dependencies</a:t>
            </a:r>
          </a:p>
          <a:p>
            <a:r>
              <a:rPr lang="en-IN" sz="1800" b="1" cap="none" dirty="0">
                <a:latin typeface="Calibri" panose="020F0502020204030204" pitchFamily="34" charset="0"/>
                <a:ea typeface="Calibri" panose="020F0502020204030204" pitchFamily="34" charset="0"/>
                <a:cs typeface="Calibri" panose="020F0502020204030204" pitchFamily="34" charset="0"/>
              </a:rPr>
              <a:t>Amazon </a:t>
            </a:r>
            <a:r>
              <a:rPr lang="en-IN" sz="1800" b="1" cap="none" dirty="0" err="1">
                <a:latin typeface="Calibri" panose="020F0502020204030204" pitchFamily="34" charset="0"/>
                <a:ea typeface="Calibri" panose="020F0502020204030204" pitchFamily="34" charset="0"/>
                <a:cs typeface="Calibri" panose="020F0502020204030204" pitchFamily="34" charset="0"/>
              </a:rPr>
              <a:t>fulfillment</a:t>
            </a:r>
            <a:r>
              <a:rPr lang="en-IN" sz="1800" b="1" cap="none" dirty="0">
                <a:latin typeface="Calibri" panose="020F0502020204030204" pitchFamily="34" charset="0"/>
                <a:ea typeface="Calibri" panose="020F0502020204030204" pitchFamily="34" charset="0"/>
                <a:cs typeface="Calibri" panose="020F0502020204030204" pitchFamily="34" charset="0"/>
              </a:rPr>
              <a:t> centre</a:t>
            </a:r>
            <a:r>
              <a:rPr lang="en-IN" sz="1800" cap="none" dirty="0">
                <a:latin typeface="Calibri" panose="020F0502020204030204" pitchFamily="34" charset="0"/>
                <a:ea typeface="Calibri" panose="020F0502020204030204" pitchFamily="34" charset="0"/>
                <a:cs typeface="Calibri" panose="020F0502020204030204" pitchFamily="34" charset="0"/>
              </a:rPr>
              <a:t> – must provide timely and accurate videos/images for processing.</a:t>
            </a:r>
          </a:p>
          <a:p>
            <a:r>
              <a:rPr lang="en-IN" sz="1800" b="1" cap="none" dirty="0">
                <a:latin typeface="Calibri" panose="020F0502020204030204" pitchFamily="34" charset="0"/>
                <a:ea typeface="Calibri" panose="020F0502020204030204" pitchFamily="34" charset="0"/>
                <a:cs typeface="Calibri" panose="020F0502020204030204" pitchFamily="34" charset="0"/>
              </a:rPr>
              <a:t>Cloud infrastructure (</a:t>
            </a:r>
            <a:r>
              <a:rPr lang="en-IN" sz="1800" b="1" cap="none" dirty="0" err="1">
                <a:latin typeface="Calibri" panose="020F0502020204030204" pitchFamily="34" charset="0"/>
                <a:ea typeface="Calibri" panose="020F0502020204030204" pitchFamily="34" charset="0"/>
                <a:cs typeface="Calibri" panose="020F0502020204030204" pitchFamily="34" charset="0"/>
              </a:rPr>
              <a:t>aws</a:t>
            </a:r>
            <a:r>
              <a:rPr lang="en-IN" sz="1800" b="1" cap="none" dirty="0">
                <a:latin typeface="Calibri" panose="020F0502020204030204" pitchFamily="34" charset="0"/>
                <a:ea typeface="Calibri" panose="020F0502020204030204" pitchFamily="34" charset="0"/>
                <a:cs typeface="Calibri" panose="020F0502020204030204" pitchFamily="34" charset="0"/>
              </a:rPr>
              <a:t>/azure)</a:t>
            </a:r>
            <a:r>
              <a:rPr lang="en-IN" sz="1800" cap="none" dirty="0">
                <a:latin typeface="Calibri" panose="020F0502020204030204" pitchFamily="34" charset="0"/>
                <a:ea typeface="Calibri" panose="020F0502020204030204" pitchFamily="34" charset="0"/>
                <a:cs typeface="Calibri" panose="020F0502020204030204" pitchFamily="34" charset="0"/>
              </a:rPr>
              <a:t> – reliable hosting and storage for media files.</a:t>
            </a:r>
          </a:p>
          <a:p>
            <a:r>
              <a:rPr lang="en-IN" sz="1800" b="1" cap="none" dirty="0">
                <a:latin typeface="Calibri" panose="020F0502020204030204" pitchFamily="34" charset="0"/>
                <a:ea typeface="Calibri" panose="020F0502020204030204" pitchFamily="34" charset="0"/>
                <a:cs typeface="Calibri" panose="020F0502020204030204" pitchFamily="34" charset="0"/>
              </a:rPr>
              <a:t>Agile team availability</a:t>
            </a:r>
            <a:r>
              <a:rPr lang="en-IN" sz="1800" cap="none" dirty="0">
                <a:latin typeface="Calibri" panose="020F0502020204030204" pitchFamily="34" charset="0"/>
                <a:ea typeface="Calibri" panose="020F0502020204030204" pitchFamily="34" charset="0"/>
                <a:cs typeface="Calibri" panose="020F0502020204030204" pitchFamily="34" charset="0"/>
              </a:rPr>
              <a:t> – developers, testers, scrum master, and product owner must be consistently engaged.</a:t>
            </a:r>
          </a:p>
          <a:p>
            <a:r>
              <a:rPr lang="en-IN" sz="1800" b="1" cap="none" dirty="0">
                <a:latin typeface="Calibri" panose="020F0502020204030204" pitchFamily="34" charset="0"/>
                <a:ea typeface="Calibri" panose="020F0502020204030204" pitchFamily="34" charset="0"/>
                <a:cs typeface="Calibri" panose="020F0502020204030204" pitchFamily="34" charset="0"/>
              </a:rPr>
              <a:t>Stakeholder feedback</a:t>
            </a:r>
            <a:r>
              <a:rPr lang="en-IN" sz="1800" cap="none" dirty="0">
                <a:latin typeface="Calibri" panose="020F0502020204030204" pitchFamily="34" charset="0"/>
                <a:ea typeface="Calibri" panose="020F0502020204030204" pitchFamily="34" charset="0"/>
                <a:cs typeface="Calibri" panose="020F0502020204030204" pitchFamily="34" charset="0"/>
              </a:rPr>
              <a:t> – continuous input from associates and supervisors is critical for improvements.</a:t>
            </a:r>
          </a:p>
          <a:p>
            <a:r>
              <a:rPr lang="en-IN" sz="1800" b="1" cap="none" dirty="0">
                <a:latin typeface="Calibri" panose="020F0502020204030204" pitchFamily="34" charset="0"/>
                <a:ea typeface="Calibri" panose="020F0502020204030204" pitchFamily="34" charset="0"/>
                <a:cs typeface="Calibri" panose="020F0502020204030204" pitchFamily="34" charset="0"/>
              </a:rPr>
              <a:t>Third-party tools/libraries</a:t>
            </a:r>
            <a:r>
              <a:rPr lang="en-IN" sz="1800" cap="none" dirty="0">
                <a:latin typeface="Calibri" panose="020F0502020204030204" pitchFamily="34" charset="0"/>
                <a:ea typeface="Calibri" panose="020F0502020204030204" pitchFamily="34" charset="0"/>
                <a:cs typeface="Calibri" panose="020F0502020204030204" pitchFamily="34" charset="0"/>
              </a:rPr>
              <a:t> – dependence on </a:t>
            </a:r>
            <a:r>
              <a:rPr lang="en-IN" sz="1800" cap="none" dirty="0" err="1">
                <a:latin typeface="Calibri" panose="020F0502020204030204" pitchFamily="34" charset="0"/>
                <a:ea typeface="Calibri" panose="020F0502020204030204" pitchFamily="34" charset="0"/>
                <a:cs typeface="Calibri" panose="020F0502020204030204" pitchFamily="34" charset="0"/>
              </a:rPr>
              <a:t>opencv</a:t>
            </a:r>
            <a:r>
              <a:rPr lang="en-IN" sz="1800" cap="none" dirty="0">
                <a:latin typeface="Calibri" panose="020F0502020204030204" pitchFamily="34" charset="0"/>
                <a:ea typeface="Calibri" panose="020F0502020204030204" pitchFamily="34" charset="0"/>
                <a:cs typeface="Calibri" panose="020F0502020204030204" pitchFamily="34" charset="0"/>
              </a:rPr>
              <a:t>, </a:t>
            </a:r>
            <a:r>
              <a:rPr lang="en-IN" sz="1800" cap="none" dirty="0" err="1">
                <a:latin typeface="Calibri" panose="020F0502020204030204" pitchFamily="34" charset="0"/>
                <a:ea typeface="Calibri" panose="020F0502020204030204" pitchFamily="34" charset="0"/>
                <a:cs typeface="Calibri" panose="020F0502020204030204" pitchFamily="34" charset="0"/>
              </a:rPr>
              <a:t>ffmpeg</a:t>
            </a:r>
            <a:r>
              <a:rPr lang="en-IN" sz="1800" cap="none" dirty="0">
                <a:latin typeface="Calibri" panose="020F0502020204030204" pitchFamily="34" charset="0"/>
                <a:ea typeface="Calibri" panose="020F0502020204030204" pitchFamily="34" charset="0"/>
                <a:cs typeface="Calibri" panose="020F0502020204030204" pitchFamily="34" charset="0"/>
              </a:rPr>
              <a:t>, and </a:t>
            </a:r>
            <a:r>
              <a:rPr lang="en-IN" sz="1800" cap="none" dirty="0" err="1">
                <a:latin typeface="Calibri" panose="020F0502020204030204" pitchFamily="34" charset="0"/>
                <a:ea typeface="Calibri" panose="020F0502020204030204" pitchFamily="34" charset="0"/>
                <a:cs typeface="Calibri" panose="020F0502020204030204" pitchFamily="34" charset="0"/>
              </a:rPr>
              <a:t>jira</a:t>
            </a:r>
            <a:r>
              <a:rPr lang="en-IN" sz="1800" cap="none" dirty="0">
                <a:latin typeface="Calibri" panose="020F0502020204030204" pitchFamily="34" charset="0"/>
                <a:ea typeface="Calibri" panose="020F0502020204030204" pitchFamily="34" charset="0"/>
                <a:cs typeface="Calibri" panose="020F0502020204030204" pitchFamily="34" charset="0"/>
              </a:rPr>
              <a:t> for processing and project management.</a:t>
            </a:r>
          </a:p>
          <a:p>
            <a:pPr marL="0" indent="0">
              <a:buNone/>
            </a:pPr>
            <a:endParaRPr lang="en-IN" dirty="0"/>
          </a:p>
        </p:txBody>
      </p:sp>
    </p:spTree>
    <p:extLst>
      <p:ext uri="{BB962C8B-B14F-4D97-AF65-F5344CB8AC3E}">
        <p14:creationId xmlns:p14="http://schemas.microsoft.com/office/powerpoint/2010/main" val="3504979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F476C-B81E-E28E-8388-77AFC2335842}"/>
              </a:ext>
            </a:extLst>
          </p:cNvPr>
          <p:cNvSpPr>
            <a:spLocks noGrp="1"/>
          </p:cNvSpPr>
          <p:nvPr>
            <p:ph type="title"/>
          </p:nvPr>
        </p:nvSpPr>
        <p:spPr/>
        <p:txBody>
          <a:bodyPr/>
          <a:lstStyle/>
          <a:p>
            <a:r>
              <a:rPr lang="en-IN" dirty="0"/>
              <a:t>Thank you</a:t>
            </a:r>
          </a:p>
        </p:txBody>
      </p:sp>
      <p:sp>
        <p:nvSpPr>
          <p:cNvPr id="3" name="Content Placeholder 2">
            <a:extLst>
              <a:ext uri="{FF2B5EF4-FFF2-40B4-BE49-F238E27FC236}">
                <a16:creationId xmlns:a16="http://schemas.microsoft.com/office/drawing/2014/main" id="{AB535C56-C9D8-5C5D-2EDA-33885C207F49}"/>
              </a:ext>
            </a:extLst>
          </p:cNvPr>
          <p:cNvSpPr>
            <a:spLocks noGrp="1"/>
          </p:cNvSpPr>
          <p:nvPr>
            <p:ph idx="1"/>
          </p:nvPr>
        </p:nvSpPr>
        <p:spPr/>
        <p:txBody>
          <a:bodyPr/>
          <a:lstStyle/>
          <a:p>
            <a:pPr marL="0" indent="0">
              <a:buNone/>
            </a:pPr>
            <a:r>
              <a:rPr lang="en-IN" dirty="0"/>
              <a:t>To be completed by appropriate manager :</a:t>
            </a:r>
          </a:p>
          <a:p>
            <a:pPr marL="0" indent="0">
              <a:buNone/>
            </a:pPr>
            <a:r>
              <a:rPr lang="en-IN" dirty="0"/>
              <a:t>Project sponsor :</a:t>
            </a:r>
          </a:p>
          <a:p>
            <a:pPr marL="0" indent="0">
              <a:buNone/>
            </a:pPr>
            <a:r>
              <a:rPr lang="en-IN" dirty="0"/>
              <a:t>Project manager:</a:t>
            </a:r>
          </a:p>
          <a:p>
            <a:pPr marL="0" indent="0">
              <a:buNone/>
            </a:pPr>
            <a:endParaRPr lang="en-IN" dirty="0"/>
          </a:p>
        </p:txBody>
      </p:sp>
    </p:spTree>
    <p:extLst>
      <p:ext uri="{BB962C8B-B14F-4D97-AF65-F5344CB8AC3E}">
        <p14:creationId xmlns:p14="http://schemas.microsoft.com/office/powerpoint/2010/main" val="1910432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B480C-3ABE-4E62-AF93-81A529F7EB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9EFBB-677B-84DA-D3C9-7ED4947342A4}"/>
              </a:ext>
            </a:extLst>
          </p:cNvPr>
          <p:cNvSpPr>
            <a:spLocks noGrp="1"/>
          </p:cNvSpPr>
          <p:nvPr>
            <p:ph type="title"/>
          </p:nvPr>
        </p:nvSpPr>
        <p:spPr/>
        <p:txBody>
          <a:bodyPr/>
          <a:lstStyle/>
          <a:p>
            <a:r>
              <a:rPr lang="en-IN" dirty="0"/>
              <a:t>Situation</a:t>
            </a:r>
          </a:p>
        </p:txBody>
      </p:sp>
      <p:sp>
        <p:nvSpPr>
          <p:cNvPr id="3" name="Content Placeholder 2">
            <a:extLst>
              <a:ext uri="{FF2B5EF4-FFF2-40B4-BE49-F238E27FC236}">
                <a16:creationId xmlns:a16="http://schemas.microsoft.com/office/drawing/2014/main" id="{45EBA430-86EB-67DE-C67E-72DE2DBF7A1D}"/>
              </a:ext>
            </a:extLst>
          </p:cNvPr>
          <p:cNvSpPr>
            <a:spLocks noGrp="1"/>
          </p:cNvSpPr>
          <p:nvPr>
            <p:ph idx="1"/>
          </p:nvPr>
        </p:nvSpPr>
        <p:spPr>
          <a:xfrm>
            <a:off x="913773" y="2173076"/>
            <a:ext cx="10364452" cy="3424107"/>
          </a:xfrm>
        </p:spPr>
        <p:txBody>
          <a:bodyPr>
            <a:normAutofit/>
          </a:bodyPr>
          <a:lstStyle/>
          <a:p>
            <a:r>
              <a:rPr lang="en-US" sz="1800" cap="none" dirty="0">
                <a:latin typeface="Calibri" panose="020F0502020204030204" pitchFamily="34" charset="0"/>
                <a:ea typeface="Calibri" panose="020F0502020204030204" pitchFamily="34" charset="0"/>
                <a:cs typeface="Calibri" panose="020F0502020204030204" pitchFamily="34" charset="0"/>
              </a:rPr>
              <a:t>In amazon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centres</a:t>
            </a:r>
            <a:r>
              <a:rPr lang="en-US" sz="1800" cap="none" dirty="0">
                <a:latin typeface="Calibri" panose="020F0502020204030204" pitchFamily="34" charset="0"/>
                <a:ea typeface="Calibri" panose="020F0502020204030204" pitchFamily="34" charset="0"/>
                <a:cs typeface="Calibri" panose="020F0502020204030204" pitchFamily="34" charset="0"/>
              </a:rPr>
              <a:t>, associates need to verify whether products are correctly placed in bins. Currently, video and image feeds are used, but the system faces challenges such as </a:t>
            </a:r>
            <a:r>
              <a:rPr lang="en-US" sz="1800" b="1" cap="none" dirty="0">
                <a:latin typeface="Calibri" panose="020F0502020204030204" pitchFamily="34" charset="0"/>
                <a:ea typeface="Calibri" panose="020F0502020204030204" pitchFamily="34" charset="0"/>
                <a:cs typeface="Calibri" panose="020F0502020204030204" pitchFamily="34" charset="0"/>
              </a:rPr>
              <a:t>unclear visuals, lack of proper tagging options (single/multiple/empty bins), and no way to report poor-quality media</a:t>
            </a:r>
            <a:r>
              <a:rPr lang="en-US" sz="1800" cap="none" dirty="0">
                <a:latin typeface="Calibri" panose="020F0502020204030204" pitchFamily="34" charset="0"/>
                <a:ea typeface="Calibri" panose="020F0502020204030204" pitchFamily="34" charset="0"/>
                <a:cs typeface="Calibri" panose="020F0502020204030204" pitchFamily="34" charset="0"/>
              </a:rPr>
              <a:t>. Supervisors also lack detailed dashboards for monitoring.</a:t>
            </a:r>
          </a:p>
          <a:p>
            <a:r>
              <a:rPr lang="en-US" sz="1800" cap="none" dirty="0">
                <a:latin typeface="Calibri" panose="020F0502020204030204" pitchFamily="34" charset="0"/>
                <a:ea typeface="Calibri" panose="020F0502020204030204" pitchFamily="34" charset="0"/>
                <a:cs typeface="Calibri" panose="020F0502020204030204" pitchFamily="34" charset="0"/>
              </a:rPr>
              <a:t>This creates </a:t>
            </a:r>
            <a:r>
              <a:rPr lang="en-US" sz="1800" b="1" cap="none" dirty="0">
                <a:latin typeface="Calibri" panose="020F0502020204030204" pitchFamily="34" charset="0"/>
                <a:ea typeface="Calibri" panose="020F0502020204030204" pitchFamily="34" charset="0"/>
                <a:cs typeface="Calibri" panose="020F0502020204030204" pitchFamily="34" charset="0"/>
              </a:rPr>
              <a:t>operational inefficiencies, delays, and errors in product placement validation</a:t>
            </a:r>
            <a:r>
              <a:rPr lang="en-US" sz="1800" cap="none" dirty="0">
                <a:latin typeface="Calibri" panose="020F0502020204030204" pitchFamily="34" charset="0"/>
                <a:ea typeface="Calibri" panose="020F0502020204030204" pitchFamily="34" charset="0"/>
                <a:cs typeface="Calibri" panose="020F0502020204030204" pitchFamily="34" charset="0"/>
              </a:rPr>
              <a:t>. To address these challenges, an </a:t>
            </a:r>
            <a:r>
              <a:rPr lang="en-US" sz="1800" b="1" cap="none" dirty="0">
                <a:latin typeface="Calibri" panose="020F0502020204030204" pitchFamily="34" charset="0"/>
                <a:ea typeface="Calibri" panose="020F0502020204030204" pitchFamily="34" charset="0"/>
                <a:cs typeface="Calibri" panose="020F0502020204030204" pitchFamily="34" charset="0"/>
              </a:rPr>
              <a:t>agile project</a:t>
            </a:r>
            <a:r>
              <a:rPr lang="en-US" sz="1800" cap="none" dirty="0">
                <a:latin typeface="Calibri" panose="020F0502020204030204" pitchFamily="34" charset="0"/>
                <a:ea typeface="Calibri" panose="020F0502020204030204" pitchFamily="34" charset="0"/>
                <a:cs typeface="Calibri" panose="020F0502020204030204" pitchFamily="34" charset="0"/>
              </a:rPr>
              <a:t> was initiated to build and continuously enhance the HMI tool with tagging, quality feedback, dashboards, and version upgrades every 6–12 months.</a:t>
            </a:r>
          </a:p>
          <a:p>
            <a:pPr marL="0" indent="0">
              <a:buNone/>
            </a:pPr>
            <a:endParaRPr lang="en-IN" cap="none" dirty="0"/>
          </a:p>
        </p:txBody>
      </p:sp>
    </p:spTree>
    <p:extLst>
      <p:ext uri="{BB962C8B-B14F-4D97-AF65-F5344CB8AC3E}">
        <p14:creationId xmlns:p14="http://schemas.microsoft.com/office/powerpoint/2010/main" val="1552222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947BD-63B0-2C7B-66D5-228B1B516515}"/>
              </a:ext>
            </a:extLst>
          </p:cNvPr>
          <p:cNvSpPr>
            <a:spLocks noGrp="1"/>
          </p:cNvSpPr>
          <p:nvPr>
            <p:ph type="title"/>
          </p:nvPr>
        </p:nvSpPr>
        <p:spPr>
          <a:xfrm>
            <a:off x="913775" y="618517"/>
            <a:ext cx="10364451" cy="1083283"/>
          </a:xfrm>
        </p:spPr>
        <p:txBody>
          <a:bodyPr/>
          <a:lstStyle/>
          <a:p>
            <a:r>
              <a:rPr lang="en-IN" dirty="0"/>
              <a:t>Problem</a:t>
            </a:r>
          </a:p>
        </p:txBody>
      </p:sp>
      <p:sp>
        <p:nvSpPr>
          <p:cNvPr id="3" name="Content Placeholder 2">
            <a:extLst>
              <a:ext uri="{FF2B5EF4-FFF2-40B4-BE49-F238E27FC236}">
                <a16:creationId xmlns:a16="http://schemas.microsoft.com/office/drawing/2014/main" id="{D539B9B3-4148-79D4-B086-E901DB29C551}"/>
              </a:ext>
            </a:extLst>
          </p:cNvPr>
          <p:cNvSpPr>
            <a:spLocks noGrp="1"/>
          </p:cNvSpPr>
          <p:nvPr>
            <p:ph idx="1"/>
          </p:nvPr>
        </p:nvSpPr>
        <p:spPr>
          <a:xfrm>
            <a:off x="771271" y="1701800"/>
            <a:ext cx="10364452" cy="4343400"/>
          </a:xfrm>
        </p:spPr>
        <p:txBody>
          <a:bodyPr>
            <a:normAutofit/>
          </a:bodyPr>
          <a:lstStyle/>
          <a:p>
            <a:r>
              <a:rPr lang="en-US" sz="1800" cap="none" dirty="0">
                <a:latin typeface="Calibri" panose="020F0502020204030204" pitchFamily="34" charset="0"/>
                <a:ea typeface="Calibri" panose="020F0502020204030204" pitchFamily="34" charset="0"/>
                <a:cs typeface="Calibri" panose="020F0502020204030204" pitchFamily="34" charset="0"/>
              </a:rPr>
              <a:t>The current HMI system used in amazon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centres</a:t>
            </a:r>
            <a:r>
              <a:rPr lang="en-US" sz="1800" cap="none" dirty="0">
                <a:latin typeface="Calibri" panose="020F0502020204030204" pitchFamily="34" charset="0"/>
                <a:ea typeface="Calibri" panose="020F0502020204030204" pitchFamily="34" charset="0"/>
                <a:cs typeface="Calibri" panose="020F0502020204030204" pitchFamily="34" charset="0"/>
              </a:rPr>
              <a:t> lacks accurate tagging options for bin verification (single, multiple, no stow), has issues with poor-quality videos/images, and provides no feedback mechanism or dashboards for supervisors. This results in errors, delays, and reduced efficiency in validating product placement.</a:t>
            </a:r>
            <a:endParaRPr lang="en-IN" sz="1800" cap="non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63207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9A199-09DA-33C4-64EC-8B01DD5F92D5}"/>
              </a:ext>
            </a:extLst>
          </p:cNvPr>
          <p:cNvSpPr>
            <a:spLocks noGrp="1"/>
          </p:cNvSpPr>
          <p:nvPr>
            <p:ph type="title"/>
          </p:nvPr>
        </p:nvSpPr>
        <p:spPr/>
        <p:txBody>
          <a:bodyPr/>
          <a:lstStyle/>
          <a:p>
            <a:r>
              <a:rPr lang="en-IN" dirty="0"/>
              <a:t>Opportunity </a:t>
            </a:r>
          </a:p>
        </p:txBody>
      </p:sp>
      <p:sp>
        <p:nvSpPr>
          <p:cNvPr id="3" name="Content Placeholder 2">
            <a:extLst>
              <a:ext uri="{FF2B5EF4-FFF2-40B4-BE49-F238E27FC236}">
                <a16:creationId xmlns:a16="http://schemas.microsoft.com/office/drawing/2014/main" id="{59791480-8198-250A-95DC-A93DDC32F418}"/>
              </a:ext>
            </a:extLst>
          </p:cNvPr>
          <p:cNvSpPr>
            <a:spLocks noGrp="1"/>
          </p:cNvSpPr>
          <p:nvPr>
            <p:ph idx="1"/>
          </p:nvPr>
        </p:nvSpPr>
        <p:spPr>
          <a:xfrm>
            <a:off x="913775" y="2367093"/>
            <a:ext cx="10364452" cy="3741607"/>
          </a:xfrm>
        </p:spPr>
        <p:txBody>
          <a:bodyPr>
            <a:normAutofit/>
          </a:bodyPr>
          <a:lstStyle/>
          <a:p>
            <a:pPr marL="0" indent="0">
              <a:buNone/>
            </a:pPr>
            <a:r>
              <a:rPr lang="en-US" sz="1800" cap="none" dirty="0">
                <a:latin typeface="Calibri" panose="020F0502020204030204" pitchFamily="34" charset="0"/>
                <a:ea typeface="Calibri" panose="020F0502020204030204" pitchFamily="34" charset="0"/>
                <a:cs typeface="Calibri" panose="020F0502020204030204" pitchFamily="34" charset="0"/>
              </a:rPr>
              <a:t>By enhancing the HMI tool with tagging options (single, multiple, no stow), video/image quality feedback, and supervisor dashboards, the project creates an opportunity to </a:t>
            </a:r>
            <a:r>
              <a:rPr lang="en-US" sz="1800" b="1" cap="none" dirty="0">
                <a:latin typeface="Calibri" panose="020F0502020204030204" pitchFamily="34" charset="0"/>
                <a:ea typeface="Calibri" panose="020F0502020204030204" pitchFamily="34" charset="0"/>
                <a:cs typeface="Calibri" panose="020F0502020204030204" pitchFamily="34" charset="0"/>
              </a:rPr>
              <a:t>improve accuracy, reduce errors, and speed up product placement verification</a:t>
            </a:r>
            <a:r>
              <a:rPr lang="en-US" sz="1800" cap="none" dirty="0">
                <a:latin typeface="Calibri" panose="020F0502020204030204" pitchFamily="34" charset="0"/>
                <a:ea typeface="Calibri" panose="020F0502020204030204" pitchFamily="34" charset="0"/>
                <a:cs typeface="Calibri" panose="020F0502020204030204" pitchFamily="34" charset="0"/>
              </a:rPr>
              <a:t>. Regular version upgrades through agile change requests also ensure </a:t>
            </a:r>
            <a:r>
              <a:rPr lang="en-US" sz="1800" b="1" cap="none" dirty="0">
                <a:latin typeface="Calibri" panose="020F0502020204030204" pitchFamily="34" charset="0"/>
                <a:ea typeface="Calibri" panose="020F0502020204030204" pitchFamily="34" charset="0"/>
                <a:cs typeface="Calibri" panose="020F0502020204030204" pitchFamily="34" charset="0"/>
              </a:rPr>
              <a:t>continuous improvement, scalability, and better user experience</a:t>
            </a:r>
            <a:r>
              <a:rPr lang="en-US" sz="1800" cap="none" dirty="0">
                <a:latin typeface="Calibri" panose="020F0502020204030204" pitchFamily="34" charset="0"/>
                <a:ea typeface="Calibri" panose="020F0502020204030204" pitchFamily="34" charset="0"/>
                <a:cs typeface="Calibri" panose="020F0502020204030204" pitchFamily="34" charset="0"/>
              </a:rPr>
              <a:t> in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a:t>
            </a:r>
            <a:r>
              <a:rPr lang="en-US" sz="1800" cap="none" dirty="0">
                <a:latin typeface="Calibri" panose="020F0502020204030204" pitchFamily="34" charset="0"/>
                <a:ea typeface="Calibri" panose="020F0502020204030204" pitchFamily="34" charset="0"/>
                <a:cs typeface="Calibri" panose="020F0502020204030204" pitchFamily="34" charset="0"/>
              </a:rPr>
              <a:t> operations</a:t>
            </a:r>
          </a:p>
          <a:p>
            <a:r>
              <a:rPr lang="en-IN" sz="1800" cap="none" dirty="0">
                <a:latin typeface="Calibri" panose="020F0502020204030204" pitchFamily="34" charset="0"/>
                <a:ea typeface="Calibri" panose="020F0502020204030204" pitchFamily="34" charset="0"/>
                <a:cs typeface="Calibri" panose="020F0502020204030204" pitchFamily="34" charset="0"/>
              </a:rPr>
              <a:t>Enhance video and image clarity</a:t>
            </a:r>
          </a:p>
          <a:p>
            <a:r>
              <a:rPr lang="en-IN" sz="1800" cap="none" dirty="0">
                <a:latin typeface="Calibri" panose="020F0502020204030204" pitchFamily="34" charset="0"/>
                <a:ea typeface="Calibri" panose="020F0502020204030204" pitchFamily="34" charset="0"/>
                <a:cs typeface="Calibri" panose="020F0502020204030204" pitchFamily="34" charset="0"/>
              </a:rPr>
              <a:t>Add tagging options (single, multiple, no stow)</a:t>
            </a:r>
          </a:p>
          <a:p>
            <a:r>
              <a:rPr lang="en-IN" sz="1800" cap="none" dirty="0">
                <a:latin typeface="Calibri" panose="020F0502020204030204" pitchFamily="34" charset="0"/>
                <a:ea typeface="Calibri" panose="020F0502020204030204" pitchFamily="34" charset="0"/>
                <a:cs typeface="Calibri" panose="020F0502020204030204" pitchFamily="34" charset="0"/>
              </a:rPr>
              <a:t>Introduce feedback for poor-quality media</a:t>
            </a:r>
          </a:p>
          <a:p>
            <a:r>
              <a:rPr lang="en-IN" sz="1800" cap="none" dirty="0">
                <a:latin typeface="Calibri" panose="020F0502020204030204" pitchFamily="34" charset="0"/>
                <a:ea typeface="Calibri" panose="020F0502020204030204" pitchFamily="34" charset="0"/>
                <a:cs typeface="Calibri" panose="020F0502020204030204" pitchFamily="34" charset="0"/>
              </a:rPr>
              <a:t>Provide supervisor dashboards &amp; reports</a:t>
            </a:r>
          </a:p>
          <a:p>
            <a:r>
              <a:rPr lang="en-IN" sz="1800" cap="none" dirty="0">
                <a:latin typeface="Calibri" panose="020F0502020204030204" pitchFamily="34" charset="0"/>
                <a:ea typeface="Calibri" panose="020F0502020204030204" pitchFamily="34" charset="0"/>
                <a:cs typeface="Calibri" panose="020F0502020204030204" pitchFamily="34" charset="0"/>
              </a:rPr>
              <a:t>Improve system performance and upgrade process</a:t>
            </a:r>
          </a:p>
          <a:p>
            <a:pPr marL="0" indent="0">
              <a:buNone/>
            </a:pPr>
            <a:endParaRPr lang="en-IN" sz="1800" cap="non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33026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5F6B4-CCC1-00DA-EDA0-9B22CCEBD8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D1142-83B4-39C4-AB4E-B9A4825CEFF6}"/>
              </a:ext>
            </a:extLst>
          </p:cNvPr>
          <p:cNvSpPr>
            <a:spLocks noGrp="1"/>
          </p:cNvSpPr>
          <p:nvPr>
            <p:ph type="title"/>
          </p:nvPr>
        </p:nvSpPr>
        <p:spPr>
          <a:xfrm>
            <a:off x="913775" y="618517"/>
            <a:ext cx="10364451" cy="794647"/>
          </a:xfrm>
        </p:spPr>
        <p:txBody>
          <a:bodyPr/>
          <a:lstStyle/>
          <a:p>
            <a:r>
              <a:rPr lang="en-IN" dirty="0"/>
              <a:t>Purpose Statement (Goals)</a:t>
            </a:r>
          </a:p>
        </p:txBody>
      </p:sp>
      <p:sp>
        <p:nvSpPr>
          <p:cNvPr id="5" name="Content Placeholder 4">
            <a:extLst>
              <a:ext uri="{FF2B5EF4-FFF2-40B4-BE49-F238E27FC236}">
                <a16:creationId xmlns:a16="http://schemas.microsoft.com/office/drawing/2014/main" id="{8B0DB1B8-5F2E-7813-6190-4BDC65797303}"/>
              </a:ext>
            </a:extLst>
          </p:cNvPr>
          <p:cNvSpPr>
            <a:spLocks noGrp="1"/>
          </p:cNvSpPr>
          <p:nvPr>
            <p:ph idx="1"/>
          </p:nvPr>
        </p:nvSpPr>
        <p:spPr>
          <a:xfrm>
            <a:off x="913775" y="1318161"/>
            <a:ext cx="10364452" cy="5332021"/>
          </a:xfrm>
        </p:spPr>
        <p:txBody>
          <a:bodyPr>
            <a:normAutofit fontScale="92500"/>
          </a:bodyPr>
          <a:lstStyle/>
          <a:p>
            <a:pPr marL="0" indent="0">
              <a:buNone/>
            </a:pPr>
            <a:r>
              <a:rPr lang="en-US" sz="1800" cap="none" dirty="0">
                <a:latin typeface="Calibri" panose="020F0502020204030204" pitchFamily="34" charset="0"/>
                <a:ea typeface="Calibri" panose="020F0502020204030204" pitchFamily="34" charset="0"/>
                <a:cs typeface="Calibri" panose="020F0502020204030204" pitchFamily="34" charset="0"/>
              </a:rPr>
              <a:t>The purpose of this project is to enhance the HMI tool used in amazon fulfillment </a:t>
            </a:r>
            <a:r>
              <a:rPr lang="en-US" sz="1800" cap="none" dirty="0" err="1">
                <a:latin typeface="Calibri" panose="020F0502020204030204" pitchFamily="34" charset="0"/>
                <a:ea typeface="Calibri" panose="020F0502020204030204" pitchFamily="34" charset="0"/>
                <a:cs typeface="Calibri" panose="020F0502020204030204" pitchFamily="34" charset="0"/>
              </a:rPr>
              <a:t>centres</a:t>
            </a:r>
            <a:r>
              <a:rPr lang="en-US" sz="1800" cap="none" dirty="0">
                <a:latin typeface="Calibri" panose="020F0502020204030204" pitchFamily="34" charset="0"/>
                <a:ea typeface="Calibri" panose="020F0502020204030204" pitchFamily="34" charset="0"/>
                <a:cs typeface="Calibri" panose="020F0502020204030204" pitchFamily="34" charset="0"/>
              </a:rPr>
              <a:t> by enabling accurate bin verification through tagging options (single, multiple, no stow), improving video and image quality, introducing user feedback for poor media, and providing dashboards for supervisors. This ensures higher accuracy, efficiency, and continuous improvement through agile-driven version upgrades and change requests.</a:t>
            </a:r>
          </a:p>
          <a:p>
            <a:pPr marL="0" indent="0">
              <a:buNone/>
            </a:pPr>
            <a:r>
              <a:rPr lang="en-US" sz="1900" b="1" cap="none" dirty="0">
                <a:latin typeface="Calibri" panose="020F0502020204030204" pitchFamily="34" charset="0"/>
                <a:ea typeface="Calibri" panose="020F0502020204030204" pitchFamily="34" charset="0"/>
                <a:cs typeface="Calibri" panose="020F0502020204030204" pitchFamily="34" charset="0"/>
              </a:rPr>
              <a:t>Proposed features:</a:t>
            </a:r>
            <a:endParaRPr lang="en-US" sz="1900" cap="none" dirty="0">
              <a:latin typeface="Calibri" panose="020F0502020204030204" pitchFamily="34" charset="0"/>
              <a:ea typeface="Calibri" panose="020F0502020204030204" pitchFamily="34" charset="0"/>
              <a:cs typeface="Calibri" panose="020F0502020204030204" pitchFamily="34" charset="0"/>
            </a:endParaRPr>
          </a:p>
          <a:p>
            <a:r>
              <a:rPr lang="en-US" sz="1900" b="1" cap="none" dirty="0">
                <a:latin typeface="Calibri" panose="020F0502020204030204" pitchFamily="34" charset="0"/>
                <a:ea typeface="Calibri" panose="020F0502020204030204" pitchFamily="34" charset="0"/>
                <a:cs typeface="Calibri" panose="020F0502020204030204" pitchFamily="34" charset="0"/>
              </a:rPr>
              <a:t>Bin tagging options</a:t>
            </a:r>
            <a:r>
              <a:rPr lang="en-US" sz="1900" cap="none" dirty="0">
                <a:latin typeface="Calibri" panose="020F0502020204030204" pitchFamily="34" charset="0"/>
                <a:ea typeface="Calibri" panose="020F0502020204030204" pitchFamily="34" charset="0"/>
                <a:cs typeface="Calibri" panose="020F0502020204030204" pitchFamily="34" charset="0"/>
              </a:rPr>
              <a:t> – ability to tag bins as </a:t>
            </a:r>
            <a:r>
              <a:rPr lang="en-US" sz="1900" b="1" cap="none" dirty="0">
                <a:latin typeface="Calibri" panose="020F0502020204030204" pitchFamily="34" charset="0"/>
                <a:ea typeface="Calibri" panose="020F0502020204030204" pitchFamily="34" charset="0"/>
                <a:cs typeface="Calibri" panose="020F0502020204030204" pitchFamily="34" charset="0"/>
              </a:rPr>
              <a:t>single product, multiple products, or no stow (empty bin)</a:t>
            </a:r>
            <a:r>
              <a:rPr lang="en-US" sz="1900" cap="none" dirty="0">
                <a:latin typeface="Calibri" panose="020F0502020204030204" pitchFamily="34" charset="0"/>
                <a:ea typeface="Calibri" panose="020F0502020204030204" pitchFamily="34" charset="0"/>
                <a:cs typeface="Calibri" panose="020F0502020204030204" pitchFamily="34" charset="0"/>
              </a:rPr>
              <a:t>.</a:t>
            </a:r>
          </a:p>
          <a:p>
            <a:r>
              <a:rPr lang="en-US" sz="1900" b="1" cap="none" dirty="0">
                <a:latin typeface="Calibri" panose="020F0502020204030204" pitchFamily="34" charset="0"/>
                <a:ea typeface="Calibri" panose="020F0502020204030204" pitchFamily="34" charset="0"/>
                <a:cs typeface="Calibri" panose="020F0502020204030204" pitchFamily="34" charset="0"/>
              </a:rPr>
              <a:t>Video &amp; image feedback</a:t>
            </a:r>
            <a:r>
              <a:rPr lang="en-US" sz="1900" cap="none" dirty="0">
                <a:latin typeface="Calibri" panose="020F0502020204030204" pitchFamily="34" charset="0"/>
                <a:ea typeface="Calibri" panose="020F0502020204030204" pitchFamily="34" charset="0"/>
                <a:cs typeface="Calibri" panose="020F0502020204030204" pitchFamily="34" charset="0"/>
              </a:rPr>
              <a:t> – option to </a:t>
            </a:r>
            <a:r>
              <a:rPr lang="en-US" sz="1900" b="1" cap="none" dirty="0">
                <a:latin typeface="Calibri" panose="020F0502020204030204" pitchFamily="34" charset="0"/>
                <a:ea typeface="Calibri" panose="020F0502020204030204" pitchFamily="34" charset="0"/>
                <a:cs typeface="Calibri" panose="020F0502020204030204" pitchFamily="34" charset="0"/>
              </a:rPr>
              <a:t>dislike/report poor-quality videos and images</a:t>
            </a:r>
            <a:r>
              <a:rPr lang="en-US" sz="1900" cap="none" dirty="0">
                <a:latin typeface="Calibri" panose="020F0502020204030204" pitchFamily="34" charset="0"/>
                <a:ea typeface="Calibri" panose="020F0502020204030204" pitchFamily="34" charset="0"/>
                <a:cs typeface="Calibri" panose="020F0502020204030204" pitchFamily="34" charset="0"/>
              </a:rPr>
              <a:t> for improvement.</a:t>
            </a:r>
          </a:p>
          <a:p>
            <a:r>
              <a:rPr lang="en-US" sz="1900" b="1" cap="none" dirty="0">
                <a:latin typeface="Calibri" panose="020F0502020204030204" pitchFamily="34" charset="0"/>
                <a:ea typeface="Calibri" panose="020F0502020204030204" pitchFamily="34" charset="0"/>
                <a:cs typeface="Calibri" panose="020F0502020204030204" pitchFamily="34" charset="0"/>
              </a:rPr>
              <a:t>Dashboards &amp; reports</a:t>
            </a:r>
            <a:r>
              <a:rPr lang="en-US" sz="1900" cap="none" dirty="0">
                <a:latin typeface="Calibri" panose="020F0502020204030204" pitchFamily="34" charset="0"/>
                <a:ea typeface="Calibri" panose="020F0502020204030204" pitchFamily="34" charset="0"/>
                <a:cs typeface="Calibri" panose="020F0502020204030204" pitchFamily="34" charset="0"/>
              </a:rPr>
              <a:t> – real-time dashboards for supervisors to track tagging accuracy and video quality issues.</a:t>
            </a:r>
          </a:p>
          <a:p>
            <a:r>
              <a:rPr lang="en-US" sz="1900" b="1" cap="none" dirty="0">
                <a:latin typeface="Calibri" panose="020F0502020204030204" pitchFamily="34" charset="0"/>
                <a:ea typeface="Calibri" panose="020F0502020204030204" pitchFamily="34" charset="0"/>
                <a:cs typeface="Calibri" panose="020F0502020204030204" pitchFamily="34" charset="0"/>
              </a:rPr>
              <a:t>Improved video &amp; image quality</a:t>
            </a:r>
            <a:r>
              <a:rPr lang="en-US" sz="1900" cap="none" dirty="0">
                <a:latin typeface="Calibri" panose="020F0502020204030204" pitchFamily="34" charset="0"/>
                <a:ea typeface="Calibri" panose="020F0502020204030204" pitchFamily="34" charset="0"/>
                <a:cs typeface="Calibri" panose="020F0502020204030204" pitchFamily="34" charset="0"/>
              </a:rPr>
              <a:t> – enhanced clarity and resolution with every version upgrade.</a:t>
            </a:r>
          </a:p>
          <a:p>
            <a:r>
              <a:rPr lang="en-US" sz="1900" b="1" cap="none" dirty="0">
                <a:latin typeface="Calibri" panose="020F0502020204030204" pitchFamily="34" charset="0"/>
                <a:ea typeface="Calibri" panose="020F0502020204030204" pitchFamily="34" charset="0"/>
                <a:cs typeface="Calibri" panose="020F0502020204030204" pitchFamily="34" charset="0"/>
              </a:rPr>
              <a:t>System performance enhancements</a:t>
            </a:r>
            <a:r>
              <a:rPr lang="en-US" sz="1900" cap="none" dirty="0">
                <a:latin typeface="Calibri" panose="020F0502020204030204" pitchFamily="34" charset="0"/>
                <a:ea typeface="Calibri" panose="020F0502020204030204" pitchFamily="34" charset="0"/>
                <a:cs typeface="Calibri" panose="020F0502020204030204" pitchFamily="34" charset="0"/>
              </a:rPr>
              <a:t> – faster video loading, smoother processing, and reduced errors.</a:t>
            </a:r>
          </a:p>
          <a:p>
            <a:r>
              <a:rPr lang="en-US" sz="1900" b="1" cap="none" dirty="0">
                <a:latin typeface="Calibri" panose="020F0502020204030204" pitchFamily="34" charset="0"/>
                <a:ea typeface="Calibri" panose="020F0502020204030204" pitchFamily="34" charset="0"/>
                <a:cs typeface="Calibri" panose="020F0502020204030204" pitchFamily="34" charset="0"/>
              </a:rPr>
              <a:t>Version upgrades &amp; change requests</a:t>
            </a:r>
            <a:r>
              <a:rPr lang="en-US" sz="1900" cap="none" dirty="0">
                <a:latin typeface="Calibri" panose="020F0502020204030204" pitchFamily="34" charset="0"/>
                <a:ea typeface="Calibri" panose="020F0502020204030204" pitchFamily="34" charset="0"/>
                <a:cs typeface="Calibri" panose="020F0502020204030204" pitchFamily="34" charset="0"/>
              </a:rPr>
              <a:t> – structured updates every </a:t>
            </a:r>
            <a:r>
              <a:rPr lang="en-US" sz="1900" b="1" cap="none" dirty="0">
                <a:latin typeface="Calibri" panose="020F0502020204030204" pitchFamily="34" charset="0"/>
                <a:ea typeface="Calibri" panose="020F0502020204030204" pitchFamily="34" charset="0"/>
                <a:cs typeface="Calibri" panose="020F0502020204030204" pitchFamily="34" charset="0"/>
              </a:rPr>
              <a:t>6–12 months</a:t>
            </a:r>
            <a:r>
              <a:rPr lang="en-US" sz="1900" cap="none" dirty="0">
                <a:latin typeface="Calibri" panose="020F0502020204030204" pitchFamily="34" charset="0"/>
                <a:ea typeface="Calibri" panose="020F0502020204030204" pitchFamily="34" charset="0"/>
                <a:cs typeface="Calibri" panose="020F0502020204030204" pitchFamily="34" charset="0"/>
              </a:rPr>
              <a:t> for continuous improvement.</a:t>
            </a:r>
          </a:p>
          <a:p>
            <a:pPr marL="0" indent="0">
              <a:buNone/>
            </a:pPr>
            <a:endParaRPr lang="en-IN" sz="1800" cap="non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709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C3355-E2C8-646F-D930-3FBAC10A5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8D0792-EF06-FCD4-3AD6-576182F047D3}"/>
              </a:ext>
            </a:extLst>
          </p:cNvPr>
          <p:cNvSpPr>
            <a:spLocks noGrp="1"/>
          </p:cNvSpPr>
          <p:nvPr>
            <p:ph type="title"/>
          </p:nvPr>
        </p:nvSpPr>
        <p:spPr>
          <a:xfrm>
            <a:off x="913775" y="201881"/>
            <a:ext cx="10364451" cy="855023"/>
          </a:xfrm>
        </p:spPr>
        <p:txBody>
          <a:bodyPr>
            <a:normAutofit/>
          </a:bodyPr>
          <a:lstStyle/>
          <a:p>
            <a:r>
              <a:rPr lang="en-IN" dirty="0"/>
              <a:t>Project objectives</a:t>
            </a:r>
          </a:p>
        </p:txBody>
      </p:sp>
      <p:sp>
        <p:nvSpPr>
          <p:cNvPr id="3" name="Rectangle 1">
            <a:extLst>
              <a:ext uri="{FF2B5EF4-FFF2-40B4-BE49-F238E27FC236}">
                <a16:creationId xmlns:a16="http://schemas.microsoft.com/office/drawing/2014/main" id="{41A5265E-B166-17D6-52F3-0BFA7593C9A2}"/>
              </a:ext>
            </a:extLst>
          </p:cNvPr>
          <p:cNvSpPr>
            <a:spLocks noGrp="1" noChangeArrowheads="1"/>
          </p:cNvSpPr>
          <p:nvPr>
            <p:ph idx="1"/>
          </p:nvPr>
        </p:nvSpPr>
        <p:spPr bwMode="auto">
          <a:xfrm>
            <a:off x="1436914" y="848959"/>
            <a:ext cx="8970256"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FontTx/>
              <a:buChar char="•"/>
            </a:pPr>
            <a:endParaRPr lang="en-US" sz="1800" b="1" dirty="0"/>
          </a:p>
          <a:p>
            <a:pPr marL="0" indent="0" eaLnBrk="0" fontAlgn="base" hangingPunct="0">
              <a:lnSpc>
                <a:spcPct val="100000"/>
              </a:lnSpc>
              <a:spcBef>
                <a:spcPct val="0"/>
              </a:spcBef>
              <a:spcAft>
                <a:spcPct val="0"/>
              </a:spcAft>
              <a:buClrTx/>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1">
            <a:extLst>
              <a:ext uri="{FF2B5EF4-FFF2-40B4-BE49-F238E27FC236}">
                <a16:creationId xmlns:a16="http://schemas.microsoft.com/office/drawing/2014/main" id="{A7ECFCFE-ABA8-FDB9-9685-EC22515A2FF5}"/>
              </a:ext>
            </a:extLst>
          </p:cNvPr>
          <p:cNvSpPr>
            <a:spLocks noChangeArrowheads="1"/>
          </p:cNvSpPr>
          <p:nvPr/>
        </p:nvSpPr>
        <p:spPr bwMode="auto">
          <a:xfrm>
            <a:off x="617517" y="2812195"/>
            <a:ext cx="1046216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latin typeface="Calibri" panose="020F0502020204030204" pitchFamily="34" charset="0"/>
                <a:ea typeface="Calibri" panose="020F0502020204030204" pitchFamily="34" charset="0"/>
                <a:cs typeface="Calibri" panose="020F0502020204030204" pitchFamily="34" charset="0"/>
              </a:rPr>
              <a:t>T</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o provide accurate bin verification by introducing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tagging options</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for Single Product, Multiple Products, and No Stow (empty bins).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improve video and image quality</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for better clarity in product placement checks.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implement a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feedback mechanism</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that allows associates to report/dislike poor-quality videos and images.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develop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supervisor dashboards and reports</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for monitoring tagging accuracy and media quality.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ensure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continuous improvement</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through Agile change requests and version upgrades every 6–12 months.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enhance </a:t>
            </a:r>
            <a:r>
              <a:rPr kumimoji="0" lang="en-US" altLang="en-US" sz="1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system performance</a:t>
            </a: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by improving video loading speed, processing, and compatibility with new formats.</a:t>
            </a:r>
          </a:p>
        </p:txBody>
      </p:sp>
    </p:spTree>
    <p:extLst>
      <p:ext uri="{BB962C8B-B14F-4D97-AF65-F5344CB8AC3E}">
        <p14:creationId xmlns:p14="http://schemas.microsoft.com/office/powerpoint/2010/main" val="1734805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AE1F4-6266-EAB8-3A70-2AF254B33BC6}"/>
              </a:ext>
            </a:extLst>
          </p:cNvPr>
          <p:cNvSpPr>
            <a:spLocks noGrp="1"/>
          </p:cNvSpPr>
          <p:nvPr>
            <p:ph type="title"/>
          </p:nvPr>
        </p:nvSpPr>
        <p:spPr>
          <a:xfrm>
            <a:off x="913775" y="618517"/>
            <a:ext cx="10364451" cy="714983"/>
          </a:xfrm>
        </p:spPr>
        <p:txBody>
          <a:bodyPr/>
          <a:lstStyle/>
          <a:p>
            <a:r>
              <a:rPr lang="en-IN" dirty="0"/>
              <a:t>Success criteria </a:t>
            </a:r>
          </a:p>
        </p:txBody>
      </p:sp>
      <p:sp>
        <p:nvSpPr>
          <p:cNvPr id="3" name="Content Placeholder 2">
            <a:extLst>
              <a:ext uri="{FF2B5EF4-FFF2-40B4-BE49-F238E27FC236}">
                <a16:creationId xmlns:a16="http://schemas.microsoft.com/office/drawing/2014/main" id="{9F49FB53-B2C2-17A4-D825-BAFD46A9504A}"/>
              </a:ext>
            </a:extLst>
          </p:cNvPr>
          <p:cNvSpPr>
            <a:spLocks noGrp="1"/>
          </p:cNvSpPr>
          <p:nvPr>
            <p:ph idx="1"/>
          </p:nvPr>
        </p:nvSpPr>
        <p:spPr>
          <a:xfrm>
            <a:off x="393700" y="1333500"/>
            <a:ext cx="10884525" cy="4165600"/>
          </a:xfrm>
        </p:spPr>
        <p:txBody>
          <a:bodyPr>
            <a:normAutofit/>
          </a:bodyPr>
          <a:lstStyle/>
          <a:p>
            <a:pPr lvl="0"/>
            <a:r>
              <a:rPr lang="en-US" cap="none" dirty="0"/>
              <a:t>The project will be considered </a:t>
            </a:r>
            <a:r>
              <a:rPr lang="en-US" b="1" cap="none" dirty="0"/>
              <a:t>successful if all modules are functional, user adoption is high, and the system reduces effort by at least 90%.</a:t>
            </a:r>
          </a:p>
          <a:p>
            <a:pPr marL="0" lvl="0" indent="0">
              <a:buNone/>
            </a:pPr>
            <a:endParaRPr lang="en-US" b="1" cap="none" dirty="0"/>
          </a:p>
          <a:p>
            <a:pPr marL="0" lvl="0" indent="0">
              <a:buNone/>
            </a:pPr>
            <a:endParaRPr lang="en-US" b="1" cap="none" dirty="0"/>
          </a:p>
          <a:p>
            <a:pPr marL="0" lvl="0" indent="0">
              <a:buNone/>
            </a:pPr>
            <a:endParaRPr lang="en-US" b="1" cap="none" dirty="0"/>
          </a:p>
          <a:p>
            <a:pPr lvl="0"/>
            <a:r>
              <a:rPr lang="en-IN" cap="none" dirty="0"/>
              <a:t>   </a:t>
            </a:r>
          </a:p>
          <a:p>
            <a:pPr lvl="0"/>
            <a:endParaRPr lang="en-IN" cap="none" dirty="0"/>
          </a:p>
        </p:txBody>
      </p:sp>
      <p:sp>
        <p:nvSpPr>
          <p:cNvPr id="4" name="Rectangle 1">
            <a:extLst>
              <a:ext uri="{FF2B5EF4-FFF2-40B4-BE49-F238E27FC236}">
                <a16:creationId xmlns:a16="http://schemas.microsoft.com/office/drawing/2014/main" id="{252DF5AC-BE65-853E-8AC8-897F2155C59A}"/>
              </a:ext>
            </a:extLst>
          </p:cNvPr>
          <p:cNvSpPr>
            <a:spLocks noChangeArrowheads="1"/>
          </p:cNvSpPr>
          <p:nvPr/>
        </p:nvSpPr>
        <p:spPr bwMode="auto">
          <a:xfrm>
            <a:off x="629392" y="2677564"/>
            <a:ext cx="10648833"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Tagging Accuracy</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Associates should achieve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95% accuracy</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in tagging bins as Single Product, Multiple     Products, or No Stow.</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Media Quality</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90% of videos and images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should meet clarity and quality standards for verification.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Feedback Usage</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At least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80% of associates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should actively use the feedback/dislike option for poor-     quality media.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Supervisor Reporting</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100% of supervisors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should have access to real-time dashboards and reports.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Version Upgrades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100% of planned upgrades</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delivered within the 6–12 month cycle using Agile sprints.</a:t>
            </a:r>
          </a:p>
        </p:txBody>
      </p:sp>
    </p:spTree>
    <p:extLst>
      <p:ext uri="{BB962C8B-B14F-4D97-AF65-F5344CB8AC3E}">
        <p14:creationId xmlns:p14="http://schemas.microsoft.com/office/powerpoint/2010/main" val="4272233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72BE2-C75A-2B13-6894-F0338F3D8106}"/>
              </a:ext>
            </a:extLst>
          </p:cNvPr>
          <p:cNvSpPr>
            <a:spLocks noGrp="1"/>
          </p:cNvSpPr>
          <p:nvPr>
            <p:ph type="title"/>
          </p:nvPr>
        </p:nvSpPr>
        <p:spPr>
          <a:xfrm>
            <a:off x="913775" y="393700"/>
            <a:ext cx="10364451" cy="1193799"/>
          </a:xfrm>
        </p:spPr>
        <p:txBody>
          <a:bodyPr/>
          <a:lstStyle/>
          <a:p>
            <a:r>
              <a:rPr lang="en-IN" dirty="0"/>
              <a:t>Methods and approaches</a:t>
            </a:r>
          </a:p>
        </p:txBody>
      </p:sp>
      <p:sp>
        <p:nvSpPr>
          <p:cNvPr id="3" name="Content Placeholder 2">
            <a:extLst>
              <a:ext uri="{FF2B5EF4-FFF2-40B4-BE49-F238E27FC236}">
                <a16:creationId xmlns:a16="http://schemas.microsoft.com/office/drawing/2014/main" id="{90140D6A-F9D6-A5FA-2B17-E0C1FB5629D8}"/>
              </a:ext>
            </a:extLst>
          </p:cNvPr>
          <p:cNvSpPr>
            <a:spLocks noGrp="1"/>
          </p:cNvSpPr>
          <p:nvPr>
            <p:ph idx="1"/>
          </p:nvPr>
        </p:nvSpPr>
        <p:spPr>
          <a:xfrm>
            <a:off x="913773" y="1765300"/>
            <a:ext cx="10364452" cy="4927600"/>
          </a:xfrm>
        </p:spPr>
        <p:txBody>
          <a:bodyPr>
            <a:normAutofit/>
          </a:bodyPr>
          <a:lstStyle/>
          <a:p>
            <a:r>
              <a:rPr lang="en-US" sz="1600" b="1" cap="none" dirty="0">
                <a:latin typeface="Calibri" panose="020F0502020204030204" pitchFamily="34" charset="0"/>
                <a:ea typeface="Calibri" panose="020F0502020204030204" pitchFamily="34" charset="0"/>
                <a:cs typeface="Calibri" panose="020F0502020204030204" pitchFamily="34" charset="0"/>
              </a:rPr>
              <a:t>Agile methodology</a:t>
            </a:r>
            <a:r>
              <a:rPr lang="en-US" sz="1600" cap="none" dirty="0">
                <a:latin typeface="Calibri" panose="020F0502020204030204" pitchFamily="34" charset="0"/>
                <a:ea typeface="Calibri" panose="020F0502020204030204" pitchFamily="34" charset="0"/>
                <a:cs typeface="Calibri" panose="020F0502020204030204" pitchFamily="34" charset="0"/>
              </a:rPr>
              <a:t> – use </a:t>
            </a:r>
            <a:r>
              <a:rPr lang="en-US" sz="1600" b="1" cap="none" dirty="0">
                <a:latin typeface="Calibri" panose="020F0502020204030204" pitchFamily="34" charset="0"/>
                <a:ea typeface="Calibri" panose="020F0502020204030204" pitchFamily="34" charset="0"/>
                <a:cs typeface="Calibri" panose="020F0502020204030204" pitchFamily="34" charset="0"/>
              </a:rPr>
              <a:t>scrum framework</a:t>
            </a:r>
            <a:r>
              <a:rPr lang="en-US" sz="1600" cap="none" dirty="0">
                <a:latin typeface="Calibri" panose="020F0502020204030204" pitchFamily="34" charset="0"/>
                <a:ea typeface="Calibri" panose="020F0502020204030204" pitchFamily="34" charset="0"/>
                <a:cs typeface="Calibri" panose="020F0502020204030204" pitchFamily="34" charset="0"/>
              </a:rPr>
              <a:t> with sprint cycles (2–3 weeks) for iterative development and continuous improvement.</a:t>
            </a:r>
          </a:p>
          <a:p>
            <a:r>
              <a:rPr lang="en-US" sz="1600" b="1" cap="none" dirty="0">
                <a:latin typeface="Calibri" panose="020F0502020204030204" pitchFamily="34" charset="0"/>
                <a:ea typeface="Calibri" panose="020F0502020204030204" pitchFamily="34" charset="0"/>
                <a:cs typeface="Calibri" panose="020F0502020204030204" pitchFamily="34" charset="0"/>
              </a:rPr>
              <a:t>Sprint planning &amp; execution</a:t>
            </a:r>
            <a:r>
              <a:rPr lang="en-US" sz="1600" cap="none" dirty="0">
                <a:latin typeface="Calibri" panose="020F0502020204030204" pitchFamily="34" charset="0"/>
                <a:ea typeface="Calibri" panose="020F0502020204030204" pitchFamily="34" charset="0"/>
                <a:cs typeface="Calibri" panose="020F0502020204030204" pitchFamily="34" charset="0"/>
              </a:rPr>
              <a:t> – define backlog items (new features, enhancements, change requests) and deliver them incrementally.</a:t>
            </a:r>
          </a:p>
          <a:p>
            <a:r>
              <a:rPr lang="en-US" sz="1600" b="1" cap="none" dirty="0">
                <a:latin typeface="Calibri" panose="020F0502020204030204" pitchFamily="34" charset="0"/>
                <a:ea typeface="Calibri" panose="020F0502020204030204" pitchFamily="34" charset="0"/>
                <a:cs typeface="Calibri" panose="020F0502020204030204" pitchFamily="34" charset="0"/>
              </a:rPr>
              <a:t>Daily stand-ups</a:t>
            </a:r>
            <a:r>
              <a:rPr lang="en-US" sz="1600" cap="none" dirty="0">
                <a:latin typeface="Calibri" panose="020F0502020204030204" pitchFamily="34" charset="0"/>
                <a:ea typeface="Calibri" panose="020F0502020204030204" pitchFamily="34" charset="0"/>
                <a:cs typeface="Calibri" panose="020F0502020204030204" pitchFamily="34" charset="0"/>
              </a:rPr>
              <a:t> – short meetings to track progress, discuss blockers, and keep the team aligned.</a:t>
            </a:r>
          </a:p>
          <a:p>
            <a:r>
              <a:rPr lang="en-US" sz="1600" b="1" cap="none" dirty="0">
                <a:latin typeface="Calibri" panose="020F0502020204030204" pitchFamily="34" charset="0"/>
                <a:ea typeface="Calibri" panose="020F0502020204030204" pitchFamily="34" charset="0"/>
                <a:cs typeface="Calibri" panose="020F0502020204030204" pitchFamily="34" charset="0"/>
              </a:rPr>
              <a:t>Incremental releases</a:t>
            </a:r>
            <a:r>
              <a:rPr lang="en-US" sz="1600" cap="none" dirty="0">
                <a:latin typeface="Calibri" panose="020F0502020204030204" pitchFamily="34" charset="0"/>
                <a:ea typeface="Calibri" panose="020F0502020204030204" pitchFamily="34" charset="0"/>
                <a:cs typeface="Calibri" panose="020F0502020204030204" pitchFamily="34" charset="0"/>
              </a:rPr>
              <a:t> – deliver features like tagging options, video quality improvements, and feedback mechanisms in phases.</a:t>
            </a:r>
          </a:p>
          <a:p>
            <a:r>
              <a:rPr lang="en-US" sz="1600" b="1" cap="none" dirty="0">
                <a:latin typeface="Calibri" panose="020F0502020204030204" pitchFamily="34" charset="0"/>
                <a:ea typeface="Calibri" panose="020F0502020204030204" pitchFamily="34" charset="0"/>
                <a:cs typeface="Calibri" panose="020F0502020204030204" pitchFamily="34" charset="0"/>
              </a:rPr>
              <a:t>Continuous feedback</a:t>
            </a:r>
            <a:r>
              <a:rPr lang="en-US" sz="1600" cap="none" dirty="0">
                <a:latin typeface="Calibri" panose="020F0502020204030204" pitchFamily="34" charset="0"/>
                <a:ea typeface="Calibri" panose="020F0502020204030204" pitchFamily="34" charset="0"/>
                <a:cs typeface="Calibri" panose="020F0502020204030204" pitchFamily="34" charset="0"/>
              </a:rPr>
              <a:t> – collect feedback from associates and supervisors after each release for refinement.</a:t>
            </a:r>
          </a:p>
          <a:p>
            <a:r>
              <a:rPr lang="en-US" sz="1600" b="1" cap="none" dirty="0">
                <a:latin typeface="Calibri" panose="020F0502020204030204" pitchFamily="34" charset="0"/>
                <a:ea typeface="Calibri" panose="020F0502020204030204" pitchFamily="34" charset="0"/>
                <a:cs typeface="Calibri" panose="020F0502020204030204" pitchFamily="34" charset="0"/>
              </a:rPr>
              <a:t>Testing approach</a:t>
            </a:r>
            <a:r>
              <a:rPr lang="en-US" sz="1600" cap="none" dirty="0">
                <a:latin typeface="Calibri" panose="020F0502020204030204" pitchFamily="34" charset="0"/>
                <a:ea typeface="Calibri" panose="020F0502020204030204" pitchFamily="34" charset="0"/>
                <a:cs typeface="Calibri" panose="020F0502020204030204" pitchFamily="34" charset="0"/>
              </a:rPr>
              <a:t> – perform unit testing, functional testing, and user acceptance testing (</a:t>
            </a:r>
            <a:r>
              <a:rPr lang="en-US" sz="1600" cap="none" dirty="0" err="1">
                <a:latin typeface="Calibri" panose="020F0502020204030204" pitchFamily="34" charset="0"/>
                <a:ea typeface="Calibri" panose="020F0502020204030204" pitchFamily="34" charset="0"/>
                <a:cs typeface="Calibri" panose="020F0502020204030204" pitchFamily="34" charset="0"/>
              </a:rPr>
              <a:t>uat</a:t>
            </a:r>
            <a:r>
              <a:rPr lang="en-US" sz="1600" cap="none" dirty="0">
                <a:latin typeface="Calibri" panose="020F0502020204030204" pitchFamily="34" charset="0"/>
                <a:ea typeface="Calibri" panose="020F0502020204030204" pitchFamily="34" charset="0"/>
                <a:cs typeface="Calibri" panose="020F0502020204030204" pitchFamily="34" charset="0"/>
              </a:rPr>
              <a:t>) before deployment.</a:t>
            </a:r>
          </a:p>
          <a:p>
            <a:r>
              <a:rPr lang="en-US" sz="1600" b="1" cap="none" dirty="0">
                <a:latin typeface="Calibri" panose="020F0502020204030204" pitchFamily="34" charset="0"/>
                <a:ea typeface="Calibri" panose="020F0502020204030204" pitchFamily="34" charset="0"/>
                <a:cs typeface="Calibri" panose="020F0502020204030204" pitchFamily="34" charset="0"/>
              </a:rPr>
              <a:t>Version control &amp; deployment</a:t>
            </a:r>
            <a:r>
              <a:rPr lang="en-US" sz="1600" cap="none" dirty="0">
                <a:latin typeface="Calibri" panose="020F0502020204030204" pitchFamily="34" charset="0"/>
                <a:ea typeface="Calibri" panose="020F0502020204030204" pitchFamily="34" charset="0"/>
                <a:cs typeface="Calibri" panose="020F0502020204030204" pitchFamily="34" charset="0"/>
              </a:rPr>
              <a:t> – use git and ci/cd pipelines (</a:t>
            </a:r>
            <a:r>
              <a:rPr lang="en-US" sz="1600" cap="none" dirty="0" err="1">
                <a:latin typeface="Calibri" panose="020F0502020204030204" pitchFamily="34" charset="0"/>
                <a:ea typeface="Calibri" panose="020F0502020204030204" pitchFamily="34" charset="0"/>
                <a:cs typeface="Calibri" panose="020F0502020204030204" pitchFamily="34" charset="0"/>
              </a:rPr>
              <a:t>jenkins</a:t>
            </a:r>
            <a:r>
              <a:rPr lang="en-US" sz="1600" cap="none" dirty="0">
                <a:latin typeface="Calibri" panose="020F0502020204030204" pitchFamily="34" charset="0"/>
                <a:ea typeface="Calibri" panose="020F0502020204030204" pitchFamily="34" charset="0"/>
                <a:cs typeface="Calibri" panose="020F0502020204030204" pitchFamily="34" charset="0"/>
              </a:rPr>
              <a:t>, </a:t>
            </a:r>
            <a:r>
              <a:rPr lang="en-US" sz="1600" cap="none" dirty="0" err="1">
                <a:latin typeface="Calibri" panose="020F0502020204030204" pitchFamily="34" charset="0"/>
                <a:ea typeface="Calibri" panose="020F0502020204030204" pitchFamily="34" charset="0"/>
                <a:cs typeface="Calibri" panose="020F0502020204030204" pitchFamily="34" charset="0"/>
              </a:rPr>
              <a:t>github</a:t>
            </a:r>
            <a:r>
              <a:rPr lang="en-US" sz="1600" cap="none" dirty="0">
                <a:latin typeface="Calibri" panose="020F0502020204030204" pitchFamily="34" charset="0"/>
                <a:ea typeface="Calibri" panose="020F0502020204030204" pitchFamily="34" charset="0"/>
                <a:cs typeface="Calibri" panose="020F0502020204030204" pitchFamily="34" charset="0"/>
              </a:rPr>
              <a:t> actions) to ensure smooth releases.</a:t>
            </a:r>
          </a:p>
          <a:p>
            <a:r>
              <a:rPr lang="en-US" sz="1600" b="1" cap="none" dirty="0">
                <a:latin typeface="Calibri" panose="020F0502020204030204" pitchFamily="34" charset="0"/>
                <a:ea typeface="Calibri" panose="020F0502020204030204" pitchFamily="34" charset="0"/>
                <a:cs typeface="Calibri" panose="020F0502020204030204" pitchFamily="34" charset="0"/>
              </a:rPr>
              <a:t>Retrospectives</a:t>
            </a:r>
            <a:r>
              <a:rPr lang="en-US" sz="1600" cap="none" dirty="0">
                <a:latin typeface="Calibri" panose="020F0502020204030204" pitchFamily="34" charset="0"/>
                <a:ea typeface="Calibri" panose="020F0502020204030204" pitchFamily="34" charset="0"/>
                <a:cs typeface="Calibri" panose="020F0502020204030204" pitchFamily="34" charset="0"/>
              </a:rPr>
              <a:t> – conduct sprint retrospectives to identify improvement areas in process and team collaboration.</a:t>
            </a:r>
          </a:p>
          <a:p>
            <a:r>
              <a:rPr lang="en-US" sz="1600" b="1" cap="none" dirty="0">
                <a:latin typeface="Calibri" panose="020F0502020204030204" pitchFamily="34" charset="0"/>
                <a:ea typeface="Calibri" panose="020F0502020204030204" pitchFamily="34" charset="0"/>
                <a:cs typeface="Calibri" panose="020F0502020204030204" pitchFamily="34" charset="0"/>
              </a:rPr>
              <a:t>Documentation</a:t>
            </a:r>
            <a:r>
              <a:rPr lang="en-US" sz="1600" cap="none" dirty="0">
                <a:latin typeface="Calibri" panose="020F0502020204030204" pitchFamily="34" charset="0"/>
                <a:ea typeface="Calibri" panose="020F0502020204030204" pitchFamily="34" charset="0"/>
                <a:cs typeface="Calibri" panose="020F0502020204030204" pitchFamily="34" charset="0"/>
              </a:rPr>
              <a:t> – maintain updated user stories, test cases, and sprint reports for transparency.</a:t>
            </a:r>
          </a:p>
          <a:p>
            <a:pPr marL="457200" lvl="1" indent="0">
              <a:buNone/>
            </a:pPr>
            <a:endParaRPr lang="en-IN" sz="1600" cap="none" dirty="0">
              <a:latin typeface="Calibri" panose="020F0502020204030204" pitchFamily="34" charset="0"/>
              <a:ea typeface="Calibri" panose="020F0502020204030204" pitchFamily="34" charset="0"/>
              <a:cs typeface="Calibri" panose="020F0502020204030204" pitchFamily="34" charset="0"/>
            </a:endParaRPr>
          </a:p>
          <a:p>
            <a:pPr lvl="1"/>
            <a:endParaRPr lang="en-IN" cap="none" dirty="0"/>
          </a:p>
          <a:p>
            <a:pPr lvl="1"/>
            <a:endParaRPr lang="en-IN" cap="none" dirty="0"/>
          </a:p>
          <a:p>
            <a:pPr marL="457200" lvl="1" indent="0">
              <a:buNone/>
            </a:pPr>
            <a:endParaRPr lang="en-IN" cap="none" dirty="0"/>
          </a:p>
          <a:p>
            <a:pPr lvl="1"/>
            <a:endParaRPr lang="en-IN" b="1" dirty="0"/>
          </a:p>
          <a:p>
            <a:pPr lvl="1"/>
            <a:endParaRPr lang="en-IN" dirty="0"/>
          </a:p>
          <a:p>
            <a:pPr marL="0" indent="0">
              <a:buNone/>
            </a:pPr>
            <a:endParaRPr lang="en-IN" dirty="0"/>
          </a:p>
        </p:txBody>
      </p:sp>
    </p:spTree>
    <p:extLst>
      <p:ext uri="{BB962C8B-B14F-4D97-AF65-F5344CB8AC3E}">
        <p14:creationId xmlns:p14="http://schemas.microsoft.com/office/powerpoint/2010/main" val="3425521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8D0FB-AF2A-7907-AFD3-7A19D927D58C}"/>
              </a:ext>
            </a:extLst>
          </p:cNvPr>
          <p:cNvSpPr>
            <a:spLocks noGrp="1"/>
          </p:cNvSpPr>
          <p:nvPr>
            <p:ph type="title"/>
          </p:nvPr>
        </p:nvSpPr>
        <p:spPr>
          <a:xfrm>
            <a:off x="913775" y="618517"/>
            <a:ext cx="10364451" cy="740383"/>
          </a:xfrm>
        </p:spPr>
        <p:txBody>
          <a:bodyPr/>
          <a:lstStyle/>
          <a:p>
            <a:r>
              <a:rPr lang="en-IN" dirty="0"/>
              <a:t>resources </a:t>
            </a:r>
          </a:p>
        </p:txBody>
      </p:sp>
      <p:sp>
        <p:nvSpPr>
          <p:cNvPr id="3" name="Content Placeholder 2">
            <a:extLst>
              <a:ext uri="{FF2B5EF4-FFF2-40B4-BE49-F238E27FC236}">
                <a16:creationId xmlns:a16="http://schemas.microsoft.com/office/drawing/2014/main" id="{3B17C9EC-122A-AF7F-FFAB-B4643044C653}"/>
              </a:ext>
            </a:extLst>
          </p:cNvPr>
          <p:cNvSpPr>
            <a:spLocks noGrp="1"/>
          </p:cNvSpPr>
          <p:nvPr>
            <p:ph idx="1"/>
          </p:nvPr>
        </p:nvSpPr>
        <p:spPr>
          <a:xfrm>
            <a:off x="593142" y="1463799"/>
            <a:ext cx="10364451" cy="4580742"/>
          </a:xfrm>
        </p:spPr>
        <p:txBody>
          <a:bodyPr>
            <a:normAutofit fontScale="32500" lnSpcReduction="20000"/>
          </a:bodyPr>
          <a:lstStyle/>
          <a:p>
            <a:pPr marL="0" indent="0">
              <a:buNone/>
            </a:pPr>
            <a:r>
              <a:rPr lang="en-IN" sz="7200" cap="none" dirty="0">
                <a:latin typeface="Calibri" panose="020F0502020204030204" pitchFamily="34" charset="0"/>
                <a:ea typeface="Calibri" panose="020F0502020204030204" pitchFamily="34" charset="0"/>
                <a:cs typeface="Calibri" panose="020F0502020204030204" pitchFamily="34" charset="0"/>
              </a:rPr>
              <a:t>People: Scrum team (PO, BA, Dev, QA, UI/UX, SME) Compliance officers, Marketing Managers</a:t>
            </a:r>
          </a:p>
          <a:p>
            <a:pPr marL="0" indent="0">
              <a:buNone/>
            </a:pPr>
            <a:r>
              <a:rPr lang="en-IN" sz="7200" cap="none" dirty="0">
                <a:latin typeface="Calibri" panose="020F0502020204030204" pitchFamily="34" charset="0"/>
                <a:ea typeface="Calibri" panose="020F0502020204030204" pitchFamily="34" charset="0"/>
                <a:cs typeface="Calibri" panose="020F0502020204030204" pitchFamily="34" charset="0"/>
              </a:rPr>
              <a:t>Time:3-month phased Agile delivery (6 sprints)</a:t>
            </a:r>
          </a:p>
          <a:p>
            <a:pPr marL="0" indent="0">
              <a:buNone/>
            </a:pPr>
            <a:r>
              <a:rPr lang="en-IN" sz="7200" cap="none" dirty="0">
                <a:latin typeface="Calibri" panose="020F0502020204030204" pitchFamily="34" charset="0"/>
                <a:ea typeface="Calibri" panose="020F0502020204030204" pitchFamily="34" charset="0"/>
                <a:cs typeface="Calibri" panose="020F0502020204030204" pitchFamily="34" charset="0"/>
              </a:rPr>
              <a:t>Budget: Tools (Jira, Axure), development cost, cloud infra – not exceeding ₹50,00,000 lakhs</a:t>
            </a:r>
          </a:p>
          <a:p>
            <a:pPr marL="0" indent="0">
              <a:buNone/>
            </a:pPr>
            <a:r>
              <a:rPr lang="en-IN" sz="7200" cap="none" dirty="0">
                <a:latin typeface="Calibri" panose="020F0502020204030204" pitchFamily="34" charset="0"/>
                <a:ea typeface="Calibri" panose="020F0502020204030204" pitchFamily="34" charset="0"/>
                <a:cs typeface="Calibri" panose="020F0502020204030204" pitchFamily="34" charset="0"/>
              </a:rPr>
              <a:t>Other: Existing HMI, Business Suite APIs, AI validation modules.</a:t>
            </a:r>
          </a:p>
          <a:p>
            <a:pPr marL="0" indent="0">
              <a:buNone/>
            </a:pPr>
            <a:r>
              <a:rPr lang="en-IN" sz="7200" cap="none" dirty="0">
                <a:latin typeface="Calibri" panose="020F0502020204030204" pitchFamily="34" charset="0"/>
                <a:ea typeface="Calibri" panose="020F0502020204030204" pitchFamily="34" charset="0"/>
                <a:cs typeface="Calibri" panose="020F0502020204030204" pitchFamily="34" charset="0"/>
              </a:rPr>
              <a:t>Training and services – 30,00,000</a:t>
            </a:r>
          </a:p>
          <a:p>
            <a:pPr marL="0" indent="0">
              <a:buNone/>
            </a:pPr>
            <a:r>
              <a:rPr lang="en-IN" sz="7200" cap="none" dirty="0">
                <a:latin typeface="Calibri" panose="020F0502020204030204" pitchFamily="34" charset="0"/>
                <a:ea typeface="Calibri" panose="020F0502020204030204" pitchFamily="34" charset="0"/>
                <a:cs typeface="Calibri" panose="020F0502020204030204" pitchFamily="34" charset="0"/>
              </a:rPr>
              <a:t>Software-15,00,000</a:t>
            </a:r>
          </a:p>
          <a:p>
            <a:pPr marL="0" indent="0">
              <a:buNone/>
            </a:pPr>
            <a:r>
              <a:rPr lang="en-IN" sz="7200" cap="none" dirty="0">
                <a:latin typeface="Calibri" panose="020F0502020204030204" pitchFamily="34" charset="0"/>
                <a:ea typeface="Calibri" panose="020F0502020204030204" pitchFamily="34" charset="0"/>
                <a:cs typeface="Calibri" panose="020F0502020204030204" pitchFamily="34" charset="0"/>
              </a:rPr>
              <a:t>Hardware10,00,000            </a:t>
            </a:r>
            <a:endParaRPr lang="en-IN" sz="4800" cap="none" dirty="0"/>
          </a:p>
          <a:p>
            <a:pPr lvl="0"/>
            <a:endParaRPr lang="en-IN" sz="4800" cap="none" dirty="0"/>
          </a:p>
          <a:p>
            <a:pPr lvl="0"/>
            <a:endParaRPr lang="en-IN" cap="none" dirty="0"/>
          </a:p>
          <a:p>
            <a:pPr lvl="0"/>
            <a:endParaRPr lang="en-IN" cap="none" dirty="0"/>
          </a:p>
          <a:p>
            <a:pPr lvl="0"/>
            <a:endParaRPr lang="en-IN" cap="none" dirty="0"/>
          </a:p>
          <a:p>
            <a:pPr lvl="0"/>
            <a:endParaRPr lang="en-IN" cap="none" dirty="0"/>
          </a:p>
          <a:p>
            <a:endParaRPr lang="en-IN" dirty="0"/>
          </a:p>
        </p:txBody>
      </p:sp>
    </p:spTree>
    <p:extLst>
      <p:ext uri="{BB962C8B-B14F-4D97-AF65-F5344CB8AC3E}">
        <p14:creationId xmlns:p14="http://schemas.microsoft.com/office/powerpoint/2010/main" val="70303756"/>
      </p:ext>
    </p:extLst>
  </p:cSld>
  <p:clrMapOvr>
    <a:masterClrMapping/>
  </p:clrMapOvr>
</p:sld>
</file>

<file path=ppt/theme/theme1.xml><?xml version="1.0" encoding="utf-8"?>
<a:theme xmlns:a="http://schemas.openxmlformats.org/drawingml/2006/main" name="Dropl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14159</TotalTime>
  <Words>1246</Words>
  <Application>Microsoft Office PowerPoint</Application>
  <PresentationFormat>Widescreen</PresentationFormat>
  <Paragraphs>110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Tw Cen MT</vt:lpstr>
      <vt:lpstr>Droplet</vt:lpstr>
      <vt:lpstr>Project title – Human machine interface</vt:lpstr>
      <vt:lpstr>Situation</vt:lpstr>
      <vt:lpstr>Problem</vt:lpstr>
      <vt:lpstr>Opportunity </vt:lpstr>
      <vt:lpstr>Purpose Statement (Goals)</vt:lpstr>
      <vt:lpstr>Project objectives</vt:lpstr>
      <vt:lpstr>Success criteria </vt:lpstr>
      <vt:lpstr>Methods and approaches</vt:lpstr>
      <vt:lpstr>resources </vt:lpstr>
      <vt:lpstr>Technologies Used </vt:lpstr>
      <vt:lpstr>Risks and Dependencies</vt:lpstr>
      <vt:lpstr>Risks and Dependencies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Samata Priya</dc:creator>
  <cp:lastModifiedBy>Samata Priya</cp:lastModifiedBy>
  <cp:revision>12</cp:revision>
  <dcterms:created xsi:type="dcterms:W3CDTF">2025-08-28T03:48:32Z</dcterms:created>
  <dcterms:modified xsi:type="dcterms:W3CDTF">2025-09-15T06:13:01Z</dcterms:modified>
</cp:coreProperties>
</file>