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3" r:id="rId7"/>
    <p:sldId id="264" r:id="rId8"/>
    <p:sldId id="265" r:id="rId9"/>
    <p:sldId id="266" r:id="rId10"/>
    <p:sldId id="267" r:id="rId11"/>
    <p:sldId id="269"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3145123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2963133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4651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112012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83778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8723576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864951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388545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4281109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118B0-19C0-48AE-A01B-02A57DCBB669}" type="datetimeFigureOut">
              <a:rPr lang="en-IN" smtClean="0"/>
              <a:t>22-02-2025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245084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1118B0-19C0-48AE-A01B-02A57DCBB669}" type="datetimeFigureOut">
              <a:rPr lang="en-IN" smtClean="0"/>
              <a:t>22-02-2025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3018610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1118B0-19C0-48AE-A01B-02A57DCBB669}" type="datetimeFigureOut">
              <a:rPr lang="en-IN" smtClean="0"/>
              <a:t>22-02-2025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4001520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1118B0-19C0-48AE-A01B-02A57DCBB669}" type="datetimeFigureOut">
              <a:rPr lang="en-IN" smtClean="0"/>
              <a:t>22-02-2025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218365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1118B0-19C0-48AE-A01B-02A57DCBB669}" type="datetimeFigureOut">
              <a:rPr lang="en-IN" smtClean="0"/>
              <a:t>22-02-2025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1100226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C1118B0-19C0-48AE-A01B-02A57DCBB669}" type="datetimeFigureOut">
              <a:rPr lang="en-IN" smtClean="0"/>
              <a:t>22-02-2025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2503485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1118B0-19C0-48AE-A01B-02A57DCBB669}" type="datetimeFigureOut">
              <a:rPr lang="en-IN" smtClean="0"/>
              <a:t>22-02-2025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825DAD3-9F7B-4F16-957B-B68F29E3A6FB}" type="slidenum">
              <a:rPr lang="en-IN" smtClean="0"/>
              <a:t>‹#›</a:t>
            </a:fld>
            <a:endParaRPr lang="en-IN"/>
          </a:p>
        </p:txBody>
      </p:sp>
    </p:spTree>
    <p:extLst>
      <p:ext uri="{BB962C8B-B14F-4D97-AF65-F5344CB8AC3E}">
        <p14:creationId xmlns:p14="http://schemas.microsoft.com/office/powerpoint/2010/main" val="102351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1118B0-19C0-48AE-A01B-02A57DCBB669}" type="datetimeFigureOut">
              <a:rPr lang="en-IN" smtClean="0"/>
              <a:t>22-02-2025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825DAD3-9F7B-4F16-957B-B68F29E3A6FB}" type="slidenum">
              <a:rPr lang="en-IN" smtClean="0"/>
              <a:t>‹#›</a:t>
            </a:fld>
            <a:endParaRPr lang="en-IN"/>
          </a:p>
        </p:txBody>
      </p:sp>
    </p:spTree>
    <p:extLst>
      <p:ext uri="{BB962C8B-B14F-4D97-AF65-F5344CB8AC3E}">
        <p14:creationId xmlns:p14="http://schemas.microsoft.com/office/powerpoint/2010/main" val="215216650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9F59A-287C-7D8E-9566-3A803C32E1A4}"/>
              </a:ext>
            </a:extLst>
          </p:cNvPr>
          <p:cNvSpPr>
            <a:spLocks noGrp="1"/>
          </p:cNvSpPr>
          <p:nvPr>
            <p:ph type="ctrTitle"/>
          </p:nvPr>
        </p:nvSpPr>
        <p:spPr>
          <a:xfrm>
            <a:off x="85618" y="1109609"/>
            <a:ext cx="8976189" cy="3411020"/>
          </a:xfrm>
        </p:spPr>
        <p:txBody>
          <a:bodyPr/>
          <a:lstStyle/>
          <a:p>
            <a:pPr>
              <a:lnSpc>
                <a:spcPct val="107000"/>
              </a:lnSpc>
              <a:spcAft>
                <a:spcPts val="800"/>
              </a:spcAft>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Project name – HRM Pro</a:t>
            </a:r>
            <a:br>
              <a:rPr lang="en-IN" sz="2000" b="1" kern="100" dirty="0">
                <a:effectLst/>
                <a:latin typeface="Calibri" panose="020F0502020204030204" pitchFamily="34" charset="0"/>
                <a:ea typeface="Calibri" panose="020F0502020204030204" pitchFamily="34" charset="0"/>
                <a:cs typeface="Times New Roman" panose="02020603050405020304" pitchFamily="18" charset="0"/>
              </a:rPr>
            </a:b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                                      Prepared by – Rhutik Pujare (Business Analyst)</a:t>
            </a:r>
            <a:br>
              <a:rPr lang="en-IN" sz="2000" b="1" kern="100" dirty="0">
                <a:effectLst/>
                <a:latin typeface="Calibri" panose="020F0502020204030204" pitchFamily="34" charset="0"/>
                <a:ea typeface="Calibri" panose="020F0502020204030204" pitchFamily="34" charset="0"/>
                <a:cs typeface="Times New Roman" panose="02020603050405020304" pitchFamily="18" charset="0"/>
              </a:rPr>
            </a:b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Date – 01-Feb-2025</a:t>
            </a:r>
            <a:br>
              <a:rPr lang="en-IN" sz="1800" b="1" kern="100" dirty="0">
                <a:latin typeface="Calibri" panose="020F0502020204030204" pitchFamily="34" charset="0"/>
                <a:ea typeface="Calibri" panose="020F0502020204030204" pitchFamily="34" charset="0"/>
                <a:cs typeface="Times New Roman" panose="02020603050405020304" pitchFamily="18" charset="0"/>
              </a:rPr>
            </a:br>
            <a:br>
              <a:rPr lang="en-IN" sz="1800" b="1" kern="100" dirty="0">
                <a:effectLst/>
                <a:latin typeface="Calibri" panose="020F0502020204030204" pitchFamily="34" charset="0"/>
                <a:ea typeface="Calibri" panose="020F0502020204030204" pitchFamily="34" charset="0"/>
                <a:cs typeface="Times New Roman" panose="02020603050405020304" pitchFamily="18" charset="0"/>
              </a:rPr>
            </a:br>
            <a:endParaRPr lang="en-IN" b="1" dirty="0"/>
          </a:p>
        </p:txBody>
      </p:sp>
    </p:spTree>
    <p:extLst>
      <p:ext uri="{BB962C8B-B14F-4D97-AF65-F5344CB8AC3E}">
        <p14:creationId xmlns:p14="http://schemas.microsoft.com/office/powerpoint/2010/main" val="3111565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919B7F-1FA1-ED8B-E8DA-021060D258C6}"/>
              </a:ext>
            </a:extLst>
          </p:cNvPr>
          <p:cNvSpPr>
            <a:spLocks noGrp="1"/>
          </p:cNvSpPr>
          <p:nvPr>
            <p:ph idx="1"/>
          </p:nvPr>
        </p:nvSpPr>
        <p:spPr>
          <a:xfrm>
            <a:off x="838200" y="729465"/>
            <a:ext cx="10515600" cy="5447498"/>
          </a:xfrm>
        </p:spPr>
        <p:txBody>
          <a:bodyPr>
            <a:normAutofit/>
          </a:bodyPr>
          <a:lstStyle/>
          <a:p>
            <a:pPr marL="0" indent="0">
              <a:buNone/>
            </a:pPr>
            <a:r>
              <a:rPr lang="en-IN" sz="2000" b="1" kern="100" dirty="0">
                <a:effectLst/>
                <a:latin typeface="Calibri" panose="020F0502020204030204" pitchFamily="34" charset="0"/>
                <a:ea typeface="Calibri" panose="020F0502020204030204" pitchFamily="34" charset="0"/>
                <a:cs typeface="Calibri" panose="020F0502020204030204" pitchFamily="34" charset="0"/>
              </a:rPr>
              <a:t>Risks:</a:t>
            </a:r>
            <a:endParaRPr lang="en-IN" sz="20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IN" kern="100" dirty="0">
                <a:effectLst/>
                <a:latin typeface="Calibri" panose="020F0502020204030204" pitchFamily="34" charset="0"/>
                <a:ea typeface="Calibri" panose="020F0502020204030204" pitchFamily="34" charset="0"/>
                <a:cs typeface="Calibri" panose="020F0502020204030204" pitchFamily="34" charset="0"/>
              </a:rPr>
              <a:t>1. Technical Risks</a:t>
            </a:r>
          </a:p>
          <a:p>
            <a:pPr marL="0" indent="0">
              <a:buNone/>
            </a:pPr>
            <a:r>
              <a:rPr lang="en-IN" kern="100" dirty="0">
                <a:effectLst/>
                <a:latin typeface="Calibri" panose="020F0502020204030204" pitchFamily="34" charset="0"/>
                <a:ea typeface="Calibri" panose="020F0502020204030204" pitchFamily="34" charset="0"/>
                <a:cs typeface="Calibri" panose="020F0502020204030204" pitchFamily="34" charset="0"/>
              </a:rPr>
              <a:t>2. Data Security &amp; Compliance Risks</a:t>
            </a:r>
          </a:p>
          <a:p>
            <a:pPr marL="0" indent="0">
              <a:buNone/>
            </a:pPr>
            <a:r>
              <a:rPr lang="en-IN" kern="100" dirty="0">
                <a:effectLst/>
                <a:latin typeface="Calibri" panose="020F0502020204030204" pitchFamily="34" charset="0"/>
                <a:ea typeface="Calibri" panose="020F0502020204030204" pitchFamily="34" charset="0"/>
                <a:cs typeface="Calibri" panose="020F0502020204030204" pitchFamily="34" charset="0"/>
              </a:rPr>
              <a:t>3. Business &amp; Operational Risks</a:t>
            </a:r>
          </a:p>
          <a:p>
            <a:pPr marL="0" indent="0">
              <a:buNone/>
            </a:pPr>
            <a:r>
              <a:rPr lang="en-IN" kern="100" dirty="0">
                <a:effectLst/>
                <a:latin typeface="Calibri" panose="020F0502020204030204" pitchFamily="34" charset="0"/>
                <a:ea typeface="Calibri" panose="020F0502020204030204" pitchFamily="34" charset="0"/>
                <a:cs typeface="Calibri" panose="020F0502020204030204" pitchFamily="34" charset="0"/>
              </a:rPr>
              <a:t>4. Project Management Risks</a:t>
            </a:r>
          </a:p>
          <a:p>
            <a:pPr marL="0" indent="0">
              <a:lnSpc>
                <a:spcPct val="107000"/>
              </a:lnSpc>
              <a:spcAft>
                <a:spcPts val="800"/>
              </a:spcAft>
              <a:buNone/>
            </a:pPr>
            <a:r>
              <a:rPr lang="en-IN" kern="100" dirty="0">
                <a:effectLst/>
                <a:latin typeface="Calibri" panose="020F0502020204030204" pitchFamily="34" charset="0"/>
                <a:ea typeface="Calibri" panose="020F0502020204030204" pitchFamily="34" charset="0"/>
                <a:cs typeface="Calibri" panose="020F0502020204030204" pitchFamily="34" charset="0"/>
              </a:rPr>
              <a:t>5. AI &amp; Automation Risks</a:t>
            </a:r>
          </a:p>
          <a:p>
            <a:pPr marL="0" indent="0">
              <a:buNone/>
            </a:pPr>
            <a:endParaRPr lang="en-US"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5767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DDA369-6D30-A4B6-7F5E-A40C18ABB3D0}"/>
              </a:ext>
            </a:extLst>
          </p:cNvPr>
          <p:cNvSpPr>
            <a:spLocks noGrp="1"/>
          </p:cNvSpPr>
          <p:nvPr>
            <p:ph idx="1"/>
          </p:nvPr>
        </p:nvSpPr>
        <p:spPr>
          <a:xfrm>
            <a:off x="543770" y="1574962"/>
            <a:ext cx="8596668" cy="3880773"/>
          </a:xfrm>
        </p:spPr>
        <p:txBody>
          <a:bodyPr/>
          <a:lstStyle/>
          <a:p>
            <a:pPr marL="0" indent="0">
              <a:buNone/>
            </a:pPr>
            <a:r>
              <a:rPr lang="en-US" sz="2000" b="1" dirty="0"/>
              <a:t>Dependencies-</a:t>
            </a:r>
          </a:p>
          <a:p>
            <a:pPr marL="0" indent="0">
              <a:buNone/>
            </a:pPr>
            <a:r>
              <a:rPr lang="en-US" dirty="0"/>
              <a:t> </a:t>
            </a:r>
          </a:p>
          <a:p>
            <a:pPr marL="0" indent="0">
              <a:buNone/>
            </a:pPr>
            <a:r>
              <a:rPr lang="en-IN" sz="1800" dirty="0"/>
              <a:t>Technical Dependencies</a:t>
            </a:r>
            <a:endParaRPr lang="en-US" sz="1800" dirty="0"/>
          </a:p>
          <a:p>
            <a:pPr marL="0" indent="0">
              <a:buNone/>
            </a:pPr>
            <a:r>
              <a:rPr lang="en-IN" sz="1800" dirty="0"/>
              <a:t>Business Dependencies</a:t>
            </a:r>
            <a:endParaRPr lang="en-US" sz="1800" dirty="0"/>
          </a:p>
          <a:p>
            <a:pPr marL="0" indent="0">
              <a:buNone/>
            </a:pPr>
            <a:r>
              <a:rPr lang="en-IN" sz="1800" dirty="0"/>
              <a:t>Resource Dependencies</a:t>
            </a:r>
            <a:endParaRPr lang="en-US" sz="1800" dirty="0"/>
          </a:p>
          <a:p>
            <a:pPr marL="0" indent="0">
              <a:buNone/>
            </a:pPr>
            <a:r>
              <a:rPr lang="en-IN" sz="1800" dirty="0"/>
              <a:t>Operational Dependencies</a:t>
            </a:r>
            <a:endParaRPr lang="en-US" sz="1800" dirty="0"/>
          </a:p>
          <a:p>
            <a:pPr marL="0" indent="0">
              <a:buNone/>
            </a:pPr>
            <a:r>
              <a:rPr lang="en-IN" sz="1800" dirty="0"/>
              <a:t>External Dependencies</a:t>
            </a:r>
          </a:p>
          <a:p>
            <a:r>
              <a:rPr lang="en-IN" dirty="0"/>
              <a:t>S</a:t>
            </a:r>
          </a:p>
        </p:txBody>
      </p:sp>
    </p:spTree>
    <p:extLst>
      <p:ext uri="{BB962C8B-B14F-4D97-AF65-F5344CB8AC3E}">
        <p14:creationId xmlns:p14="http://schemas.microsoft.com/office/powerpoint/2010/main" val="2049523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8035AB-77A6-EF71-2352-0C500702E761}"/>
              </a:ext>
            </a:extLst>
          </p:cNvPr>
          <p:cNvSpPr>
            <a:spLocks noGrp="1"/>
          </p:cNvSpPr>
          <p:nvPr>
            <p:ph idx="1"/>
          </p:nvPr>
        </p:nvSpPr>
        <p:spPr>
          <a:xfrm>
            <a:off x="838200" y="729465"/>
            <a:ext cx="10515600" cy="5447498"/>
          </a:xfrm>
        </p:spPr>
        <p:txBody>
          <a:bodyPr/>
          <a:lstStyle/>
          <a:p>
            <a:pPr>
              <a:lnSpc>
                <a:spcPct val="107000"/>
              </a:lnSpc>
              <a:spcAft>
                <a:spcPts val="800"/>
              </a:spcAf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To Be Completed by Appropriate Manager – Ashish K.</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Project Sponsor – Kartik Dev</a:t>
            </a:r>
            <a:endParaRPr lang="en-IN" sz="1800" dirty="0">
              <a:solidFill>
                <a:srgbClr val="000000"/>
              </a:solidFill>
              <a:effectLst/>
              <a:latin typeface="Arial" panose="020B0604020202020204" pitchFamily="34" charset="0"/>
              <a:ea typeface="Calibri" panose="020F0502020204030204" pitchFamily="34" charset="0"/>
            </a:endParaRPr>
          </a:p>
          <a:p>
            <a:r>
              <a:rPr lang="en-IN"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Project Manager – Jyoti Shankar</a:t>
            </a:r>
            <a:endParaRPr lang="en-IN" sz="1800" dirty="0">
              <a:solidFill>
                <a:srgbClr val="000000"/>
              </a:solidFill>
              <a:effectLst/>
              <a:latin typeface="Arial" panose="020B0604020202020204" pitchFamily="34" charset="0"/>
              <a:ea typeface="Calibri" panose="020F0502020204030204" pitchFamily="34" charset="0"/>
            </a:endParaRPr>
          </a:p>
          <a:p>
            <a:endParaRPr lang="en-IN" dirty="0"/>
          </a:p>
        </p:txBody>
      </p:sp>
    </p:spTree>
    <p:extLst>
      <p:ext uri="{BB962C8B-B14F-4D97-AF65-F5344CB8AC3E}">
        <p14:creationId xmlns:p14="http://schemas.microsoft.com/office/powerpoint/2010/main" val="3588298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5B609-615F-200D-56D8-17E6841AF89A}"/>
              </a:ext>
            </a:extLst>
          </p:cNvPr>
          <p:cNvSpPr>
            <a:spLocks noGrp="1"/>
          </p:cNvSpPr>
          <p:nvPr>
            <p:ph type="title"/>
          </p:nvPr>
        </p:nvSpPr>
        <p:spPr>
          <a:xfrm>
            <a:off x="838200" y="365125"/>
            <a:ext cx="10515600" cy="2141769"/>
          </a:xfrm>
        </p:spPr>
        <p:txBody>
          <a:bodyPr/>
          <a:lstStyle/>
          <a:p>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Current Situation of the HRM Pro Project </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C87EE612-4C30-25E1-3BF8-951F9F837A66}"/>
              </a:ext>
            </a:extLst>
          </p:cNvPr>
          <p:cNvSpPr>
            <a:spLocks noGrp="1"/>
          </p:cNvSpPr>
          <p:nvPr>
            <p:ph idx="1"/>
          </p:nvPr>
        </p:nvSpPr>
        <p:spPr>
          <a:xfrm>
            <a:off x="625963" y="1488613"/>
            <a:ext cx="8596668" cy="3880773"/>
          </a:xfrm>
        </p:spPr>
        <p:txBody>
          <a:bodyPr>
            <a:normAutofit lnSpcReduction="10000"/>
          </a:bodyPr>
          <a:lstStyle/>
          <a:p>
            <a:pPr>
              <a:lnSpc>
                <a:spcPct val="107000"/>
              </a:lnSpc>
              <a:spcAft>
                <a:spcPts val="800"/>
              </a:spcAf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Current Situation Analysis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1️. Project Status: Agile Development &amp; Implementation</a:t>
            </a:r>
          </a:p>
          <a:p>
            <a:pPr marL="342900" lvl="0" indent="-342900">
              <a:lnSpc>
                <a:spcPct val="107000"/>
              </a:lnSpc>
              <a:spcAft>
                <a:spcPts val="800"/>
              </a:spcAft>
              <a:buSzPts val="1000"/>
              <a:buFont typeface="Symbol" panose="05050102010706020507" pitchFamily="18" charset="2"/>
              <a:buChar char=""/>
              <a:tabLst>
                <a:tab pos="457200" algn="l"/>
              </a:tabLst>
            </a:pPr>
            <a:r>
              <a:rPr lang="en-IN" sz="1600" kern="100" dirty="0">
                <a:effectLst/>
                <a:latin typeface="Calibri" panose="020F0502020204030204" pitchFamily="34" charset="0"/>
                <a:ea typeface="Calibri" panose="020F0502020204030204" pitchFamily="34" charset="0"/>
                <a:cs typeface="Times New Roman" panose="02020603050405020304" pitchFamily="18" charset="0"/>
              </a:rPr>
              <a:t>HRM Pro is being developed using Agile methodology to ensure incremental releases and adaptability to changing requirements.</a:t>
            </a:r>
          </a:p>
          <a:p>
            <a:pPr marL="342900" lvl="0" indent="-342900">
              <a:lnSpc>
                <a:spcPct val="107000"/>
              </a:lnSpc>
              <a:spcAft>
                <a:spcPts val="800"/>
              </a:spcAft>
              <a:buSzPts val="1000"/>
              <a:buFont typeface="Symbol" panose="05050102010706020507" pitchFamily="18" charset="2"/>
              <a:buChar char=""/>
              <a:tabLst>
                <a:tab pos="457200" algn="l"/>
              </a:tabLst>
            </a:pPr>
            <a:r>
              <a:rPr lang="en-IN" sz="1600" kern="100" dirty="0">
                <a:effectLst/>
                <a:latin typeface="Calibri" panose="020F0502020204030204" pitchFamily="34" charset="0"/>
                <a:ea typeface="Calibri" panose="020F0502020204030204" pitchFamily="34" charset="0"/>
                <a:cs typeface="Times New Roman" panose="02020603050405020304" pitchFamily="18" charset="0"/>
              </a:rPr>
              <a:t>Regular sprint planning, backlog refinement, and iterative releases are being carried out to improve system functionalities.</a:t>
            </a:r>
          </a:p>
          <a:p>
            <a:pPr marL="342900" indent="-342900">
              <a:lnSpc>
                <a:spcPct val="107000"/>
              </a:lnSpc>
              <a:spcAft>
                <a:spcPts val="800"/>
              </a:spcAft>
              <a:buSzPts val="1000"/>
              <a:buFont typeface="Symbol" panose="05050102010706020507" pitchFamily="18" charset="2"/>
              <a:buChar char=""/>
              <a:tabLst>
                <a:tab pos="457200" algn="l"/>
              </a:tabLst>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2️. Features Developed &amp; Partially Implemented</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IN" sz="1600" kern="100" dirty="0">
                <a:latin typeface="Calibri" panose="020F0502020204030204" pitchFamily="34" charset="0"/>
                <a:ea typeface="Calibri" panose="020F0502020204030204" pitchFamily="34" charset="0"/>
                <a:cs typeface="Times New Roman" panose="02020603050405020304" pitchFamily="18" charset="0"/>
              </a:rPr>
              <a:t>Recruiters can parse resumes from multiple job portals like LinkedIn, Indeed, and Naukri.</a:t>
            </a:r>
          </a:p>
          <a:p>
            <a:pPr marL="342900" indent="-342900">
              <a:lnSpc>
                <a:spcPct val="107000"/>
              </a:lnSpc>
              <a:spcAft>
                <a:spcPts val="800"/>
              </a:spcAft>
              <a:buSzPts val="1000"/>
              <a:buFont typeface="Symbol" panose="05050102010706020507" pitchFamily="18" charset="2"/>
              <a:buChar char=""/>
              <a:tabLst>
                <a:tab pos="457200" algn="l"/>
              </a:tabLst>
            </a:pPr>
            <a:r>
              <a:rPr lang="en-IN" sz="1600" kern="100" dirty="0">
                <a:latin typeface="Calibri" panose="020F0502020204030204" pitchFamily="34" charset="0"/>
                <a:ea typeface="Calibri" panose="020F0502020204030204" pitchFamily="34" charset="0"/>
                <a:cs typeface="Times New Roman" panose="02020603050405020304" pitchFamily="18" charset="0"/>
              </a:rPr>
              <a:t>Extracts candidate details such as name, skills, experience, and job history.</a:t>
            </a:r>
          </a:p>
          <a:p>
            <a:pPr marL="342900" lvl="0" indent="-342900">
              <a:lnSpc>
                <a:spcPct val="107000"/>
              </a:lnSpc>
              <a:spcAft>
                <a:spcPts val="800"/>
              </a:spcAft>
              <a:buSzPts val="1000"/>
              <a:buFont typeface="Symbol" panose="05050102010706020507" pitchFamily="18" charset="2"/>
              <a:buChar char=""/>
              <a:tabLst>
                <a:tab pos="457200" algn="l"/>
              </a:tabLst>
            </a:pPr>
            <a:endParaRPr lang="en-IN"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dirty="0"/>
          </a:p>
        </p:txBody>
      </p:sp>
    </p:spTree>
    <p:extLst>
      <p:ext uri="{BB962C8B-B14F-4D97-AF65-F5344CB8AC3E}">
        <p14:creationId xmlns:p14="http://schemas.microsoft.com/office/powerpoint/2010/main" val="670080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D463D-0D3B-D446-A0A3-8D11FD0EC588}"/>
              </a:ext>
            </a:extLst>
          </p:cNvPr>
          <p:cNvSpPr>
            <a:spLocks noGrp="1"/>
          </p:cNvSpPr>
          <p:nvPr>
            <p:ph type="title"/>
          </p:nvPr>
        </p:nvSpPr>
        <p:spPr>
          <a:xfrm>
            <a:off x="838200" y="1037690"/>
            <a:ext cx="10515600" cy="652998"/>
          </a:xfrm>
        </p:spPr>
        <p:txBody>
          <a:bodyPr>
            <a:normAutofit fontScale="90000"/>
          </a:bodyPr>
          <a:lstStyle/>
          <a:p>
            <a:r>
              <a:rPr lang="en-IN" sz="2200" b="1" kern="100" dirty="0">
                <a:effectLst/>
                <a:latin typeface="Calibri" panose="020F0502020204030204" pitchFamily="34" charset="0"/>
                <a:ea typeface="Calibri" panose="020F0502020204030204" pitchFamily="34" charset="0"/>
                <a:cs typeface="Times New Roman" panose="02020603050405020304" pitchFamily="18" charset="0"/>
              </a:rPr>
              <a:t>Current Challenges &amp; Areas of Improvement</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B3FF0B12-4E3C-CA6F-80AE-1A8F3F7BE2C8}"/>
              </a:ext>
            </a:extLst>
          </p:cNvPr>
          <p:cNvSpPr>
            <a:spLocks noGrp="1"/>
          </p:cNvSpPr>
          <p:nvPr>
            <p:ph idx="1"/>
          </p:nvPr>
        </p:nvSpPr>
        <p:spPr/>
        <p:txBody>
          <a:bodyPr>
            <a:normAutofit fontScale="85000" lnSpcReduction="10000"/>
          </a:bodyPr>
          <a:lstStyle/>
          <a:p>
            <a:pPr marL="0" indent="0">
              <a:lnSpc>
                <a:spcPct val="107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1️.</a:t>
            </a:r>
            <a:r>
              <a:rPr lang="en-IN" sz="1800" b="1" kern="100" dirty="0">
                <a:effectLst/>
                <a:latin typeface="Segoe UI Symbol" panose="020B0502040204020203" pitchFamily="34" charset="0"/>
                <a:ea typeface="Calibri" panose="020F0502020204030204" pitchFamily="34" charset="0"/>
                <a:cs typeface="Segoe UI Symbol" panose="020B0502040204020203" pitchFamily="34" charset="0"/>
              </a:rPr>
              <a:t>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Resume Parsing Accuracy Issues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dirty="0">
                <a:effectLst/>
                <a:latin typeface="Calibri" panose="020F0502020204030204" pitchFamily="34" charset="0"/>
                <a:ea typeface="Calibri" panose="020F0502020204030204" pitchFamily="34" charset="0"/>
                <a:cs typeface="Times New Roman" panose="02020603050405020304" pitchFamily="18" charset="0"/>
              </a:rPr>
              <a:t>Some resumes do not parse correctly, leading to missing information.</a:t>
            </a:r>
          </a:p>
          <a:p>
            <a:r>
              <a:rPr lang="en-IN" sz="18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dirty="0">
                <a:effectLst/>
                <a:latin typeface="Calibri" panose="020F0502020204030204" pitchFamily="34" charset="0"/>
                <a:ea typeface="Calibri" panose="020F0502020204030204" pitchFamily="34" charset="0"/>
                <a:cs typeface="Times New Roman" panose="02020603050405020304" pitchFamily="18" charset="0"/>
              </a:rPr>
              <a:t>Skill matching algorithm needs enhancement for better candidate-job fit.</a:t>
            </a:r>
          </a:p>
          <a:p>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2️.</a:t>
            </a:r>
            <a:r>
              <a:rPr lang="en-IN" sz="1800" b="1" kern="100" dirty="0">
                <a:effectLst/>
                <a:latin typeface="Segoe UI Symbol" panose="020B0502040204020203" pitchFamily="34" charset="0"/>
                <a:ea typeface="Calibri" panose="020F0502020204030204" pitchFamily="34" charset="0"/>
                <a:cs typeface="Segoe UI Symbol" panose="020B0502040204020203" pitchFamily="34" charset="0"/>
              </a:rPr>
              <a:t>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Inefficient Requirement Assignment</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auto-assignment feature is not yet optimized—some recruiters receive irrelevant job roles.</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Manual intervention is required, causing delays in job allocation.</a:t>
            </a:r>
          </a:p>
          <a:p>
            <a:pPr marL="0" indent="0">
              <a:lnSpc>
                <a:spcPct val="107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3️.</a:t>
            </a:r>
            <a:r>
              <a:rPr lang="en-IN" sz="1800" b="1" kern="100" dirty="0">
                <a:effectLst/>
                <a:latin typeface="Segoe UI Symbol" panose="020B0502040204020203" pitchFamily="34" charset="0"/>
                <a:ea typeface="Calibri" panose="020F0502020204030204" pitchFamily="34" charset="0"/>
                <a:cs typeface="Segoe UI Symbol" panose="020B0502040204020203" pitchFamily="34" charset="0"/>
              </a:rPr>
              <a:t> L</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ack of Seamless Candidate Communication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Email &amp; SMS notifications for candidates (interview updates, status changes) need automation.</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Some delays in scheduling interviews due to manual follow-ups by recruiters.</a:t>
            </a:r>
          </a:p>
          <a:p>
            <a:pPr>
              <a:lnSpc>
                <a:spcPct val="107000"/>
              </a:lnSpc>
              <a:spcAft>
                <a:spcPts val="800"/>
              </a:spcAft>
            </a:pPr>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196823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6DBD14-DD47-A9C1-1C82-E89B4EBB3542}"/>
              </a:ext>
            </a:extLst>
          </p:cNvPr>
          <p:cNvSpPr>
            <a:spLocks noGrp="1"/>
          </p:cNvSpPr>
          <p:nvPr>
            <p:ph idx="1"/>
          </p:nvPr>
        </p:nvSpPr>
        <p:spPr>
          <a:xfrm>
            <a:off x="838200" y="452063"/>
            <a:ext cx="10515600" cy="5724900"/>
          </a:xfrm>
        </p:spPr>
        <p:txBody>
          <a:bodyPr/>
          <a:lstStyle/>
          <a:p>
            <a:pPr marL="0" indent="0">
              <a:lnSpc>
                <a:spcPct val="107000"/>
              </a:lnSpc>
              <a:spcAft>
                <a:spcPts val="800"/>
              </a:spcAft>
              <a:buNone/>
            </a:pP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4️.</a:t>
            </a:r>
            <a:r>
              <a:rPr lang="en-IN" sz="1800" b="1" kern="100" dirty="0">
                <a:effectLst/>
                <a:latin typeface="Segoe UI Symbol" panose="020B0502040204020203" pitchFamily="34" charset="0"/>
                <a:ea typeface="Calibri" panose="020F0502020204030204" pitchFamily="34" charset="0"/>
                <a:cs typeface="Segoe UI Symbol" panose="020B0502040204020203" pitchFamily="34" charset="0"/>
              </a:rPr>
              <a:t> </a:t>
            </a:r>
            <a:r>
              <a:rPr lang="en-IN" sz="1800" b="1" kern="100" dirty="0">
                <a:effectLst/>
                <a:latin typeface="Calibri" panose="020F0502020204030204" pitchFamily="34" charset="0"/>
                <a:ea typeface="Calibri" panose="020F0502020204030204" pitchFamily="34" charset="0"/>
                <a:cs typeface="Times New Roman" panose="02020603050405020304" pitchFamily="18" charset="0"/>
              </a:rPr>
              <a:t>Incomplete ATS Lifecycle Tracking</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Some recruitment stages (like Offer Letter &amp; Background Verification) are manually handled.</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r>
              <a:rPr lang="en-IN" sz="1800" kern="1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final onboarding process is not fully automated—HR teams still need to manually verify candidate data.</a:t>
            </a:r>
          </a:p>
          <a:p>
            <a:pPr marL="0" indent="0">
              <a:lnSpc>
                <a:spcPct val="107000"/>
              </a:lnSpc>
              <a:spcAft>
                <a:spcPts val="800"/>
              </a:spcAft>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Next Steps &amp; Planned Enhancements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dirty="0">
                <a:effectLst/>
                <a:latin typeface="Calibri" panose="020F0502020204030204" pitchFamily="34" charset="0"/>
                <a:ea typeface="Calibri" panose="020F0502020204030204" pitchFamily="34" charset="0"/>
                <a:cs typeface="Times New Roman" panose="02020603050405020304" pitchFamily="18" charset="0"/>
              </a:rPr>
              <a:t>Enhance Resume Parsing Algorithm to improve extraction accuracy and keyword matching.</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r>
              <a:rPr lang="en-IN" sz="18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dirty="0">
                <a:effectLst/>
                <a:latin typeface="Calibri" panose="020F0502020204030204" pitchFamily="34" charset="0"/>
                <a:ea typeface="Calibri" panose="020F0502020204030204" pitchFamily="34" charset="0"/>
                <a:cs typeface="Times New Roman" panose="02020603050405020304" pitchFamily="18" charset="0"/>
              </a:rPr>
              <a:t>Optimize Job Requirement Assignment to ensure better recruiter-role alignment. Automate Interview Scheduling &amp; Candidate Communication (reminders, status updates).</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r>
              <a:rPr lang="en-IN" sz="1800" dirty="0">
                <a:effectLst/>
                <a:latin typeface="Segoe UI Emoji" panose="020B0502040204020203" pitchFamily="34" charset="0"/>
                <a:ea typeface="Calibri" panose="020F0502020204030204" pitchFamily="34" charset="0"/>
                <a:cs typeface="Segoe UI Emoji" panose="020B0502040204020203" pitchFamily="34" charset="0"/>
              </a:rPr>
              <a:t> </a:t>
            </a:r>
            <a:r>
              <a:rPr lang="en-IN" sz="1800" dirty="0">
                <a:effectLst/>
                <a:latin typeface="Calibri" panose="020F0502020204030204" pitchFamily="34" charset="0"/>
                <a:ea typeface="Calibri" panose="020F0502020204030204" pitchFamily="34" charset="0"/>
                <a:cs typeface="Times New Roman" panose="02020603050405020304" pitchFamily="18" charset="0"/>
              </a:rPr>
              <a:t>Integrate Offer Letter Generation &amp; Background Verification to complete the ATS lifecycle.</a:t>
            </a:r>
          </a:p>
          <a:p>
            <a:pPr marL="0" indent="0">
              <a:buNone/>
            </a:pPr>
            <a:endParaRPr lang="en-IN" sz="1800" dirty="0">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464652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73172B-DFE8-5716-FB96-69F98B966F26}"/>
              </a:ext>
            </a:extLst>
          </p:cNvPr>
          <p:cNvSpPr>
            <a:spLocks noGrp="1"/>
          </p:cNvSpPr>
          <p:nvPr>
            <p:ph idx="1"/>
          </p:nvPr>
        </p:nvSpPr>
        <p:spPr>
          <a:xfrm>
            <a:off x="838200" y="523982"/>
            <a:ext cx="10515600" cy="5652981"/>
          </a:xfrm>
        </p:spPr>
        <p:txBody>
          <a:bodyPr/>
          <a:lstStyle/>
          <a:p>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Opportunities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AutoNum type="arabicPeriod"/>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AI-Driven Resume Parsing &amp; Matching</a:t>
            </a:r>
          </a:p>
          <a:p>
            <a:pPr marL="342900" indent="-342900">
              <a:buFont typeface="Arial" panose="020B0604020202020204" pitchFamily="34" charset="0"/>
              <a:buAutoNum type="arabicPeriod"/>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Automated Recruitment Workflow</a:t>
            </a:r>
          </a:p>
          <a:p>
            <a:pPr marL="342900" indent="-342900">
              <a:buFont typeface="Arial" panose="020B0604020202020204" pitchFamily="34" charset="0"/>
              <a:buAutoNum type="arabicPeriod"/>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Integration with Multiple Job Portals &amp; LinkedIn</a:t>
            </a:r>
          </a:p>
          <a:p>
            <a:pPr marL="342900" indent="-342900">
              <a:buFont typeface="Arial" panose="020B0604020202020204" pitchFamily="34" charset="0"/>
              <a:buAutoNum type="arabicPeriod"/>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AI-Powered Predictive Analytics</a:t>
            </a:r>
          </a:p>
          <a:p>
            <a:pPr marL="342900" indent="-342900">
              <a:buAutoNum type="arabicPeriod"/>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4071601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119322-DF68-235D-05CE-9C3E72EE5CE8}"/>
              </a:ext>
            </a:extLst>
          </p:cNvPr>
          <p:cNvSpPr>
            <a:spLocks noGrp="1"/>
          </p:cNvSpPr>
          <p:nvPr>
            <p:ph idx="1"/>
          </p:nvPr>
        </p:nvSpPr>
        <p:spPr>
          <a:xfrm>
            <a:off x="838200" y="678094"/>
            <a:ext cx="10515600" cy="5498869"/>
          </a:xfrm>
        </p:spPr>
        <p:txBody>
          <a:bodyPr>
            <a:normAutofit lnSpcReduction="10000"/>
          </a:bodyPr>
          <a:lstStyle/>
          <a:p>
            <a:pPr marL="0" indent="0">
              <a:lnSpc>
                <a:spcPct val="107000"/>
              </a:lnSpc>
              <a:spcAft>
                <a:spcPts val="800"/>
              </a:spcAft>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Purpose Statement:</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HRM Pro is a modern, AI-powered Applicant Tracking System (ATS) designed to help businesses manage their hiring process more efficiently. The software enables recruiters to automate resume screening, track candidates through every stage of hiring, and streamline job assignments.</a:t>
            </a:r>
          </a:p>
          <a:p>
            <a:pPr marL="0" indent="0">
              <a:buNone/>
            </a:pP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Goals of HRM Pro:</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1. Make the Hiring Process Faster and More Efficient</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2. Improve the Experience for Job Applicants</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3. Use Data and AI for Smarter Hiring Decisions</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4. Make Collaboration Easier Between Hiring Teams</a:t>
            </a: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endParaRPr lang="en-IN" dirty="0"/>
          </a:p>
        </p:txBody>
      </p:sp>
    </p:spTree>
    <p:extLst>
      <p:ext uri="{BB962C8B-B14F-4D97-AF65-F5344CB8AC3E}">
        <p14:creationId xmlns:p14="http://schemas.microsoft.com/office/powerpoint/2010/main" val="3352493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45B81C-DBC7-5EED-9D6A-74C3ED2EF839}"/>
              </a:ext>
            </a:extLst>
          </p:cNvPr>
          <p:cNvSpPr>
            <a:spLocks noGrp="1"/>
          </p:cNvSpPr>
          <p:nvPr>
            <p:ph idx="1"/>
          </p:nvPr>
        </p:nvSpPr>
        <p:spPr>
          <a:xfrm>
            <a:off x="838200" y="462337"/>
            <a:ext cx="10515600" cy="5714626"/>
          </a:xfrm>
        </p:spPr>
        <p:txBody>
          <a:bodyPr/>
          <a:lstStyle/>
          <a:p>
            <a:pPr marL="0" indent="0">
              <a:buNone/>
            </a:pPr>
            <a:r>
              <a:rPr lang="en-IN" sz="2000" b="1" kern="100" dirty="0">
                <a:effectLst/>
                <a:latin typeface="Calibri" panose="020F0502020204030204" pitchFamily="34" charset="0"/>
                <a:ea typeface="Calibri" panose="020F0502020204030204" pitchFamily="34" charset="0"/>
                <a:cs typeface="Times New Roman" panose="02020603050405020304" pitchFamily="18" charset="0"/>
              </a:rPr>
              <a:t>Project Objective:</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Select an ATS Based on Business Needs</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Develop and Test a Functional Prototype</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Boost Collaboration Among Hiring Teams</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Automate and Enhance the Recruitment Process</a:t>
            </a: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a:p>
            <a:pPr marL="0" indent="0">
              <a:buNone/>
            </a:pPr>
            <a:r>
              <a:rPr lang="en-IN"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Success Criteria: </a:t>
            </a:r>
            <a:endParaRPr lang="en-IN" sz="2000" dirty="0">
              <a:solidFill>
                <a:srgbClr val="000000"/>
              </a:solidFill>
              <a:effectLst/>
              <a:latin typeface="Arial" panose="020B0604020202020204" pitchFamily="34" charset="0"/>
              <a:ea typeface="Calibri" panose="020F0502020204030204" pitchFamily="34" charset="0"/>
            </a:endParaRP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1. Improve Records Availability and Accessibility</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2. Reduce System Downtime and Improve Response Time</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3. Enhance Resume Parsing Accuracy and Efficiency</a:t>
            </a:r>
          </a:p>
          <a:p>
            <a:pPr marL="0" indent="0">
              <a:buNone/>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4. Streamline Recruitment Workflow and Reduce Hiring Time</a:t>
            </a:r>
          </a:p>
          <a:p>
            <a:pPr marL="0" indent="0">
              <a:buNone/>
            </a:pPr>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
        <p:nvSpPr>
          <p:cNvPr id="2" name="Rectangle 1">
            <a:extLst>
              <a:ext uri="{FF2B5EF4-FFF2-40B4-BE49-F238E27FC236}">
                <a16:creationId xmlns:a16="http://schemas.microsoft.com/office/drawing/2014/main" id="{F4F80D2A-C7AF-14D6-6933-613EAE5015E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var(--font-fk-grotesk)"/>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03C9DDE5-A561-8016-9341-4BB3B494F21B}"/>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var(--font-fk-grotesk)"/>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295FB53D-4E11-AC0D-5B44-961B603CF0F6}"/>
              </a:ext>
            </a:extLst>
          </p:cNvPr>
          <p:cNvSpPr>
            <a:spLocks noChangeArrowheads="1"/>
          </p:cNvSpPr>
          <p:nvPr/>
        </p:nvSpPr>
        <p:spPr bwMode="auto">
          <a:xfrm>
            <a:off x="304800" y="304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var(--font-fk-grotesk)"/>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5991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103D3A5-804F-6333-A8ED-9369AF30540E}"/>
              </a:ext>
            </a:extLst>
          </p:cNvPr>
          <p:cNvSpPr>
            <a:spLocks noGrp="1"/>
          </p:cNvSpPr>
          <p:nvPr>
            <p:ph type="subTitle" idx="1"/>
          </p:nvPr>
        </p:nvSpPr>
        <p:spPr>
          <a:xfrm>
            <a:off x="1524000" y="585627"/>
            <a:ext cx="9144000" cy="5527497"/>
          </a:xfrm>
        </p:spPr>
        <p:txBody>
          <a:bodyPr/>
          <a:lstStyle/>
          <a:p>
            <a:pPr algn="l"/>
            <a:r>
              <a:rPr lang="en-US" sz="2000" b="1" dirty="0"/>
              <a:t>Methods –</a:t>
            </a:r>
          </a:p>
          <a:p>
            <a:pPr algn="l"/>
            <a:r>
              <a:rPr lang="en-IN" sz="1800" kern="100" dirty="0">
                <a:latin typeface="Calibri" panose="020F0502020204030204" pitchFamily="34" charset="0"/>
                <a:ea typeface="Calibri" panose="020F0502020204030204" pitchFamily="34" charset="0"/>
                <a:cs typeface="Times New Roman" panose="02020603050405020304" pitchFamily="18" charset="0"/>
              </a:rPr>
              <a:t>1. Resume Parsing</a:t>
            </a: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algn="l"/>
            <a:r>
              <a:rPr lang="en-IN" sz="1800" kern="100" dirty="0">
                <a:latin typeface="Calibri" panose="020F0502020204030204" pitchFamily="34" charset="0"/>
                <a:ea typeface="Calibri" panose="020F0502020204030204" pitchFamily="34" charset="0"/>
                <a:cs typeface="Times New Roman" panose="02020603050405020304" pitchFamily="18" charset="0"/>
              </a:rPr>
              <a:t>2. Create Requirements</a:t>
            </a:r>
          </a:p>
          <a:p>
            <a:pPr algn="l"/>
            <a:r>
              <a:rPr lang="en-IN" sz="1800" kern="100" dirty="0">
                <a:latin typeface="Calibri" panose="020F0502020204030204" pitchFamily="34" charset="0"/>
                <a:ea typeface="Calibri" panose="020F0502020204030204" pitchFamily="34" charset="0"/>
                <a:cs typeface="Times New Roman" panose="02020603050405020304" pitchFamily="18" charset="0"/>
              </a:rPr>
              <a:t>3. Assign Requirements</a:t>
            </a:r>
          </a:p>
          <a:p>
            <a:pPr algn="l"/>
            <a:r>
              <a:rPr lang="en-IN" sz="1800" kern="100" dirty="0">
                <a:latin typeface="Calibri" panose="020F0502020204030204" pitchFamily="34" charset="0"/>
                <a:ea typeface="Calibri" panose="020F0502020204030204" pitchFamily="34" charset="0"/>
                <a:cs typeface="Times New Roman" panose="02020603050405020304" pitchFamily="18" charset="0"/>
              </a:rPr>
              <a:t>4. Track Candidate Lifecycle</a:t>
            </a:r>
          </a:p>
          <a:p>
            <a:pPr algn="l"/>
            <a:r>
              <a:rPr lang="en-IN" sz="1800" kern="100" dirty="0">
                <a:latin typeface="Calibri" panose="020F0502020204030204" pitchFamily="34" charset="0"/>
                <a:ea typeface="Calibri" panose="020F0502020204030204" pitchFamily="34" charset="0"/>
                <a:cs typeface="Times New Roman" panose="02020603050405020304" pitchFamily="18" charset="0"/>
              </a:rPr>
              <a:t>5. Productivity Reporting</a:t>
            </a:r>
          </a:p>
          <a:p>
            <a:pPr algn="l"/>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a:p>
            <a:pPr algn="l"/>
            <a:r>
              <a:rPr lang="en-IN" sz="2000" b="1" kern="100" dirty="0">
                <a:latin typeface="Calibri" panose="020F0502020204030204" pitchFamily="34" charset="0"/>
                <a:ea typeface="Calibri" panose="020F0502020204030204" pitchFamily="34" charset="0"/>
                <a:cs typeface="Times New Roman" panose="02020603050405020304" pitchFamily="18" charset="0"/>
              </a:rPr>
              <a:t>Approach –</a:t>
            </a:r>
          </a:p>
          <a:p>
            <a:pPr algn="l"/>
            <a:r>
              <a:rPr lang="en-IN" sz="1800" kern="100" dirty="0">
                <a:latin typeface="Calibri" panose="020F0502020204030204" pitchFamily="34" charset="0"/>
                <a:ea typeface="Calibri" panose="020F0502020204030204" pitchFamily="34" charset="0"/>
                <a:cs typeface="Times New Roman" panose="02020603050405020304" pitchFamily="18" charset="0"/>
              </a:rPr>
              <a:t>1. Agile Methodology (Scrum Framework)</a:t>
            </a:r>
          </a:p>
          <a:p>
            <a:pPr algn="l"/>
            <a:r>
              <a:rPr lang="en-IN" sz="1800" kern="100" dirty="0">
                <a:latin typeface="Calibri" panose="020F0502020204030204" pitchFamily="34" charset="0"/>
                <a:ea typeface="Calibri" panose="020F0502020204030204" pitchFamily="34" charset="0"/>
                <a:cs typeface="Times New Roman" panose="02020603050405020304" pitchFamily="18" charset="0"/>
              </a:rPr>
              <a:t>2. Business Analysis &amp; Requirement Gathering</a:t>
            </a:r>
          </a:p>
          <a:p>
            <a:pPr algn="l"/>
            <a:r>
              <a:rPr lang="en-IN" sz="1800" kern="100" dirty="0">
                <a:latin typeface="Calibri" panose="020F0502020204030204" pitchFamily="34" charset="0"/>
                <a:ea typeface="Calibri" panose="020F0502020204030204" pitchFamily="34" charset="0"/>
                <a:cs typeface="Times New Roman" panose="02020603050405020304" pitchFamily="18" charset="0"/>
              </a:rPr>
              <a:t>3. System Design &amp; Architecture</a:t>
            </a:r>
          </a:p>
          <a:p>
            <a:pPr algn="l"/>
            <a:r>
              <a:rPr lang="en-IN" sz="1800" kern="100" dirty="0">
                <a:latin typeface="Calibri" panose="020F0502020204030204" pitchFamily="34" charset="0"/>
                <a:ea typeface="Calibri" panose="020F0502020204030204" pitchFamily="34" charset="0"/>
                <a:cs typeface="Times New Roman" panose="02020603050405020304" pitchFamily="18" charset="0"/>
              </a:rPr>
              <a:t>4. Front-End &amp; Back-End Development Collaboration</a:t>
            </a:r>
          </a:p>
          <a:p>
            <a:pPr algn="l"/>
            <a:endParaRPr lang="en-IN" sz="18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5161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339265-0883-9FEE-AD50-44B720465118}"/>
              </a:ext>
            </a:extLst>
          </p:cNvPr>
          <p:cNvSpPr>
            <a:spLocks noGrp="1"/>
          </p:cNvSpPr>
          <p:nvPr>
            <p:ph idx="1"/>
          </p:nvPr>
        </p:nvSpPr>
        <p:spPr>
          <a:xfrm>
            <a:off x="838200" y="616449"/>
            <a:ext cx="10515600" cy="5560514"/>
          </a:xfrm>
        </p:spPr>
        <p:txBody>
          <a:bodyPr>
            <a:normAutofit fontScale="62500" lnSpcReduction="20000"/>
          </a:bodyPr>
          <a:lstStyle/>
          <a:p>
            <a:pPr marL="0" indent="0">
              <a:lnSpc>
                <a:spcPct val="107000"/>
              </a:lnSpc>
              <a:spcAft>
                <a:spcPts val="800"/>
              </a:spcAft>
              <a:buNone/>
              <a:tabLst>
                <a:tab pos="457200" algn="l"/>
              </a:tabLst>
            </a:pPr>
            <a:r>
              <a:rPr lang="en-US" sz="6200" b="1" kern="0" dirty="0">
                <a:latin typeface="Calibri" panose="020F0502020204030204" pitchFamily="34" charset="0"/>
                <a:ea typeface="Calibri" panose="020F0502020204030204" pitchFamily="34" charset="0"/>
                <a:cs typeface="Calibri" panose="020F0502020204030204" pitchFamily="34" charset="0"/>
              </a:rPr>
              <a:t>Resources – </a:t>
            </a:r>
          </a:p>
          <a:p>
            <a:pPr marL="0" lvl="0" indent="0">
              <a:lnSpc>
                <a:spcPct val="107000"/>
              </a:lnSpc>
              <a:spcAft>
                <a:spcPts val="800"/>
              </a:spcAft>
              <a:buNone/>
              <a:tabLst>
                <a:tab pos="457200" algn="l"/>
              </a:tabLst>
            </a:pPr>
            <a:r>
              <a:rPr lang="en-IN" sz="4500" kern="0" dirty="0">
                <a:effectLst/>
                <a:latin typeface="Calibri" panose="020F0502020204030204" pitchFamily="34" charset="0"/>
                <a:ea typeface="Calibri" panose="020F0502020204030204" pitchFamily="34" charset="0"/>
                <a:cs typeface="Calibri" panose="020F0502020204030204" pitchFamily="34" charset="0"/>
              </a:rPr>
              <a:t>1. People:</a:t>
            </a:r>
            <a:endParaRPr lang="en-IN" sz="4500" kern="100" dirty="0">
              <a:effectLst/>
              <a:latin typeface="Calibri" panose="020F0502020204030204" pitchFamily="34" charset="0"/>
              <a:ea typeface="Calibri" panose="020F0502020204030204" pitchFamily="34" charset="0"/>
              <a:cs typeface="Calibri" panose="020F0502020204030204" pitchFamily="34" charset="0"/>
            </a:endParaRPr>
          </a:p>
          <a:p>
            <a:r>
              <a:rPr lang="en-IN" sz="3800" kern="0" dirty="0">
                <a:effectLst/>
                <a:latin typeface="Calibri" panose="020F0502020204030204" pitchFamily="34" charset="0"/>
                <a:ea typeface="Calibri" panose="020F0502020204030204" pitchFamily="34" charset="0"/>
                <a:cs typeface="Calibri" panose="020F0502020204030204" pitchFamily="34" charset="0"/>
              </a:rPr>
              <a:t>Project Team</a:t>
            </a:r>
          </a:p>
          <a:p>
            <a:r>
              <a:rPr lang="en-IN" sz="3800" dirty="0">
                <a:latin typeface="Calibri" panose="020F0502020204030204" pitchFamily="34" charset="0"/>
                <a:ea typeface="Calibri" panose="020F0502020204030204" pitchFamily="34" charset="0"/>
                <a:cs typeface="Calibri" panose="020F0502020204030204" pitchFamily="34" charset="0"/>
              </a:rPr>
              <a:t>Client Stakeholders</a:t>
            </a:r>
          </a:p>
          <a:p>
            <a:r>
              <a:rPr lang="en-IN" sz="3800" dirty="0">
                <a:latin typeface="Calibri" panose="020F0502020204030204" pitchFamily="34" charset="0"/>
                <a:ea typeface="Calibri" panose="020F0502020204030204" pitchFamily="34" charset="0"/>
                <a:cs typeface="Calibri" panose="020F0502020204030204" pitchFamily="34" charset="0"/>
              </a:rPr>
              <a:t>External Consultants</a:t>
            </a:r>
            <a:endParaRPr lang="en-IN" sz="3800" kern="0" dirty="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ct val="107000"/>
              </a:lnSpc>
              <a:spcAft>
                <a:spcPts val="800"/>
              </a:spcAft>
              <a:buNone/>
              <a:tabLst>
                <a:tab pos="457200" algn="l"/>
              </a:tabLst>
            </a:pPr>
            <a:r>
              <a:rPr lang="en-IN" sz="4500" kern="0" dirty="0">
                <a:effectLst/>
                <a:latin typeface="Calibri" panose="020F0502020204030204" pitchFamily="34" charset="0"/>
                <a:ea typeface="Calibri" panose="020F0502020204030204" pitchFamily="34" charset="0"/>
                <a:cs typeface="Calibri" panose="020F0502020204030204" pitchFamily="34" charset="0"/>
              </a:rPr>
              <a:t>2. Time:</a:t>
            </a:r>
            <a:endParaRPr lang="en-IN" sz="4500" kern="100" dirty="0">
              <a:effectLst/>
              <a:latin typeface="Calibri" panose="020F0502020204030204" pitchFamily="34" charset="0"/>
              <a:ea typeface="Calibri" panose="020F0502020204030204" pitchFamily="34" charset="0"/>
              <a:cs typeface="Calibri" panose="020F0502020204030204" pitchFamily="34" charset="0"/>
            </a:endParaRPr>
          </a:p>
          <a:p>
            <a:r>
              <a:rPr lang="en-IN" sz="4500" kern="0" dirty="0">
                <a:effectLst/>
                <a:latin typeface="Calibri" panose="020F0502020204030204" pitchFamily="34" charset="0"/>
                <a:ea typeface="Calibri" panose="020F0502020204030204" pitchFamily="34" charset="0"/>
                <a:cs typeface="Calibri" panose="020F0502020204030204" pitchFamily="34" charset="0"/>
              </a:rPr>
              <a:t>Project Duration – 1 Year</a:t>
            </a:r>
          </a:p>
          <a:p>
            <a:pPr marL="0" indent="0">
              <a:buNone/>
            </a:pPr>
            <a:r>
              <a:rPr lang="en-IN" sz="4500" kern="0" dirty="0">
                <a:latin typeface="Calibri" panose="020F0502020204030204" pitchFamily="34" charset="0"/>
                <a:ea typeface="Calibri" panose="020F0502020204030204" pitchFamily="34" charset="0"/>
                <a:cs typeface="Calibri" panose="020F0502020204030204" pitchFamily="34" charset="0"/>
              </a:rPr>
              <a:t>3. Budget :</a:t>
            </a:r>
          </a:p>
          <a:p>
            <a:pPr marL="0" indent="0">
              <a:buNone/>
            </a:pPr>
            <a:r>
              <a:rPr lang="en-IN" sz="4500" kern="0" dirty="0">
                <a:latin typeface="Calibri" panose="020F0502020204030204" pitchFamily="34" charset="0"/>
                <a:ea typeface="Calibri" panose="020F0502020204030204" pitchFamily="34" charset="0"/>
                <a:cs typeface="Calibri" panose="020F0502020204030204" pitchFamily="34" charset="0"/>
              </a:rPr>
              <a:t>10 Lakhs</a:t>
            </a:r>
          </a:p>
          <a:p>
            <a:pPr marL="0" indent="0">
              <a:buNone/>
            </a:pPr>
            <a:endParaRPr lang="en-IN" sz="2600" kern="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IN" sz="2600" kern="0" dirty="0">
                <a:latin typeface="Calibri" panose="020F0502020204030204" pitchFamily="34" charset="0"/>
                <a:ea typeface="Calibri" panose="020F0502020204030204" pitchFamily="34" charset="0"/>
                <a:cs typeface="Calibri" panose="020F0502020204030204" pitchFamily="34" charset="0"/>
              </a:rPr>
              <a:t>4. Other </a:t>
            </a:r>
          </a:p>
          <a:p>
            <a:pPr marL="0" indent="0">
              <a:buNone/>
            </a:pPr>
            <a:endParaRPr lang="en-IN" sz="2600" kern="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IN" sz="5500" kern="1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IN" sz="55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IN" dirty="0"/>
          </a:p>
          <a:p>
            <a:pPr marL="0" indent="0">
              <a:buNone/>
            </a:pPr>
            <a:endParaRPr lang="en-IN" dirty="0"/>
          </a:p>
        </p:txBody>
      </p:sp>
    </p:spTree>
    <p:extLst>
      <p:ext uri="{BB962C8B-B14F-4D97-AF65-F5344CB8AC3E}">
        <p14:creationId xmlns:p14="http://schemas.microsoft.com/office/powerpoint/2010/main" val="20539215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101</TotalTime>
  <Words>646</Words>
  <Application>Microsoft Office PowerPoint</Application>
  <PresentationFormat>Widescreen</PresentationFormat>
  <Paragraphs>103</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Segoe UI Emoji</vt:lpstr>
      <vt:lpstr>Segoe UI Symbol</vt:lpstr>
      <vt:lpstr>Symbol</vt:lpstr>
      <vt:lpstr>Trebuchet MS</vt:lpstr>
      <vt:lpstr>var(--font-fk-grotesk)</vt:lpstr>
      <vt:lpstr>Wingdings 3</vt:lpstr>
      <vt:lpstr>Facet</vt:lpstr>
      <vt:lpstr>Project name – HRM Pro                                       Prepared by – Rhutik Pujare (Business Analyst) Date – 01-Feb-2025  </vt:lpstr>
      <vt:lpstr>Current Situation of the HRM Pro Project  </vt:lpstr>
      <vt:lpstr>Current Challenges &amp; Areas of Improvement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Rhutik Pujare</dc:creator>
  <cp:lastModifiedBy>Rhutik Pujare</cp:lastModifiedBy>
  <cp:revision>46</cp:revision>
  <dcterms:created xsi:type="dcterms:W3CDTF">2025-02-19T14:04:18Z</dcterms:created>
  <dcterms:modified xsi:type="dcterms:W3CDTF">2025-02-22T09:46:40Z</dcterms:modified>
</cp:coreProperties>
</file>