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7" r:id="rId1"/>
  </p:sldMasterIdLst>
  <p:sldIdLst>
    <p:sldId id="279" r:id="rId2"/>
    <p:sldId id="257" r:id="rId3"/>
    <p:sldId id="258" r:id="rId4"/>
    <p:sldId id="259" r:id="rId5"/>
    <p:sldId id="260" r:id="rId6"/>
    <p:sldId id="261" r:id="rId7"/>
    <p:sldId id="262" r:id="rId8"/>
    <p:sldId id="263" r:id="rId9"/>
    <p:sldId id="264" r:id="rId10"/>
    <p:sldId id="267" r:id="rId11"/>
    <p:sldId id="270" r:id="rId12"/>
    <p:sldId id="268" r:id="rId13"/>
    <p:sldId id="271" r:id="rId14"/>
    <p:sldId id="272" r:id="rId15"/>
    <p:sldId id="273" r:id="rId16"/>
    <p:sldId id="276" r:id="rId17"/>
    <p:sldId id="275" r:id="rId18"/>
    <p:sldId id="278" r:id="rId19"/>
    <p:sldId id="280"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C9B51FB-81CE-4C13-A1F0-E3D9A0399D9C}" v="31" dt="2025-10-06T05:33:16.156"/>
    <p1510:client id="{C590EB9A-4C49-BD12-A4B1-4B76F95ED1BD}" v="162" dt="2025-10-07T06:05:19.22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86" d="100"/>
          <a:sy n="86" d="100"/>
        </p:scale>
        <p:origin x="96" y="8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dirty="0"/>
              <a:t>Click to edit Master title style</a:t>
            </a:r>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B61BEF0D-F0BB-DE4B-95CE-6DB70DBA9567}" type="datetimeFigureOut">
              <a:rPr lang="en-US" dirty="0"/>
              <a:pPr/>
              <a:t>10/6/2025</a:t>
            </a:fld>
            <a:endParaRPr lang="en-US" dirty="0"/>
          </a:p>
        </p:txBody>
      </p:sp>
      <p:sp>
        <p:nvSpPr>
          <p:cNvPr id="5" name="Footer Placeholder 4"/>
          <p:cNvSpPr>
            <a:spLocks noGrp="1"/>
          </p:cNvSpPr>
          <p:nvPr>
            <p:ph type="ftr" sz="quarter" idx="11"/>
          </p:nvPr>
        </p:nvSpPr>
        <p:spPr>
          <a:xfrm>
            <a:off x="5332412" y="5883275"/>
            <a:ext cx="4324044" cy="365125"/>
          </a:xfrm>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875782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dirty="0"/>
              <a:t>Click to edit Master title style</a:t>
            </a:r>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40862976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dirty="0"/>
              <a:t>Click to edit Master title style</a:t>
            </a:r>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3298388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dirty="0"/>
              <a:t>Click to edit Master title style</a:t>
            </a:r>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4924539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dirty="0"/>
              <a:t>Click to edit Master title style</a:t>
            </a:r>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66937038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dirty="0"/>
              <a:t>Click to edit Master title style</a:t>
            </a:r>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dirty="0"/>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27024326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dirty="0"/>
              <a:t>Click to edit Master title style</a:t>
            </a:r>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dirty="0"/>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971695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dirty="0"/>
              <a:t>Click to edit Master title style</a:t>
            </a:r>
          </a:p>
        </p:txBody>
      </p:sp>
      <p:sp>
        <p:nvSpPr>
          <p:cNvPr id="3" name="Vertical Text Placeholder 2"/>
          <p:cNvSpPr>
            <a:spLocks noGrp="1"/>
          </p:cNvSpPr>
          <p:nvPr>
            <p:ph type="body" orient="vert" idx="1"/>
          </p:nvPr>
        </p:nvSpPr>
        <p:spPr/>
        <p:txBody>
          <a:bodyPr vert="eaVert" ancho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B61BEF0D-F0BB-DE4B-95CE-6DB70DBA9567}" type="datetimeFigureOut">
              <a:rPr lang="en-US" dirty="0"/>
              <a:pPr/>
              <a:t>10/6/2025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70176434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B61BEF0D-F0BB-DE4B-95CE-6DB70DBA9567}" type="datetimeFigureOut">
              <a:rPr lang="en-US" dirty="0"/>
              <a:pPr/>
              <a:t>10/6/2025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8383676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nchor="ct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B61BEF0D-F0BB-DE4B-95CE-6DB70DBA9567}" type="datetimeFigureOut">
              <a:rPr lang="en-US" dirty="0"/>
              <a:pPr/>
              <a:t>10/6/2025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951856" y="5867131"/>
            <a:ext cx="5511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9671043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dirty="0"/>
              <a:t>Click to edit Master title style</a:t>
            </a:r>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7303836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dirty="0"/>
              <a:t>Click to edit Master title style</a:t>
            </a:r>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B61BEF0D-F0BB-DE4B-95CE-6DB70DBA9567}" type="datetimeFigureOut">
              <a:rPr lang="en-US" dirty="0"/>
              <a:pPr/>
              <a:t>10/6/2025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7964668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0"/>
              <a:t>Click to edit Master title style</a:t>
            </a:r>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B61BEF0D-F0BB-DE4B-95CE-6DB70DBA9567}" type="datetimeFigureOut">
              <a:rPr lang="en-US" dirty="0"/>
              <a:pPr/>
              <a:t>10/6/2025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4130687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Date Placeholder 2"/>
          <p:cNvSpPr>
            <a:spLocks noGrp="1"/>
          </p:cNvSpPr>
          <p:nvPr>
            <p:ph type="dt" sz="half" idx="10"/>
          </p:nvPr>
        </p:nvSpPr>
        <p:spPr/>
        <p:txBody>
          <a:bodyPr/>
          <a:lstStyle/>
          <a:p>
            <a:fld id="{B61BEF0D-F0BB-DE4B-95CE-6DB70DBA9567}" type="datetimeFigureOut">
              <a:rPr lang="en-US" dirty="0"/>
              <a:pPr/>
              <a:t>10/6/2025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1491130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10/6/2025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2913127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dirty="0"/>
              <a:t>Click to edit Master title style</a:t>
            </a:r>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4088776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dirty="0"/>
              <a:t>Click to edit Master title style</a:t>
            </a:r>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0592766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dirty="0"/>
              <a:pPr/>
              <a:t>10/6/2025</a:t>
            </a:fld>
            <a:endParaRPr lang="en-US" dirty="0"/>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a:t>
            </a:fld>
            <a:endParaRPr lang="en-US" dirty="0"/>
          </a:p>
        </p:txBody>
      </p:sp>
    </p:spTree>
    <p:extLst>
      <p:ext uri="{BB962C8B-B14F-4D97-AF65-F5344CB8AC3E}">
        <p14:creationId xmlns:p14="http://schemas.microsoft.com/office/powerpoint/2010/main" val="1852881352"/>
      </p:ext>
    </p:extLst>
  </p:cSld>
  <p:clrMap bg1="lt1" tx1="dk1" bg2="lt2" tx2="dk2" accent1="accent1" accent2="accent2" accent3="accent3" accent4="accent4" accent5="accent5" accent6="accent6" hlink="hlink" folHlink="folHlink"/>
  <p:sldLayoutIdLst>
    <p:sldLayoutId id="2147483878" r:id="rId1"/>
    <p:sldLayoutId id="2147483879" r:id="rId2"/>
    <p:sldLayoutId id="2147483880" r:id="rId3"/>
    <p:sldLayoutId id="2147483881" r:id="rId4"/>
    <p:sldLayoutId id="2147483882" r:id="rId5"/>
    <p:sldLayoutId id="2147483883" r:id="rId6"/>
    <p:sldLayoutId id="2147483884" r:id="rId7"/>
    <p:sldLayoutId id="2147483885" r:id="rId8"/>
    <p:sldLayoutId id="2147483886" r:id="rId9"/>
    <p:sldLayoutId id="2147483887" r:id="rId10"/>
    <p:sldLayoutId id="2147483888" r:id="rId11"/>
    <p:sldLayoutId id="2147483889" r:id="rId12"/>
    <p:sldLayoutId id="2147483890" r:id="rId13"/>
    <p:sldLayoutId id="2147483891" r:id="rId14"/>
    <p:sldLayoutId id="2147483892" r:id="rId15"/>
    <p:sldLayoutId id="2147483893" r:id="rId16"/>
    <p:sldLayoutId id="2147483894"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76000"/>
                <a:satMod val="180000"/>
              </a:schemeClr>
              <a:schemeClr val="bg2">
                <a:tint val="80000"/>
                <a:satMod val="120000"/>
                <a:lumMod val="180000"/>
              </a:schemeClr>
            </a:duotone>
          </a:blip>
          <a:stretch/>
        </a:blipFill>
        <a:effectLst/>
      </p:bgPr>
    </p:bg>
    <p:spTree>
      <p:nvGrpSpPr>
        <p:cNvPr id="1" name=""/>
        <p:cNvGrpSpPr/>
        <p:nvPr/>
      </p:nvGrpSpPr>
      <p:grpSpPr>
        <a:xfrm>
          <a:off x="0" y="0"/>
          <a:ext cx="0" cy="0"/>
          <a:chOff x="0" y="0"/>
          <a:chExt cx="0" cy="0"/>
        </a:xfrm>
      </p:grpSpPr>
      <p:sp useBgFill="1">
        <p:nvSpPr>
          <p:cNvPr id="5" name="Rectangle 4">
            <a:extLst>
              <a:ext uri="{FF2B5EF4-FFF2-40B4-BE49-F238E27FC236}">
                <a16:creationId xmlns:a16="http://schemas.microsoft.com/office/drawing/2014/main" id="{24DFAAE7-061D-4086-99EC-872CB30508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FAD3AD3-2659-D3D3-C9E3-C7BC66DDA5C4}"/>
              </a:ext>
            </a:extLst>
          </p:cNvPr>
          <p:cNvSpPr>
            <a:spLocks noGrp="1"/>
          </p:cNvSpPr>
          <p:nvPr>
            <p:ph type="title"/>
          </p:nvPr>
        </p:nvSpPr>
        <p:spPr>
          <a:xfrm>
            <a:off x="3854451" y="685800"/>
            <a:ext cx="7648573" cy="1752599"/>
          </a:xfrm>
        </p:spPr>
        <p:txBody>
          <a:bodyPr>
            <a:normAutofit/>
          </a:bodyPr>
          <a:lstStyle/>
          <a:p>
            <a:r>
              <a:rPr lang="en-US" sz="4400" dirty="0">
                <a:latin typeface="Calibri"/>
                <a:ea typeface="Calibri"/>
                <a:cs typeface="Calibri"/>
              </a:rPr>
              <a:t>Hubble Enhancement on Sales Module</a:t>
            </a:r>
          </a:p>
        </p:txBody>
      </p:sp>
      <p:sp>
        <p:nvSpPr>
          <p:cNvPr id="6" name="Rectangle 5">
            <a:extLst>
              <a:ext uri="{FF2B5EF4-FFF2-40B4-BE49-F238E27FC236}">
                <a16:creationId xmlns:a16="http://schemas.microsoft.com/office/drawing/2014/main" id="{E7570099-A243-48DD-9EAE-36F4AC095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406393" cy="6858000"/>
          </a:xfrm>
          <a:prstGeom prst="rect">
            <a:avLst/>
          </a:prstGeom>
          <a:gradFill flip="none" rotWithShape="1">
            <a:gsLst>
              <a:gs pos="0">
                <a:schemeClr val="accent1">
                  <a:lumMod val="89000"/>
                </a:schemeClr>
              </a:gs>
              <a:gs pos="23000">
                <a:schemeClr val="accent1">
                  <a:lumMod val="89000"/>
                </a:schemeClr>
              </a:gs>
              <a:gs pos="69000">
                <a:schemeClr val="accent1">
                  <a:lumMod val="75000"/>
                </a:schemeClr>
              </a:gs>
              <a:gs pos="97000">
                <a:schemeClr val="accent1">
                  <a:lumMod val="70000"/>
                </a:schemeClr>
              </a:gs>
            </a:gsLst>
            <a:path path="circle">
              <a:fillToRect l="50000" t="50000" r="50000" b="50000"/>
            </a:path>
            <a:tileRect/>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7" name="Freeform 6">
            <a:extLst>
              <a:ext uri="{FF2B5EF4-FFF2-40B4-BE49-F238E27FC236}">
                <a16:creationId xmlns:a16="http://schemas.microsoft.com/office/drawing/2014/main" id="{45E4A74B-6514-424A-ADFA-C232FA6B90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95233" y="1"/>
            <a:ext cx="858884" cy="2780957"/>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lumMod val="75000"/>
            </a:schemeClr>
          </a:solidFill>
          <a:ln>
            <a:noFill/>
          </a:ln>
        </p:spPr>
      </p:sp>
      <p:sp>
        <p:nvSpPr>
          <p:cNvPr id="14" name="Freeform 7">
            <a:extLst>
              <a:ext uri="{FF2B5EF4-FFF2-40B4-BE49-F238E27FC236}">
                <a16:creationId xmlns:a16="http://schemas.microsoft.com/office/drawing/2014/main" id="{F61C5C86-C785-4B92-9F2D-133B8B8C24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41424" y="1"/>
            <a:ext cx="835810" cy="2671495"/>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rgbClr val="595959"/>
          </a:solidFill>
          <a:ln>
            <a:noFill/>
          </a:ln>
        </p:spPr>
      </p:sp>
      <p:sp>
        <p:nvSpPr>
          <p:cNvPr id="16" name="Freeform 12">
            <a:extLst>
              <a:ext uri="{FF2B5EF4-FFF2-40B4-BE49-F238E27FC236}">
                <a16:creationId xmlns:a16="http://schemas.microsoft.com/office/drawing/2014/main" id="{954D0BF9-002C-4D3A-A222-C166094A5D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41424" y="2585830"/>
            <a:ext cx="2175413" cy="4272171"/>
          </a:xfrm>
          <a:custGeom>
            <a:avLst/>
            <a:gdLst/>
            <a:ahLst/>
            <a:cxnLst/>
            <a:rect l="0" t="0" r="r" b="b"/>
            <a:pathLst>
              <a:path w="1697" h="2693">
                <a:moveTo>
                  <a:pt x="0" y="0"/>
                </a:moveTo>
                <a:lnTo>
                  <a:pt x="1622" y="2693"/>
                </a:lnTo>
                <a:lnTo>
                  <a:pt x="1697" y="2693"/>
                </a:lnTo>
                <a:lnTo>
                  <a:pt x="0" y="0"/>
                </a:lnTo>
                <a:close/>
              </a:path>
            </a:pathLst>
          </a:custGeom>
          <a:solidFill>
            <a:srgbClr val="262626"/>
          </a:solidFill>
          <a:ln>
            <a:noFill/>
          </a:ln>
        </p:spPr>
      </p:sp>
      <p:sp>
        <p:nvSpPr>
          <p:cNvPr id="18" name="Freeform 13">
            <a:extLst>
              <a:ext uri="{FF2B5EF4-FFF2-40B4-BE49-F238E27FC236}">
                <a16:creationId xmlns:a16="http://schemas.microsoft.com/office/drawing/2014/main" id="{6080EB6E-D69F-43B1-91EC-75C3033425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99078" y="2695292"/>
            <a:ext cx="2690743" cy="4162709"/>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0" name="Freeform: Shape 19">
            <a:extLst>
              <a:ext uri="{FF2B5EF4-FFF2-40B4-BE49-F238E27FC236}">
                <a16:creationId xmlns:a16="http://schemas.microsoft.com/office/drawing/2014/main" id="{21BA816A-EE68-4A96-BA05-73303B2F4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95233" y="2690532"/>
            <a:ext cx="2904320" cy="4167469"/>
          </a:xfrm>
          <a:custGeom>
            <a:avLst/>
            <a:gdLst>
              <a:gd name="connsiteX0" fmla="*/ 0 w 2904320"/>
              <a:gd name="connsiteY0" fmla="*/ 0 h 4167469"/>
              <a:gd name="connsiteX1" fmla="*/ 288431 w 2904320"/>
              <a:gd name="connsiteY1" fmla="*/ 90425 h 4167469"/>
              <a:gd name="connsiteX2" fmla="*/ 2904320 w 2904320"/>
              <a:gd name="connsiteY2" fmla="*/ 3220465 h 4167469"/>
              <a:gd name="connsiteX3" fmla="*/ 2904320 w 2904320"/>
              <a:gd name="connsiteY3" fmla="*/ 4167469 h 4167469"/>
              <a:gd name="connsiteX4" fmla="*/ 2694589 w 2904320"/>
              <a:gd name="connsiteY4" fmla="*/ 4167469 h 4167469"/>
              <a:gd name="connsiteX5" fmla="*/ 3846 w 2904320"/>
              <a:gd name="connsiteY5" fmla="*/ 4759 h 41674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04320" h="4167469">
                <a:moveTo>
                  <a:pt x="0" y="0"/>
                </a:moveTo>
                <a:lnTo>
                  <a:pt x="288431" y="90425"/>
                </a:lnTo>
                <a:lnTo>
                  <a:pt x="2904320" y="3220465"/>
                </a:lnTo>
                <a:lnTo>
                  <a:pt x="2904320" y="4167469"/>
                </a:lnTo>
                <a:lnTo>
                  <a:pt x="2694589" y="4167469"/>
                </a:lnTo>
                <a:lnTo>
                  <a:pt x="3846" y="4759"/>
                </a:lnTo>
                <a:close/>
              </a:path>
            </a:pathLst>
          </a:custGeom>
          <a:solidFill>
            <a:schemeClr val="accent1">
              <a:lumMod val="75000"/>
            </a:schemeClr>
          </a:solidFill>
          <a:ln>
            <a:noFill/>
          </a:ln>
        </p:spPr>
      </p:sp>
      <p:sp>
        <p:nvSpPr>
          <p:cNvPr id="22" name="Freeform 15">
            <a:extLst>
              <a:ext uri="{FF2B5EF4-FFF2-40B4-BE49-F238E27FC236}">
                <a16:creationId xmlns:a16="http://schemas.microsoft.com/office/drawing/2014/main" id="{22A94CDB-5D63-4C75-9CB6-6C18CDF37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41424" y="2581071"/>
            <a:ext cx="2894568" cy="427693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rgbClr val="404040"/>
          </a:solidFill>
          <a:ln>
            <a:noFill/>
          </a:ln>
        </p:spPr>
      </p:sp>
      <p:sp>
        <p:nvSpPr>
          <p:cNvPr id="3" name="Content Placeholder 2">
            <a:extLst>
              <a:ext uri="{FF2B5EF4-FFF2-40B4-BE49-F238E27FC236}">
                <a16:creationId xmlns:a16="http://schemas.microsoft.com/office/drawing/2014/main" id="{DB1FFD7B-AC27-0C5A-41E1-49BB67DC002D}"/>
              </a:ext>
            </a:extLst>
          </p:cNvPr>
          <p:cNvSpPr>
            <a:spLocks noGrp="1"/>
          </p:cNvSpPr>
          <p:nvPr>
            <p:ph idx="1"/>
          </p:nvPr>
        </p:nvSpPr>
        <p:spPr>
          <a:xfrm>
            <a:off x="3854451" y="2666999"/>
            <a:ext cx="7648572" cy="3124201"/>
          </a:xfrm>
        </p:spPr>
        <p:txBody>
          <a:bodyPr vert="horz" lIns="91440" tIns="45720" rIns="91440" bIns="45720" rtlCol="0" anchor="t">
            <a:normAutofit/>
          </a:bodyPr>
          <a:lstStyle/>
          <a:p>
            <a:pPr marL="0" indent="0">
              <a:buNone/>
            </a:pPr>
            <a:r>
              <a:rPr lang="en-US" sz="2000" dirty="0">
                <a:latin typeface="Calibri"/>
                <a:ea typeface="Calibri"/>
                <a:cs typeface="Calibri"/>
              </a:rPr>
              <a:t>By Samuel John</a:t>
            </a:r>
          </a:p>
          <a:p>
            <a:pPr marL="0" indent="0">
              <a:buNone/>
            </a:pPr>
            <a:r>
              <a:rPr lang="en-US" sz="2000" dirty="0">
                <a:latin typeface="Calibri"/>
                <a:ea typeface="Calibri"/>
                <a:cs typeface="Calibri"/>
              </a:rPr>
              <a:t>Date: 10th October 2025</a:t>
            </a:r>
            <a:endParaRPr lang="en-US" sz="2000" dirty="0"/>
          </a:p>
        </p:txBody>
      </p:sp>
    </p:spTree>
    <p:extLst>
      <p:ext uri="{BB962C8B-B14F-4D97-AF65-F5344CB8AC3E}">
        <p14:creationId xmlns:p14="http://schemas.microsoft.com/office/powerpoint/2010/main" val="366092049"/>
      </p:ext>
    </p:extLst>
  </p:cSld>
  <p:clrMapOvr>
    <a:masterClrMapping/>
  </p:clrMapOvr>
  <p:transition spd="slow">
    <p:wip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E521B5-6AC0-4450-80EB-71BB3575E5F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0603E1D-0BB7-0BAC-4D2F-4A1E4EB5498F}"/>
              </a:ext>
            </a:extLst>
          </p:cNvPr>
          <p:cNvSpPr>
            <a:spLocks noGrp="1"/>
          </p:cNvSpPr>
          <p:nvPr>
            <p:ph type="title"/>
          </p:nvPr>
        </p:nvSpPr>
        <p:spPr/>
        <p:txBody>
          <a:bodyPr/>
          <a:lstStyle/>
          <a:p>
            <a:r>
              <a:rPr lang="en-US" dirty="0">
                <a:solidFill>
                  <a:schemeClr val="tx1"/>
                </a:solidFill>
                <a:latin typeface="Calibri"/>
                <a:ea typeface="Calibri"/>
                <a:cs typeface="Posterama"/>
              </a:rPr>
              <a:t>SUCCESS CRITERIA:</a:t>
            </a:r>
            <a:endParaRPr lang="en-US">
              <a:solidFill>
                <a:schemeClr val="tx1"/>
              </a:solidFill>
              <a:latin typeface="Calibri"/>
              <a:ea typeface="Calibri"/>
              <a:cs typeface="Calibri"/>
            </a:endParaRPr>
          </a:p>
        </p:txBody>
      </p:sp>
      <p:sp>
        <p:nvSpPr>
          <p:cNvPr id="15" name="Content Placeholder 14">
            <a:extLst>
              <a:ext uri="{FF2B5EF4-FFF2-40B4-BE49-F238E27FC236}">
                <a16:creationId xmlns:a16="http://schemas.microsoft.com/office/drawing/2014/main" id="{EB1D5E32-476F-A31D-544B-DAB0DF1422B8}"/>
              </a:ext>
            </a:extLst>
          </p:cNvPr>
          <p:cNvSpPr>
            <a:spLocks noGrp="1"/>
          </p:cNvSpPr>
          <p:nvPr>
            <p:ph idx="1"/>
          </p:nvPr>
        </p:nvSpPr>
        <p:spPr/>
        <p:txBody>
          <a:bodyPr>
            <a:normAutofit/>
          </a:bodyPr>
          <a:lstStyle/>
          <a:p>
            <a:r>
              <a:rPr lang="en-US" sz="2000" dirty="0">
                <a:ea typeface="+mn-lt"/>
                <a:cs typeface="+mn-lt"/>
              </a:rPr>
              <a:t>End-to-end Requirements and Opportunities workflow is fully automated and managed </a:t>
            </a:r>
            <a:r>
              <a:rPr lang="en-US" sz="2000">
                <a:ea typeface="+mn-lt"/>
                <a:cs typeface="+mn-lt"/>
              </a:rPr>
              <a:t>within Hubble without reliance on external tools or communication channels.</a:t>
            </a:r>
          </a:p>
          <a:p>
            <a:pPr>
              <a:buClr>
                <a:srgbClr val="1287C3"/>
              </a:buClr>
            </a:pPr>
            <a:r>
              <a:rPr lang="en-US" sz="2000">
                <a:ea typeface="+mn-lt"/>
                <a:cs typeface="+mn-lt"/>
              </a:rPr>
              <a:t>All stakeholders (Sales, Recruitment, Delivery, and Payroll teams) can view, update, and track real-time progress of each requirement and opportunity.</a:t>
            </a:r>
          </a:p>
          <a:p>
            <a:pPr>
              <a:buClr>
                <a:srgbClr val="1287C3"/>
              </a:buClr>
            </a:pPr>
            <a:r>
              <a:rPr lang="en-US" sz="2000" dirty="0">
                <a:ea typeface="+mn-lt"/>
                <a:cs typeface="+mn-lt"/>
              </a:rPr>
              <a:t>Reduction in process delays and improved turnaround time for requirement closures compared to the previous manual process.</a:t>
            </a:r>
          </a:p>
          <a:p>
            <a:pPr>
              <a:buClr>
                <a:srgbClr val="1287C3"/>
              </a:buClr>
            </a:pPr>
            <a:r>
              <a:rPr lang="en-US" sz="2000" dirty="0">
                <a:ea typeface="+mn-lt"/>
                <a:cs typeface="+mn-lt"/>
              </a:rPr>
              <a:t>KPI Dashboard is successfully implemented and accurately displays all key metrics (calls executed, opportunities created, requirements posted, NDAs submitted) in real time.</a:t>
            </a:r>
          </a:p>
        </p:txBody>
      </p:sp>
    </p:spTree>
    <p:extLst>
      <p:ext uri="{BB962C8B-B14F-4D97-AF65-F5344CB8AC3E}">
        <p14:creationId xmlns:p14="http://schemas.microsoft.com/office/powerpoint/2010/main" val="3088958185"/>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5C868A-64A4-94DD-E4C0-55B4D5A61E8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78B333D-1B3E-59EE-97E5-9E1B3F5C097C}"/>
              </a:ext>
            </a:extLst>
          </p:cNvPr>
          <p:cNvSpPr>
            <a:spLocks noGrp="1"/>
          </p:cNvSpPr>
          <p:nvPr>
            <p:ph type="title"/>
          </p:nvPr>
        </p:nvSpPr>
        <p:spPr/>
        <p:txBody>
          <a:bodyPr/>
          <a:lstStyle/>
          <a:p>
            <a:r>
              <a:rPr lang="en-US" dirty="0">
                <a:solidFill>
                  <a:schemeClr val="tx1"/>
                </a:solidFill>
                <a:latin typeface="Calibri"/>
                <a:ea typeface="Calibri"/>
                <a:cs typeface="Posterama"/>
              </a:rPr>
              <a:t>SUCCESS CRITERIA</a:t>
            </a:r>
            <a:endParaRPr lang="en-US">
              <a:solidFill>
                <a:schemeClr val="tx1"/>
              </a:solidFill>
              <a:latin typeface="Calibri"/>
              <a:ea typeface="Calibri"/>
              <a:cs typeface="Calibri"/>
            </a:endParaRPr>
          </a:p>
        </p:txBody>
      </p:sp>
      <p:sp>
        <p:nvSpPr>
          <p:cNvPr id="15" name="Content Placeholder 14">
            <a:extLst>
              <a:ext uri="{FF2B5EF4-FFF2-40B4-BE49-F238E27FC236}">
                <a16:creationId xmlns:a16="http://schemas.microsoft.com/office/drawing/2014/main" id="{9B30A55B-E552-156B-93EA-CC313E0CD9FB}"/>
              </a:ext>
            </a:extLst>
          </p:cNvPr>
          <p:cNvSpPr>
            <a:spLocks noGrp="1"/>
          </p:cNvSpPr>
          <p:nvPr>
            <p:ph idx="1"/>
          </p:nvPr>
        </p:nvSpPr>
        <p:spPr/>
        <p:txBody>
          <a:bodyPr>
            <a:normAutofit/>
          </a:bodyPr>
          <a:lstStyle/>
          <a:p>
            <a:r>
              <a:rPr lang="en-US" sz="2000">
                <a:ea typeface="+mn-lt"/>
                <a:cs typeface="+mn-lt"/>
              </a:rPr>
              <a:t>Performance data is categorized correctly based on experience levels (0–1 year, 1–3 years, 3+ years) and used for evaluation and bonus calculations.</a:t>
            </a:r>
            <a:endParaRPr lang="en-US" sz="2000" dirty="0">
              <a:ea typeface="+mn-lt"/>
              <a:cs typeface="+mn-lt"/>
            </a:endParaRPr>
          </a:p>
          <a:p>
            <a:pPr>
              <a:buClr>
                <a:srgbClr val="1287C3"/>
              </a:buClr>
            </a:pPr>
            <a:r>
              <a:rPr lang="en-US" sz="2000" dirty="0">
                <a:ea typeface="+mn-lt"/>
                <a:cs typeface="+mn-lt"/>
              </a:rPr>
              <a:t>Sales and management teams report improved transparency and ease of monitoring individual and team performance.</a:t>
            </a:r>
          </a:p>
          <a:p>
            <a:pPr>
              <a:buClr>
                <a:srgbClr val="1287C3"/>
              </a:buClr>
            </a:pPr>
            <a:r>
              <a:rPr lang="en-US" sz="2000" dirty="0">
                <a:ea typeface="+mn-lt"/>
                <a:cs typeface="+mn-lt"/>
              </a:rPr>
              <a:t>User adoption rate of the enhanced Hubble features (workflow and dashboard) meets or exceeds 90% within the first three months of implementation.</a:t>
            </a:r>
          </a:p>
        </p:txBody>
      </p:sp>
    </p:spTree>
    <p:extLst>
      <p:ext uri="{BB962C8B-B14F-4D97-AF65-F5344CB8AC3E}">
        <p14:creationId xmlns:p14="http://schemas.microsoft.com/office/powerpoint/2010/main" val="1975837760"/>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BD0F35-D82A-3485-3B47-FBE62A998E1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6620DBB-2FA8-BF97-C3F9-E2215A45CF1B}"/>
              </a:ext>
            </a:extLst>
          </p:cNvPr>
          <p:cNvSpPr>
            <a:spLocks noGrp="1"/>
          </p:cNvSpPr>
          <p:nvPr>
            <p:ph type="title"/>
          </p:nvPr>
        </p:nvSpPr>
        <p:spPr/>
        <p:txBody>
          <a:bodyPr/>
          <a:lstStyle/>
          <a:p>
            <a:r>
              <a:rPr lang="en-US" dirty="0">
                <a:solidFill>
                  <a:schemeClr val="tx1"/>
                </a:solidFill>
                <a:latin typeface="Calibri"/>
                <a:ea typeface="Calibri"/>
                <a:cs typeface="Posterama"/>
              </a:rPr>
              <a:t>SUCCESS CRITERIA</a:t>
            </a:r>
            <a:endParaRPr lang="en-US">
              <a:solidFill>
                <a:schemeClr val="tx1"/>
              </a:solidFill>
              <a:latin typeface="Calibri"/>
              <a:ea typeface="Calibri"/>
              <a:cs typeface="Calibri"/>
            </a:endParaRPr>
          </a:p>
        </p:txBody>
      </p:sp>
      <p:sp>
        <p:nvSpPr>
          <p:cNvPr id="15" name="Content Placeholder 14">
            <a:extLst>
              <a:ext uri="{FF2B5EF4-FFF2-40B4-BE49-F238E27FC236}">
                <a16:creationId xmlns:a16="http://schemas.microsoft.com/office/drawing/2014/main" id="{1E98504B-1187-1F28-9E48-407CC4EF5FCD}"/>
              </a:ext>
            </a:extLst>
          </p:cNvPr>
          <p:cNvSpPr>
            <a:spLocks noGrp="1"/>
          </p:cNvSpPr>
          <p:nvPr>
            <p:ph idx="1"/>
          </p:nvPr>
        </p:nvSpPr>
        <p:spPr/>
        <p:txBody>
          <a:bodyPr>
            <a:normAutofit/>
          </a:bodyPr>
          <a:lstStyle/>
          <a:p>
            <a:r>
              <a:rPr lang="en-US" sz="2000" dirty="0">
                <a:ea typeface="+mn-lt"/>
                <a:cs typeface="+mn-lt"/>
              </a:rPr>
              <a:t>Error rate and duplicate data entries are significantly reduced due to centralized data entry and validation.</a:t>
            </a:r>
          </a:p>
          <a:p>
            <a:pPr>
              <a:buClr>
                <a:srgbClr val="1287C3"/>
              </a:buClr>
            </a:pPr>
            <a:r>
              <a:rPr lang="en-US" sz="2000" dirty="0">
                <a:ea typeface="+mn-lt"/>
                <a:cs typeface="+mn-lt"/>
              </a:rPr>
              <a:t>Positive stakeholder feedback indicating improved collaboration, visibility, and </a:t>
            </a:r>
            <a:r>
              <a:rPr lang="en-US" sz="2000">
                <a:ea typeface="+mn-lt"/>
                <a:cs typeface="+mn-lt"/>
              </a:rPr>
              <a:t>accountability across departments.</a:t>
            </a:r>
          </a:p>
          <a:p>
            <a:pPr>
              <a:buClr>
                <a:srgbClr val="1287C3"/>
              </a:buClr>
            </a:pPr>
            <a:r>
              <a:rPr lang="en-US" sz="2000" dirty="0">
                <a:ea typeface="+mn-lt"/>
                <a:cs typeface="+mn-lt"/>
              </a:rPr>
              <a:t>Measurable increase in sales productivity and process efficiency, aligning with organizational performance and revenue goals.</a:t>
            </a:r>
          </a:p>
        </p:txBody>
      </p:sp>
    </p:spTree>
    <p:extLst>
      <p:ext uri="{BB962C8B-B14F-4D97-AF65-F5344CB8AC3E}">
        <p14:creationId xmlns:p14="http://schemas.microsoft.com/office/powerpoint/2010/main" val="829264402"/>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6D0D58-6000-1DF4-2357-AEF9CDA1E55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0AC2C11-E5DF-E996-1C0C-05F09E5C9417}"/>
              </a:ext>
            </a:extLst>
          </p:cNvPr>
          <p:cNvSpPr>
            <a:spLocks noGrp="1"/>
          </p:cNvSpPr>
          <p:nvPr>
            <p:ph type="title"/>
          </p:nvPr>
        </p:nvSpPr>
        <p:spPr>
          <a:xfrm>
            <a:off x="1484311" y="355600"/>
            <a:ext cx="10018713" cy="1752599"/>
          </a:xfrm>
        </p:spPr>
        <p:txBody>
          <a:bodyPr/>
          <a:lstStyle/>
          <a:p>
            <a:r>
              <a:rPr lang="en-US" dirty="0">
                <a:solidFill>
                  <a:schemeClr val="tx1"/>
                </a:solidFill>
                <a:latin typeface="Calibri"/>
                <a:ea typeface="Calibri"/>
                <a:cs typeface="Posterama"/>
              </a:rPr>
              <a:t>METHODS &amp; APPROACHES</a:t>
            </a:r>
          </a:p>
        </p:txBody>
      </p:sp>
      <p:sp>
        <p:nvSpPr>
          <p:cNvPr id="3" name="Content Placeholder 2">
            <a:extLst>
              <a:ext uri="{FF2B5EF4-FFF2-40B4-BE49-F238E27FC236}">
                <a16:creationId xmlns:a16="http://schemas.microsoft.com/office/drawing/2014/main" id="{2269C365-1131-0AFE-86C9-0904C26A2B67}"/>
              </a:ext>
            </a:extLst>
          </p:cNvPr>
          <p:cNvSpPr>
            <a:spLocks noGrp="1"/>
          </p:cNvSpPr>
          <p:nvPr>
            <p:ph idx="1"/>
          </p:nvPr>
        </p:nvSpPr>
        <p:spPr>
          <a:xfrm>
            <a:off x="1206500" y="1889125"/>
            <a:ext cx="10833100" cy="4821238"/>
          </a:xfrm>
        </p:spPr>
        <p:txBody>
          <a:bodyPr vert="horz" lIns="91440" tIns="45720" rIns="91440" bIns="45720" rtlCol="0" anchor="t">
            <a:normAutofit/>
          </a:bodyPr>
          <a:lstStyle/>
          <a:p>
            <a:pPr>
              <a:buFont typeface="Arial,Sans-Serif" panose="020B0504020202020204" pitchFamily="34" charset="0"/>
              <a:buChar char="•"/>
            </a:pPr>
            <a:r>
              <a:rPr lang="en-US" sz="2000" b="1" dirty="0">
                <a:latin typeface="Calibri"/>
                <a:ea typeface="Calibri"/>
                <a:cs typeface="Calibri"/>
              </a:rPr>
              <a:t>Waterfall Methodology</a:t>
            </a:r>
            <a:r>
              <a:rPr lang="en-US" sz="2000" dirty="0">
                <a:latin typeface="Calibri"/>
                <a:ea typeface="Calibri"/>
                <a:cs typeface="Calibri"/>
              </a:rPr>
              <a:t> is used to develop this module. Each phase will be completed sequentially, with clear deliverables before moving to the next phase. This ensures proper planning, documentation, and controlled execution.</a:t>
            </a:r>
            <a:endParaRPr lang="en-US" sz="2000">
              <a:latin typeface="Calibri"/>
              <a:ea typeface="Calibri"/>
              <a:cs typeface="Calibri"/>
            </a:endParaRPr>
          </a:p>
          <a:p>
            <a:pPr>
              <a:buFont typeface="Arial,Sans-Serif" panose="020B0504020202020204" pitchFamily="34" charset="0"/>
              <a:buChar char="•"/>
            </a:pPr>
            <a:r>
              <a:rPr lang="en-US" sz="2000" b="1" dirty="0">
                <a:latin typeface="Calibri"/>
                <a:ea typeface="Calibri"/>
                <a:cs typeface="Calibri"/>
              </a:rPr>
              <a:t>Project team</a:t>
            </a:r>
            <a:r>
              <a:rPr lang="en-US" sz="2000" dirty="0">
                <a:latin typeface="Calibri"/>
                <a:ea typeface="Calibri"/>
                <a:cs typeface="Calibri"/>
              </a:rPr>
              <a:t> has aligned to work for this project which has 9-10 members including Developers, Testers, PM, DB Admin, NW Admin.</a:t>
            </a:r>
            <a:endParaRPr lang="en-US" sz="2000">
              <a:latin typeface="Calibri"/>
              <a:ea typeface="Calibri"/>
              <a:cs typeface="Calibri"/>
            </a:endParaRPr>
          </a:p>
          <a:p>
            <a:pPr>
              <a:buFont typeface="Arial,Sans-Serif" panose="020B0504020202020204" pitchFamily="34" charset="0"/>
              <a:buChar char="•"/>
            </a:pPr>
            <a:r>
              <a:rPr lang="en-US" sz="2000" b="1" dirty="0">
                <a:latin typeface="Calibri"/>
                <a:ea typeface="Calibri"/>
                <a:cs typeface="Calibri"/>
              </a:rPr>
              <a:t>Requirements Gathering &amp; Analysis: </a:t>
            </a:r>
            <a:r>
              <a:rPr lang="en-US" sz="2000" dirty="0">
                <a:latin typeface="Calibri"/>
                <a:ea typeface="Calibri"/>
                <a:cs typeface="Calibri"/>
              </a:rPr>
              <a:t>Where the elicitation techniques like brainstorming, requirements workshop, JAD Session have been applied with school management, academic coordinators, teachers, and MyClassboard team and prepared BRD and RTM.</a:t>
            </a:r>
            <a:endParaRPr lang="en-US" sz="2000">
              <a:latin typeface="Calibri"/>
              <a:ea typeface="Calibri"/>
              <a:cs typeface="Calibri"/>
            </a:endParaRPr>
          </a:p>
          <a:p>
            <a:pPr>
              <a:buFont typeface="Arial,Sans-Serif" panose="020B0504020202020204" pitchFamily="34" charset="0"/>
              <a:buChar char="•"/>
            </a:pPr>
            <a:r>
              <a:rPr lang="en-US" sz="2000" b="1" dirty="0">
                <a:latin typeface="Calibri"/>
                <a:ea typeface="Calibri"/>
                <a:cs typeface="Calibri"/>
              </a:rPr>
              <a:t>System Design: </a:t>
            </a:r>
            <a:r>
              <a:rPr lang="en-US" sz="2000" dirty="0">
                <a:latin typeface="Calibri"/>
                <a:ea typeface="Calibri"/>
                <a:cs typeface="Calibri"/>
              </a:rPr>
              <a:t>Convert business requirements into technical design specifications. Plan integration with Zoom and Microsoft Teams APIs. Will define DB structure for Classes, Sections, Schedules, Attendance records and Student Performance data. And will prepare System Design Document (SDD).</a:t>
            </a:r>
            <a:endParaRPr lang="en-US" sz="2000">
              <a:latin typeface="Calibri"/>
              <a:ea typeface="Calibri"/>
              <a:cs typeface="Calibri"/>
            </a:endParaRPr>
          </a:p>
        </p:txBody>
      </p:sp>
    </p:spTree>
    <p:extLst>
      <p:ext uri="{BB962C8B-B14F-4D97-AF65-F5344CB8AC3E}">
        <p14:creationId xmlns:p14="http://schemas.microsoft.com/office/powerpoint/2010/main" val="85282792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5B2C4B-8886-AB3A-58AA-16A32A2B231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8C1D31B-3097-D695-9D13-C5ADCE71820D}"/>
              </a:ext>
            </a:extLst>
          </p:cNvPr>
          <p:cNvSpPr>
            <a:spLocks noGrp="1"/>
          </p:cNvSpPr>
          <p:nvPr>
            <p:ph type="title"/>
          </p:nvPr>
        </p:nvSpPr>
        <p:spPr>
          <a:xfrm>
            <a:off x="1484311" y="342900"/>
            <a:ext cx="10018713" cy="1752599"/>
          </a:xfrm>
        </p:spPr>
        <p:txBody>
          <a:bodyPr/>
          <a:lstStyle/>
          <a:p>
            <a:r>
              <a:rPr lang="en-US" dirty="0">
                <a:solidFill>
                  <a:schemeClr val="tx1"/>
                </a:solidFill>
                <a:latin typeface="Calibri"/>
                <a:ea typeface="Calibri"/>
                <a:cs typeface="Posterama"/>
              </a:rPr>
              <a:t>METHODS &amp; APPROACHES</a:t>
            </a:r>
          </a:p>
        </p:txBody>
      </p:sp>
      <p:sp>
        <p:nvSpPr>
          <p:cNvPr id="3" name="Content Placeholder 2">
            <a:extLst>
              <a:ext uri="{FF2B5EF4-FFF2-40B4-BE49-F238E27FC236}">
                <a16:creationId xmlns:a16="http://schemas.microsoft.com/office/drawing/2014/main" id="{A0BFCA7D-237D-82A3-154F-28D74E8B21D5}"/>
              </a:ext>
            </a:extLst>
          </p:cNvPr>
          <p:cNvSpPr>
            <a:spLocks noGrp="1"/>
          </p:cNvSpPr>
          <p:nvPr>
            <p:ph idx="1"/>
          </p:nvPr>
        </p:nvSpPr>
        <p:spPr>
          <a:xfrm>
            <a:off x="1320800" y="1978025"/>
            <a:ext cx="10820400" cy="4656138"/>
          </a:xfrm>
        </p:spPr>
        <p:txBody>
          <a:bodyPr vert="horz" lIns="91440" tIns="45720" rIns="91440" bIns="45720" rtlCol="0" anchor="t">
            <a:normAutofit lnSpcReduction="10000"/>
          </a:bodyPr>
          <a:lstStyle/>
          <a:p>
            <a:pPr>
              <a:buFont typeface="Arial" panose="020B0504020202020204" pitchFamily="34" charset="0"/>
              <a:buChar char="•"/>
            </a:pPr>
            <a:r>
              <a:rPr lang="en-US" sz="2000" b="1" dirty="0">
                <a:solidFill>
                  <a:schemeClr val="tx1"/>
                </a:solidFill>
                <a:latin typeface="Calibri"/>
                <a:ea typeface="Calibri"/>
                <a:cs typeface="Calibri"/>
              </a:rPr>
              <a:t>Development: </a:t>
            </a:r>
            <a:r>
              <a:rPr lang="en-US" sz="2000" dirty="0">
                <a:solidFill>
                  <a:schemeClr val="tx1"/>
                </a:solidFill>
                <a:latin typeface="Calibri"/>
                <a:ea typeface="Calibri"/>
                <a:cs typeface="Calibri"/>
              </a:rPr>
              <a:t>Set up the Development environment using </a:t>
            </a:r>
            <a:r>
              <a:rPr lang="en-US" sz="2000" dirty="0" err="1">
                <a:solidFill>
                  <a:schemeClr val="tx1"/>
                </a:solidFill>
                <a:latin typeface="Calibri"/>
                <a:ea typeface="Calibri"/>
                <a:cs typeface="Calibri"/>
              </a:rPr>
              <a:t>MyClassboard's</a:t>
            </a:r>
            <a:r>
              <a:rPr lang="en-US" sz="2000" dirty="0">
                <a:solidFill>
                  <a:schemeClr val="tx1"/>
                </a:solidFill>
                <a:latin typeface="Calibri"/>
                <a:ea typeface="Calibri"/>
                <a:cs typeface="Calibri"/>
              </a:rPr>
              <a:t> existing infrastructure and develop core modules like User Management, Class Scheduling, Video Conferencing Integration (Zoom API's into the LMS), Attendance Automation, Analytics Dashboards. And conduct Unit Testing to validate functionality of each component.</a:t>
            </a:r>
          </a:p>
          <a:p>
            <a:pPr>
              <a:buFont typeface="Arial" panose="020B0504020202020204" pitchFamily="34" charset="0"/>
              <a:buChar char="•"/>
            </a:pPr>
            <a:r>
              <a:rPr lang="en-US" sz="2000" b="1" dirty="0">
                <a:solidFill>
                  <a:schemeClr val="tx1"/>
                </a:solidFill>
                <a:latin typeface="Calibri"/>
                <a:ea typeface="Calibri"/>
                <a:cs typeface="Calibri"/>
              </a:rPr>
              <a:t>Testing: </a:t>
            </a:r>
            <a:r>
              <a:rPr lang="en-US" sz="2000" dirty="0">
                <a:solidFill>
                  <a:schemeClr val="tx1"/>
                </a:solidFill>
                <a:latin typeface="Calibri"/>
                <a:ea typeface="Calibri"/>
                <a:cs typeface="Calibri"/>
              </a:rPr>
              <a:t>Will conduct different types of testing like Integration testing, System Testing, UAT, to ensure that system meets requirements with no defects before deployment. And then we get </a:t>
            </a:r>
            <a:r>
              <a:rPr lang="en-US" sz="2000" dirty="0">
                <a:solidFill>
                  <a:schemeClr val="tx1"/>
                </a:solidFill>
                <a:latin typeface="Calibri"/>
                <a:ea typeface="+mn-lt"/>
                <a:cs typeface="+mn-lt"/>
              </a:rPr>
              <a:t>UAT sign-off document confirming the system is ready for deployment.</a:t>
            </a:r>
          </a:p>
          <a:p>
            <a:pPr>
              <a:buFont typeface="Arial" panose="020B0504020202020204" pitchFamily="34" charset="0"/>
              <a:buChar char="•"/>
            </a:pPr>
            <a:r>
              <a:rPr lang="en-US" sz="2000" b="1" dirty="0">
                <a:solidFill>
                  <a:schemeClr val="tx1"/>
                </a:solidFill>
                <a:latin typeface="Calibri"/>
                <a:ea typeface="+mn-lt"/>
                <a:cs typeface="+mn-lt"/>
              </a:rPr>
              <a:t>Deployment: </a:t>
            </a:r>
            <a:r>
              <a:rPr lang="en-US" sz="2000" dirty="0">
                <a:solidFill>
                  <a:schemeClr val="tx1"/>
                </a:solidFill>
                <a:latin typeface="Calibri"/>
                <a:ea typeface="+mn-lt"/>
                <a:cs typeface="+mn-lt"/>
              </a:rPr>
              <a:t>Will Deploy the LMS module to live the production environment and migrate student &amp; teacher data from existing ERP to LMS. Will generate and distribute secure login credentials for all users and conduct training sessions for teachers, coordinators and admins. Will create End User Manual for students and parents in both English &amp; Telugu on how to access the Online Live Classes.</a:t>
            </a:r>
          </a:p>
          <a:p>
            <a:pPr>
              <a:buFont typeface="Arial" panose="020B0504020202020204" pitchFamily="34" charset="0"/>
              <a:buChar char="•"/>
            </a:pPr>
            <a:r>
              <a:rPr lang="en-US" sz="2000" dirty="0">
                <a:solidFill>
                  <a:schemeClr val="tx1"/>
                </a:solidFill>
                <a:latin typeface="Calibri"/>
                <a:ea typeface="+mn-lt"/>
                <a:cs typeface="+mn-lt"/>
              </a:rPr>
              <a:t>Monitor system performance and user adoption and provide helpdesk support for technical issues faced by teachers, students or parents.</a:t>
            </a:r>
          </a:p>
        </p:txBody>
      </p:sp>
    </p:spTree>
    <p:extLst>
      <p:ext uri="{BB962C8B-B14F-4D97-AF65-F5344CB8AC3E}">
        <p14:creationId xmlns:p14="http://schemas.microsoft.com/office/powerpoint/2010/main" val="111540454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AEBF0A-5D06-5781-71D4-8F6A481FFB5C}"/>
              </a:ext>
            </a:extLst>
          </p:cNvPr>
          <p:cNvSpPr>
            <a:spLocks noGrp="1"/>
          </p:cNvSpPr>
          <p:nvPr>
            <p:ph type="title"/>
          </p:nvPr>
        </p:nvSpPr>
        <p:spPr>
          <a:xfrm>
            <a:off x="1484311" y="177800"/>
            <a:ext cx="10018713" cy="1278924"/>
          </a:xfrm>
        </p:spPr>
        <p:txBody>
          <a:bodyPr/>
          <a:lstStyle/>
          <a:p>
            <a:r>
              <a:rPr lang="en-US" dirty="0">
                <a:solidFill>
                  <a:schemeClr val="tx1"/>
                </a:solidFill>
                <a:latin typeface="Calibri"/>
                <a:ea typeface="Calibri"/>
                <a:cs typeface="Calibri"/>
              </a:rPr>
              <a:t>RESOURCES:</a:t>
            </a:r>
          </a:p>
        </p:txBody>
      </p:sp>
      <p:sp>
        <p:nvSpPr>
          <p:cNvPr id="3" name="Content Placeholder 2">
            <a:extLst>
              <a:ext uri="{FF2B5EF4-FFF2-40B4-BE49-F238E27FC236}">
                <a16:creationId xmlns:a16="http://schemas.microsoft.com/office/drawing/2014/main" id="{2E77BC6F-4306-8514-CB4E-F844BDD5B724}"/>
              </a:ext>
            </a:extLst>
          </p:cNvPr>
          <p:cNvSpPr>
            <a:spLocks noGrp="1"/>
          </p:cNvSpPr>
          <p:nvPr>
            <p:ph idx="1"/>
          </p:nvPr>
        </p:nvSpPr>
        <p:spPr>
          <a:xfrm>
            <a:off x="1485900" y="1380097"/>
            <a:ext cx="10515600" cy="5257498"/>
          </a:xfrm>
        </p:spPr>
        <p:txBody>
          <a:bodyPr vert="horz" lIns="91440" tIns="45720" rIns="91440" bIns="45720" rtlCol="0" anchor="t">
            <a:normAutofit/>
          </a:bodyPr>
          <a:lstStyle/>
          <a:p>
            <a:pPr>
              <a:buFont typeface="Arial" panose="020B0504020202020204" pitchFamily="34" charset="0"/>
              <a:buChar char="•"/>
            </a:pPr>
            <a:r>
              <a:rPr lang="en-US" sz="2000" b="1" dirty="0">
                <a:latin typeface="Calibri"/>
                <a:ea typeface="Calibri"/>
                <a:cs typeface="Calibri"/>
              </a:rPr>
              <a:t>People: </a:t>
            </a:r>
            <a:r>
              <a:rPr lang="en-US" sz="2000" dirty="0">
                <a:latin typeface="Calibri"/>
                <a:ea typeface="Calibri"/>
                <a:cs typeface="Calibri"/>
              </a:rPr>
              <a:t>R</a:t>
            </a:r>
            <a:r>
              <a:rPr lang="en-US" sz="2000" dirty="0">
                <a:latin typeface="Calibri"/>
                <a:ea typeface="+mn-lt"/>
                <a:cs typeface="+mn-lt"/>
              </a:rPr>
              <a:t>equires a cross-functional team of 8-10 members from The Sun School and MyClassboard working collaboratively. Project Sponsor for budgeting, approvals and high level decision making. Business Analyst for requirement gathering, documentation, stakeholder communication and UAT Coordination. Skilled UI/UX designer to design, skilled and experienced developers to build and code LMS modules and integration. Testers for testing, bug tracking and QA. And technical team for post deployment and to conduct training.</a:t>
            </a:r>
            <a:endParaRPr lang="en-US" sz="2000">
              <a:latin typeface="Avenir Next LT Pro"/>
              <a:ea typeface="Calibri"/>
              <a:cs typeface="Calibri"/>
            </a:endParaRPr>
          </a:p>
          <a:p>
            <a:pPr>
              <a:buFont typeface="Arial" panose="020B0504020202020204" pitchFamily="34" charset="0"/>
              <a:buChar char="•"/>
            </a:pPr>
            <a:r>
              <a:rPr lang="en-US" sz="2000" b="1" dirty="0">
                <a:solidFill>
                  <a:schemeClr val="tx1"/>
                </a:solidFill>
                <a:latin typeface="Calibri"/>
                <a:ea typeface="Calibri"/>
                <a:cs typeface="Calibri"/>
              </a:rPr>
              <a:t>Time: </a:t>
            </a:r>
            <a:r>
              <a:rPr lang="en-US" sz="2000" dirty="0">
                <a:solidFill>
                  <a:schemeClr val="tx1"/>
                </a:solidFill>
                <a:latin typeface="Calibri"/>
                <a:ea typeface="+mn-lt"/>
                <a:cs typeface="+mn-lt"/>
              </a:rPr>
              <a:t>Since this is a Waterfall project, timelines for each phase must be clearly defined before starting the next phase. And the delivery of the software will be in 10 weeks and it might defer if there's any change request happens in the middle of the project.</a:t>
            </a:r>
          </a:p>
          <a:p>
            <a:pPr>
              <a:buFont typeface="Arial" panose="020B0504020202020204" pitchFamily="34" charset="0"/>
              <a:buChar char="•"/>
            </a:pPr>
            <a:r>
              <a:rPr lang="en-US" sz="2000" b="1" dirty="0">
                <a:solidFill>
                  <a:schemeClr val="tx1"/>
                </a:solidFill>
                <a:latin typeface="Calibri"/>
                <a:ea typeface="Calibri"/>
                <a:cs typeface="Calibri"/>
              </a:rPr>
              <a:t>Budget: </a:t>
            </a:r>
            <a:r>
              <a:rPr lang="en-US" sz="2000" dirty="0">
                <a:solidFill>
                  <a:schemeClr val="tx1"/>
                </a:solidFill>
                <a:latin typeface="Calibri"/>
                <a:ea typeface="Calibri"/>
                <a:cs typeface="Calibri"/>
              </a:rPr>
              <a:t>The budget should cover the development, licensing, infrastructure and training costs.</a:t>
            </a:r>
          </a:p>
          <a:p>
            <a:pPr lvl="1">
              <a:buFont typeface="Wingdings" panose="020B0504020202020204" pitchFamily="34" charset="0"/>
              <a:buChar char="Ø"/>
            </a:pPr>
            <a:r>
              <a:rPr lang="en-US" sz="2000" dirty="0">
                <a:solidFill>
                  <a:schemeClr val="tx1"/>
                </a:solidFill>
                <a:latin typeface="Calibri"/>
                <a:ea typeface="Calibri"/>
                <a:cs typeface="Calibri"/>
              </a:rPr>
              <a:t>Development Cost: </a:t>
            </a:r>
          </a:p>
          <a:p>
            <a:pPr lvl="1">
              <a:buFont typeface="Wingdings" panose="020B0504020202020204" pitchFamily="34" charset="0"/>
              <a:buChar char="Ø"/>
            </a:pPr>
            <a:r>
              <a:rPr lang="en-US" sz="2000" dirty="0">
                <a:solidFill>
                  <a:schemeClr val="tx1"/>
                </a:solidFill>
                <a:latin typeface="Calibri"/>
                <a:ea typeface="Calibri"/>
                <a:cs typeface="Calibri"/>
              </a:rPr>
              <a:t>Licensing Fees: Zoom &amp; Microsoft Teams integration licenses.</a:t>
            </a:r>
          </a:p>
          <a:p>
            <a:pPr lvl="1">
              <a:buFont typeface="Wingdings" panose="020B0504020202020204" pitchFamily="34" charset="0"/>
              <a:buChar char="Ø"/>
            </a:pPr>
            <a:r>
              <a:rPr lang="en-US" sz="2000" dirty="0">
                <a:solidFill>
                  <a:schemeClr val="tx1"/>
                </a:solidFill>
                <a:latin typeface="Calibri"/>
                <a:ea typeface="Calibri"/>
                <a:cs typeface="Calibri"/>
              </a:rPr>
              <a:t>Infrastructure Costs: Servers, Hosting, Cloud storage and backup.</a:t>
            </a:r>
          </a:p>
          <a:p>
            <a:pPr lvl="1">
              <a:buFont typeface="Wingdings" panose="020B0504020202020204" pitchFamily="34" charset="0"/>
              <a:buChar char="Ø"/>
            </a:pPr>
            <a:r>
              <a:rPr lang="en-US" sz="2000" dirty="0">
                <a:solidFill>
                  <a:schemeClr val="tx1"/>
                </a:solidFill>
                <a:latin typeface="Calibri"/>
                <a:ea typeface="Calibri"/>
                <a:cs typeface="Calibri"/>
              </a:rPr>
              <a:t>Training Costs: Sessions for teachers, coordinators and admins.</a:t>
            </a:r>
          </a:p>
        </p:txBody>
      </p:sp>
    </p:spTree>
    <p:extLst>
      <p:ext uri="{BB962C8B-B14F-4D97-AF65-F5344CB8AC3E}">
        <p14:creationId xmlns:p14="http://schemas.microsoft.com/office/powerpoint/2010/main" val="424406414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9747F3-7DE3-0C5E-BC56-DAA91065CFB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AF04A9E-3D0F-257C-F406-BAEEE753C846}"/>
              </a:ext>
            </a:extLst>
          </p:cNvPr>
          <p:cNvSpPr>
            <a:spLocks noGrp="1"/>
          </p:cNvSpPr>
          <p:nvPr>
            <p:ph type="title"/>
          </p:nvPr>
        </p:nvSpPr>
        <p:spPr>
          <a:xfrm>
            <a:off x="1484311" y="88900"/>
            <a:ext cx="10018713" cy="1752599"/>
          </a:xfrm>
        </p:spPr>
        <p:txBody>
          <a:bodyPr/>
          <a:lstStyle/>
          <a:p>
            <a:r>
              <a:rPr lang="en-US" dirty="0">
                <a:solidFill>
                  <a:schemeClr val="tx1"/>
                </a:solidFill>
                <a:latin typeface="Calibri"/>
                <a:ea typeface="Calibri"/>
                <a:cs typeface="Calibri"/>
              </a:rPr>
              <a:t>RESOURCES:</a:t>
            </a:r>
          </a:p>
        </p:txBody>
      </p:sp>
      <p:sp>
        <p:nvSpPr>
          <p:cNvPr id="3" name="Content Placeholder 2">
            <a:extLst>
              <a:ext uri="{FF2B5EF4-FFF2-40B4-BE49-F238E27FC236}">
                <a16:creationId xmlns:a16="http://schemas.microsoft.com/office/drawing/2014/main" id="{A78FEA12-B663-D9E3-82E0-3815E544400B}"/>
              </a:ext>
            </a:extLst>
          </p:cNvPr>
          <p:cNvSpPr>
            <a:spLocks noGrp="1"/>
          </p:cNvSpPr>
          <p:nvPr>
            <p:ph idx="1"/>
          </p:nvPr>
        </p:nvSpPr>
        <p:spPr>
          <a:xfrm>
            <a:off x="1485900" y="1463848"/>
            <a:ext cx="10515600" cy="5257498"/>
          </a:xfrm>
        </p:spPr>
        <p:txBody>
          <a:bodyPr vert="horz" lIns="91440" tIns="45720" rIns="91440" bIns="45720" rtlCol="0" anchor="t">
            <a:normAutofit lnSpcReduction="10000"/>
          </a:bodyPr>
          <a:lstStyle/>
          <a:p>
            <a:pPr>
              <a:buFont typeface="Arial" panose="020B0504020202020204" pitchFamily="34" charset="0"/>
              <a:buChar char="•"/>
            </a:pPr>
            <a:r>
              <a:rPr lang="en-US" sz="2000" b="1" dirty="0">
                <a:solidFill>
                  <a:schemeClr val="tx1"/>
                </a:solidFill>
                <a:latin typeface="Calibri"/>
                <a:ea typeface="Calibri"/>
                <a:cs typeface="Calibri"/>
              </a:rPr>
              <a:t>Other Resources: </a:t>
            </a:r>
            <a:r>
              <a:rPr lang="en-US" sz="2000" dirty="0">
                <a:solidFill>
                  <a:schemeClr val="tx1"/>
                </a:solidFill>
                <a:latin typeface="Calibri"/>
                <a:ea typeface="Calibri"/>
                <a:cs typeface="Calibri"/>
              </a:rPr>
              <a:t>Devices for stakeholders like laptops or PC with webcam and headsets. Cloud storage for storing attendance reports and assessment reports and video conferencing data. Training materials which includes User Manual, Tutorial videos and FAQ's to access Online Classes. Communication Tools like WhatsApp groups, email or school communication portal for updates.</a:t>
            </a:r>
            <a:r>
              <a:rPr lang="en-US" sz="2000" b="1" dirty="0">
                <a:solidFill>
                  <a:schemeClr val="tx1"/>
                </a:solidFill>
                <a:latin typeface="Calibri"/>
                <a:ea typeface="Calibri"/>
                <a:cs typeface="Calibri"/>
              </a:rPr>
              <a:t> </a:t>
            </a:r>
          </a:p>
          <a:p>
            <a:pPr>
              <a:buFont typeface="Arial" panose="020B0504020202020204" pitchFamily="34" charset="0"/>
              <a:buChar char="•"/>
            </a:pPr>
            <a:r>
              <a:rPr lang="en-US" sz="2000" b="1" dirty="0">
                <a:solidFill>
                  <a:schemeClr val="tx1"/>
                </a:solidFill>
                <a:latin typeface="Calibri"/>
                <a:ea typeface="Calibri"/>
                <a:cs typeface="Calibri"/>
              </a:rPr>
              <a:t>Technologies Required: </a:t>
            </a:r>
          </a:p>
          <a:p>
            <a:pPr lvl="1">
              <a:buFont typeface="Wingdings" panose="020B0504020202020204" pitchFamily="34" charset="0"/>
              <a:buChar char="Ø"/>
            </a:pPr>
            <a:r>
              <a:rPr lang="en-US" sz="2000" dirty="0">
                <a:solidFill>
                  <a:schemeClr val="tx1"/>
                </a:solidFill>
                <a:latin typeface="Calibri"/>
                <a:ea typeface="Calibri"/>
                <a:cs typeface="Calibri"/>
              </a:rPr>
              <a:t>JavaScript</a:t>
            </a:r>
          </a:p>
          <a:p>
            <a:pPr lvl="1">
              <a:buFont typeface="Wingdings" panose="020B0504020202020204" pitchFamily="34" charset="0"/>
              <a:buChar char="Ø"/>
            </a:pPr>
            <a:r>
              <a:rPr lang="en-US" sz="2000" dirty="0">
                <a:solidFill>
                  <a:schemeClr val="tx1"/>
                </a:solidFill>
                <a:latin typeface="Calibri"/>
                <a:ea typeface="Calibri"/>
                <a:cs typeface="Calibri"/>
              </a:rPr>
              <a:t>Node.js</a:t>
            </a:r>
          </a:p>
          <a:p>
            <a:pPr lvl="1">
              <a:buFont typeface="Wingdings" panose="020B0504020202020204" pitchFamily="34" charset="0"/>
              <a:buChar char="Ø"/>
            </a:pPr>
            <a:r>
              <a:rPr lang="en-US" sz="2000" dirty="0">
                <a:solidFill>
                  <a:schemeClr val="tx1"/>
                </a:solidFill>
                <a:latin typeface="Calibri"/>
                <a:ea typeface="Calibri"/>
                <a:cs typeface="Calibri"/>
              </a:rPr>
              <a:t>MySQL</a:t>
            </a:r>
          </a:p>
          <a:p>
            <a:pPr lvl="1">
              <a:buFont typeface="Wingdings" panose="020B0504020202020204" pitchFamily="34" charset="0"/>
              <a:buChar char="Ø"/>
            </a:pPr>
            <a:r>
              <a:rPr lang="en-US" sz="2000" dirty="0">
                <a:solidFill>
                  <a:schemeClr val="tx1"/>
                </a:solidFill>
                <a:latin typeface="Calibri"/>
                <a:ea typeface="Calibri"/>
                <a:cs typeface="Calibri"/>
              </a:rPr>
              <a:t>Zoom &amp; Microsoft Teams API</a:t>
            </a:r>
          </a:p>
          <a:p>
            <a:pPr lvl="1">
              <a:buFont typeface="Wingdings" panose="020B0504020202020204" pitchFamily="34" charset="0"/>
              <a:buChar char="Ø"/>
            </a:pPr>
            <a:r>
              <a:rPr lang="en-US" sz="2000" dirty="0">
                <a:solidFill>
                  <a:schemeClr val="tx1"/>
                </a:solidFill>
                <a:latin typeface="Calibri"/>
                <a:ea typeface="Calibri"/>
                <a:cs typeface="Calibri"/>
              </a:rPr>
              <a:t>Google Cloud Storage</a:t>
            </a:r>
          </a:p>
          <a:p>
            <a:pPr lvl="1">
              <a:buFont typeface="Wingdings" panose="020B0504020202020204" pitchFamily="34" charset="0"/>
              <a:buChar char="Ø"/>
            </a:pPr>
            <a:r>
              <a:rPr lang="en-US" sz="2000" dirty="0">
                <a:solidFill>
                  <a:schemeClr val="tx1"/>
                </a:solidFill>
                <a:latin typeface="Calibri"/>
                <a:ea typeface="Calibri"/>
                <a:cs typeface="Calibri"/>
              </a:rPr>
              <a:t>Custom BI Dashboards</a:t>
            </a:r>
          </a:p>
          <a:p>
            <a:pPr lvl="1">
              <a:buFont typeface="Wingdings" panose="020B0504020202020204" pitchFamily="34" charset="0"/>
              <a:buChar char="Ø"/>
            </a:pPr>
            <a:r>
              <a:rPr lang="en-US" sz="2000" dirty="0">
                <a:solidFill>
                  <a:schemeClr val="tx1"/>
                </a:solidFill>
                <a:latin typeface="Calibri"/>
                <a:ea typeface="Calibri"/>
                <a:cs typeface="Calibri"/>
              </a:rPr>
              <a:t>LMS Dashboards</a:t>
            </a:r>
          </a:p>
          <a:p>
            <a:pPr lvl="1">
              <a:buFont typeface="Wingdings" panose="020B0504020202020204" pitchFamily="34" charset="0"/>
              <a:buChar char="Ø"/>
            </a:pPr>
            <a:r>
              <a:rPr lang="en-US" sz="2000" dirty="0">
                <a:solidFill>
                  <a:schemeClr val="tx1"/>
                </a:solidFill>
                <a:latin typeface="Calibri"/>
                <a:ea typeface="Calibri"/>
                <a:cs typeface="Calibri"/>
              </a:rPr>
              <a:t>Google Docs</a:t>
            </a:r>
          </a:p>
          <a:p>
            <a:pPr lvl="1">
              <a:buFont typeface="Wingdings" panose="020B0504020202020204" pitchFamily="34" charset="0"/>
              <a:buChar char="Ø"/>
            </a:pPr>
            <a:endParaRPr lang="en-US" sz="2000" dirty="0">
              <a:solidFill>
                <a:schemeClr val="tx1"/>
              </a:solidFill>
              <a:latin typeface="Calibri"/>
              <a:ea typeface="Calibri"/>
              <a:cs typeface="Calibri"/>
            </a:endParaRPr>
          </a:p>
          <a:p>
            <a:pPr>
              <a:buFont typeface="Arial" panose="020B0504020202020204" pitchFamily="34" charset="0"/>
              <a:buChar char="•"/>
            </a:pPr>
            <a:endParaRPr lang="en-US" sz="2000" b="1" dirty="0">
              <a:solidFill>
                <a:schemeClr val="tx1"/>
              </a:solidFill>
              <a:latin typeface="Calibri"/>
              <a:ea typeface="Calibri"/>
              <a:cs typeface="Calibri"/>
            </a:endParaRPr>
          </a:p>
        </p:txBody>
      </p:sp>
    </p:spTree>
    <p:extLst>
      <p:ext uri="{BB962C8B-B14F-4D97-AF65-F5344CB8AC3E}">
        <p14:creationId xmlns:p14="http://schemas.microsoft.com/office/powerpoint/2010/main" val="266163414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7833E9-F003-5841-29D9-E3F1DE57732B}"/>
              </a:ext>
            </a:extLst>
          </p:cNvPr>
          <p:cNvSpPr>
            <a:spLocks noGrp="1"/>
          </p:cNvSpPr>
          <p:nvPr>
            <p:ph type="title"/>
          </p:nvPr>
        </p:nvSpPr>
        <p:spPr/>
        <p:txBody>
          <a:bodyPr/>
          <a:lstStyle/>
          <a:p>
            <a:r>
              <a:rPr lang="en-US" dirty="0">
                <a:solidFill>
                  <a:schemeClr val="tx1"/>
                </a:solidFill>
                <a:latin typeface="Calibri"/>
                <a:ea typeface="Calibri"/>
                <a:cs typeface="Posterama"/>
              </a:rPr>
              <a:t>RISKS AND DEPENDENCIES:</a:t>
            </a:r>
            <a:endParaRPr lang="en-US">
              <a:solidFill>
                <a:schemeClr val="tx1"/>
              </a:solidFill>
              <a:latin typeface="Calibri"/>
              <a:ea typeface="Calibri"/>
              <a:cs typeface="Calibri"/>
            </a:endParaRPr>
          </a:p>
        </p:txBody>
      </p:sp>
      <p:sp>
        <p:nvSpPr>
          <p:cNvPr id="3" name="Content Placeholder 2">
            <a:extLst>
              <a:ext uri="{FF2B5EF4-FFF2-40B4-BE49-F238E27FC236}">
                <a16:creationId xmlns:a16="http://schemas.microsoft.com/office/drawing/2014/main" id="{C4473D3F-F2DA-CE82-8F9F-1FB285483D6E}"/>
              </a:ext>
            </a:extLst>
          </p:cNvPr>
          <p:cNvSpPr>
            <a:spLocks noGrp="1"/>
          </p:cNvSpPr>
          <p:nvPr>
            <p:ph idx="1"/>
          </p:nvPr>
        </p:nvSpPr>
        <p:spPr/>
        <p:txBody>
          <a:bodyPr vert="horz" lIns="91440" tIns="45720" rIns="91440" bIns="45720" rtlCol="0" anchor="t">
            <a:normAutofit/>
          </a:bodyPr>
          <a:lstStyle/>
          <a:p>
            <a:pPr marL="0" indent="0">
              <a:buNone/>
            </a:pPr>
            <a:r>
              <a:rPr lang="en-US" sz="2000" b="1" dirty="0">
                <a:solidFill>
                  <a:schemeClr val="tx1"/>
                </a:solidFill>
                <a:latin typeface="Calibri"/>
                <a:ea typeface="Calibri"/>
                <a:cs typeface="Calibri"/>
              </a:rPr>
              <a:t>RISKS:</a:t>
            </a:r>
            <a:endParaRPr lang="en-US" sz="2000" b="1">
              <a:solidFill>
                <a:schemeClr val="tx1"/>
              </a:solidFill>
              <a:latin typeface="Calibri"/>
              <a:ea typeface="Calibri"/>
              <a:cs typeface="Calibri"/>
            </a:endParaRPr>
          </a:p>
          <a:p>
            <a:pPr>
              <a:buFont typeface="Arial" panose="020B0504020202020204" pitchFamily="34" charset="0"/>
              <a:buChar char="•"/>
            </a:pPr>
            <a:r>
              <a:rPr lang="en-US" sz="2000" dirty="0">
                <a:solidFill>
                  <a:schemeClr val="tx1"/>
                </a:solidFill>
                <a:latin typeface="Calibri"/>
                <a:ea typeface="+mn-lt"/>
                <a:cs typeface="+mn-lt"/>
              </a:rPr>
              <a:t>Poor adoption of LMS by teachers and students due to low technical skills.</a:t>
            </a:r>
            <a:endParaRPr lang="en-US" sz="2000" b="1" dirty="0">
              <a:solidFill>
                <a:schemeClr val="tx1"/>
              </a:solidFill>
              <a:latin typeface="Calibri"/>
              <a:ea typeface="+mn-lt"/>
              <a:cs typeface="+mn-lt"/>
            </a:endParaRPr>
          </a:p>
          <a:p>
            <a:pPr>
              <a:buFont typeface="Arial" panose="020B0504020202020204" pitchFamily="34" charset="0"/>
              <a:buChar char="•"/>
            </a:pPr>
            <a:r>
              <a:rPr lang="en-US" sz="2000" dirty="0">
                <a:solidFill>
                  <a:schemeClr val="tx1"/>
                </a:solidFill>
                <a:latin typeface="Calibri"/>
                <a:ea typeface="+mn-lt"/>
                <a:cs typeface="+mn-lt"/>
              </a:rPr>
              <a:t>Data security breach exposing student/teacher information</a:t>
            </a:r>
          </a:p>
          <a:p>
            <a:pPr>
              <a:buFont typeface="Arial" panose="020B0504020202020204" pitchFamily="34" charset="0"/>
              <a:buChar char="•"/>
            </a:pPr>
            <a:r>
              <a:rPr lang="en-US" sz="2000" dirty="0">
                <a:solidFill>
                  <a:schemeClr val="tx1"/>
                </a:solidFill>
                <a:latin typeface="Calibri"/>
                <a:ea typeface="+mn-lt"/>
                <a:cs typeface="+mn-lt"/>
              </a:rPr>
              <a:t>Technical issues with Zoom or Microsoft Teams APIs during integration</a:t>
            </a:r>
          </a:p>
          <a:p>
            <a:pPr>
              <a:buFont typeface="Arial" panose="020B0504020202020204" pitchFamily="34" charset="0"/>
              <a:buChar char="•"/>
            </a:pPr>
            <a:r>
              <a:rPr lang="en-US" sz="2000" dirty="0">
                <a:solidFill>
                  <a:schemeClr val="tx1"/>
                </a:solidFill>
                <a:latin typeface="Calibri"/>
                <a:ea typeface="+mn-lt"/>
                <a:cs typeface="+mn-lt"/>
              </a:rPr>
              <a:t>Internet connectivity issues during live classes, especially for rural students</a:t>
            </a:r>
            <a:endParaRPr lang="en-US" sz="2000" b="1" dirty="0">
              <a:solidFill>
                <a:schemeClr val="tx1"/>
              </a:solidFill>
              <a:latin typeface="Calibri"/>
              <a:ea typeface="Calibri"/>
              <a:cs typeface="Calibri"/>
            </a:endParaRPr>
          </a:p>
          <a:p>
            <a:pPr>
              <a:buFont typeface="Arial" panose="020B0504020202020204" pitchFamily="34" charset="0"/>
              <a:buChar char="•"/>
            </a:pPr>
            <a:r>
              <a:rPr lang="en-US" sz="2000" dirty="0">
                <a:solidFill>
                  <a:schemeClr val="tx1"/>
                </a:solidFill>
                <a:latin typeface="Calibri"/>
                <a:ea typeface="+mn-lt"/>
                <a:cs typeface="+mn-lt"/>
              </a:rPr>
              <a:t>System downtime during peak class hours</a:t>
            </a:r>
          </a:p>
          <a:p>
            <a:pPr>
              <a:buFont typeface="Arial" panose="020B0504020202020204" pitchFamily="34" charset="0"/>
              <a:buChar char="•"/>
            </a:pPr>
            <a:r>
              <a:rPr lang="en-US" sz="2000" dirty="0">
                <a:solidFill>
                  <a:schemeClr val="tx1"/>
                </a:solidFill>
                <a:latin typeface="Calibri"/>
                <a:ea typeface="+mn-lt"/>
                <a:cs typeface="+mn-lt"/>
              </a:rPr>
              <a:t>Mismanagement of class schedules leading to overlaps or conflicts</a:t>
            </a:r>
          </a:p>
          <a:p>
            <a:pPr>
              <a:buFont typeface="Arial" panose="020B0504020202020204" pitchFamily="34" charset="0"/>
              <a:buChar char="•"/>
            </a:pPr>
            <a:endParaRPr lang="en-US" sz="2000" dirty="0">
              <a:solidFill>
                <a:schemeClr val="tx1"/>
              </a:solidFill>
              <a:latin typeface="Calibri"/>
              <a:ea typeface="Calibri"/>
              <a:cs typeface="Calibri"/>
            </a:endParaRPr>
          </a:p>
        </p:txBody>
      </p:sp>
    </p:spTree>
    <p:extLst>
      <p:ext uri="{BB962C8B-B14F-4D97-AF65-F5344CB8AC3E}">
        <p14:creationId xmlns:p14="http://schemas.microsoft.com/office/powerpoint/2010/main" val="1670498268"/>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293DD2-8127-D9EE-5D15-A0E03E4B7A0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3BC83FD-0C2E-DD75-05F7-1959304D4DC8}"/>
              </a:ext>
            </a:extLst>
          </p:cNvPr>
          <p:cNvSpPr>
            <a:spLocks noGrp="1"/>
          </p:cNvSpPr>
          <p:nvPr>
            <p:ph type="title"/>
          </p:nvPr>
        </p:nvSpPr>
        <p:spPr/>
        <p:txBody>
          <a:bodyPr/>
          <a:lstStyle/>
          <a:p>
            <a:r>
              <a:rPr lang="en-US" dirty="0">
                <a:solidFill>
                  <a:schemeClr val="tx1"/>
                </a:solidFill>
                <a:latin typeface="Calibri"/>
                <a:ea typeface="Calibri"/>
                <a:cs typeface="Posterama"/>
              </a:rPr>
              <a:t>RISKS AND DEPENDENCIES:</a:t>
            </a:r>
            <a:endParaRPr lang="en-US">
              <a:solidFill>
                <a:schemeClr val="tx1"/>
              </a:solidFill>
              <a:latin typeface="Calibri"/>
              <a:ea typeface="Calibri"/>
              <a:cs typeface="Calibri"/>
            </a:endParaRPr>
          </a:p>
        </p:txBody>
      </p:sp>
      <p:sp>
        <p:nvSpPr>
          <p:cNvPr id="3" name="Content Placeholder 2">
            <a:extLst>
              <a:ext uri="{FF2B5EF4-FFF2-40B4-BE49-F238E27FC236}">
                <a16:creationId xmlns:a16="http://schemas.microsoft.com/office/drawing/2014/main" id="{DFF29C47-8E33-D33D-923F-75384691F7D2}"/>
              </a:ext>
            </a:extLst>
          </p:cNvPr>
          <p:cNvSpPr>
            <a:spLocks noGrp="1"/>
          </p:cNvSpPr>
          <p:nvPr>
            <p:ph idx="1"/>
          </p:nvPr>
        </p:nvSpPr>
        <p:spPr/>
        <p:txBody>
          <a:bodyPr vert="horz" lIns="91440" tIns="45720" rIns="91440" bIns="45720" rtlCol="0" anchor="t">
            <a:normAutofit fontScale="92500" lnSpcReduction="20000"/>
          </a:bodyPr>
          <a:lstStyle/>
          <a:p>
            <a:pPr marL="0" indent="0">
              <a:buNone/>
            </a:pPr>
            <a:r>
              <a:rPr lang="en-US" sz="2000" b="1" dirty="0">
                <a:solidFill>
                  <a:schemeClr val="tx1"/>
                </a:solidFill>
                <a:latin typeface="Calibri"/>
                <a:ea typeface="Calibri"/>
                <a:cs typeface="Calibri"/>
              </a:rPr>
              <a:t>DEPENDENCIES:</a:t>
            </a:r>
            <a:endParaRPr lang="en-US" sz="2000" b="1">
              <a:latin typeface="Calibri"/>
              <a:ea typeface="Calibri"/>
              <a:cs typeface="Calibri"/>
            </a:endParaRPr>
          </a:p>
          <a:p>
            <a:pPr>
              <a:buFont typeface="Arial" panose="020B0504020202020204" pitchFamily="34" charset="0"/>
              <a:buChar char="•"/>
            </a:pPr>
            <a:r>
              <a:rPr lang="en-US" sz="2000" dirty="0">
                <a:latin typeface="Calibri"/>
                <a:ea typeface="+mn-lt"/>
                <a:cs typeface="+mn-lt"/>
              </a:rPr>
              <a:t>Completion of student and teacher data </a:t>
            </a:r>
            <a:r>
              <a:rPr lang="en-US" sz="2000" dirty="0" err="1">
                <a:latin typeface="Calibri"/>
                <a:ea typeface="+mn-lt"/>
                <a:cs typeface="+mn-lt"/>
              </a:rPr>
              <a:t>intgration</a:t>
            </a:r>
            <a:r>
              <a:rPr lang="en-US" sz="2000" dirty="0">
                <a:latin typeface="Calibri"/>
                <a:ea typeface="+mn-lt"/>
                <a:cs typeface="+mn-lt"/>
              </a:rPr>
              <a:t> from the ERP before LMS go-live</a:t>
            </a:r>
            <a:endParaRPr lang="en-US" sz="2000">
              <a:latin typeface="Calibri"/>
              <a:ea typeface="+mn-lt"/>
              <a:cs typeface="+mn-lt"/>
            </a:endParaRPr>
          </a:p>
          <a:p>
            <a:pPr>
              <a:buFont typeface="Arial" panose="020B0504020202020204" pitchFamily="34" charset="0"/>
              <a:buChar char="•"/>
            </a:pPr>
            <a:r>
              <a:rPr lang="en-US" sz="2000" dirty="0">
                <a:solidFill>
                  <a:schemeClr val="tx1"/>
                </a:solidFill>
                <a:latin typeface="Calibri"/>
                <a:ea typeface="+mn-lt"/>
                <a:cs typeface="+mn-lt"/>
              </a:rPr>
              <a:t>Timely feedback from academic coordinators and teachers during UAT</a:t>
            </a:r>
            <a:endParaRPr lang="en-US" sz="2000" dirty="0">
              <a:solidFill>
                <a:schemeClr val="tx1"/>
              </a:solidFill>
              <a:latin typeface="Calibri"/>
              <a:ea typeface="Calibri"/>
              <a:cs typeface="Calibri"/>
            </a:endParaRPr>
          </a:p>
          <a:p>
            <a:pPr>
              <a:buFont typeface="Arial" panose="020B0504020202020204" pitchFamily="34" charset="0"/>
              <a:buChar char="•"/>
            </a:pPr>
            <a:r>
              <a:rPr lang="en-US" sz="2000" dirty="0">
                <a:latin typeface="Calibri"/>
                <a:ea typeface="+mn-lt"/>
                <a:cs typeface="+mn-lt"/>
              </a:rPr>
              <a:t>Proper integration with MyClassboard’s existing ERP modules (Finance, Attendance, etc.)</a:t>
            </a:r>
            <a:endParaRPr lang="en-US" sz="2000" dirty="0">
              <a:latin typeface="Calibri"/>
              <a:ea typeface="Calibri"/>
              <a:cs typeface="Calibri"/>
            </a:endParaRPr>
          </a:p>
          <a:p>
            <a:pPr>
              <a:buFont typeface="Arial" panose="020B0504020202020204" pitchFamily="34" charset="0"/>
              <a:buChar char="•"/>
            </a:pPr>
            <a:r>
              <a:rPr lang="en-US" sz="2000" dirty="0">
                <a:solidFill>
                  <a:schemeClr val="tx1"/>
                </a:solidFill>
                <a:latin typeface="Calibri"/>
                <a:ea typeface="+mn-lt"/>
                <a:cs typeface="+mn-lt"/>
              </a:rPr>
              <a:t>Availability of Zoom and Microsoft Teams API keys and documentation</a:t>
            </a:r>
            <a:endParaRPr lang="en-US" sz="2000">
              <a:latin typeface="Calibri"/>
              <a:ea typeface="+mn-lt"/>
              <a:cs typeface="+mn-lt"/>
            </a:endParaRPr>
          </a:p>
          <a:p>
            <a:pPr>
              <a:buFont typeface="Arial" panose="020B0504020202020204" pitchFamily="34" charset="0"/>
              <a:buChar char="•"/>
            </a:pPr>
            <a:r>
              <a:rPr lang="en-US" sz="2000" dirty="0">
                <a:solidFill>
                  <a:schemeClr val="tx1"/>
                </a:solidFill>
                <a:latin typeface="Calibri"/>
                <a:ea typeface="+mn-lt"/>
                <a:cs typeface="+mn-lt"/>
              </a:rPr>
              <a:t>Internet bandwidth availability for live classes</a:t>
            </a:r>
            <a:endParaRPr lang="en-US" sz="2000" dirty="0">
              <a:solidFill>
                <a:schemeClr val="tx1"/>
              </a:solidFill>
              <a:latin typeface="Calibri"/>
              <a:ea typeface="Calibri"/>
              <a:cs typeface="Calibri"/>
            </a:endParaRPr>
          </a:p>
          <a:p>
            <a:pPr>
              <a:buFont typeface="Arial" panose="020B0504020202020204" pitchFamily="34" charset="0"/>
              <a:buChar char="•"/>
            </a:pPr>
            <a:r>
              <a:rPr lang="en-US" sz="2000" dirty="0">
                <a:solidFill>
                  <a:schemeClr val="tx1"/>
                </a:solidFill>
                <a:latin typeface="Calibri"/>
                <a:ea typeface="+mn-lt"/>
                <a:cs typeface="+mn-lt"/>
              </a:rPr>
              <a:t>Training materials readiness before deployment</a:t>
            </a:r>
            <a:endParaRPr lang="en-US" sz="2000">
              <a:latin typeface="Calibri"/>
              <a:ea typeface="+mn-lt"/>
              <a:cs typeface="+mn-lt"/>
            </a:endParaRPr>
          </a:p>
          <a:p>
            <a:pPr>
              <a:buFont typeface="Arial" panose="020B0504020202020204" pitchFamily="34" charset="0"/>
              <a:buChar char="•"/>
            </a:pPr>
            <a:r>
              <a:rPr lang="en-US" sz="2000" dirty="0">
                <a:solidFill>
                  <a:schemeClr val="tx1"/>
                </a:solidFill>
                <a:latin typeface="Calibri"/>
                <a:ea typeface="+mn-lt"/>
                <a:cs typeface="+mn-lt"/>
              </a:rPr>
              <a:t>Budget approval and fund release by school management</a:t>
            </a:r>
            <a:endParaRPr lang="en-US" sz="2000" dirty="0">
              <a:solidFill>
                <a:schemeClr val="tx1"/>
              </a:solidFill>
              <a:latin typeface="Calibri"/>
              <a:ea typeface="Calibri"/>
              <a:cs typeface="Calibri"/>
            </a:endParaRPr>
          </a:p>
          <a:p>
            <a:pPr>
              <a:buFont typeface="Arial" panose="020B0504020202020204" pitchFamily="34" charset="0"/>
              <a:buChar char="•"/>
            </a:pPr>
            <a:endParaRPr lang="en-US" sz="2000" dirty="0">
              <a:solidFill>
                <a:schemeClr val="tx1"/>
              </a:solidFill>
              <a:latin typeface="Calibri"/>
              <a:ea typeface="Calibri"/>
              <a:cs typeface="Calibri"/>
            </a:endParaRPr>
          </a:p>
          <a:p>
            <a:pPr>
              <a:buFont typeface="Arial" panose="020B0504020202020204" pitchFamily="34" charset="0"/>
              <a:buChar char="•"/>
            </a:pPr>
            <a:endParaRPr lang="en-US" sz="2000" dirty="0">
              <a:solidFill>
                <a:schemeClr val="tx1"/>
              </a:solidFill>
              <a:latin typeface="Calibri"/>
              <a:ea typeface="Calibri"/>
              <a:cs typeface="Calibri"/>
            </a:endParaRPr>
          </a:p>
        </p:txBody>
      </p:sp>
    </p:spTree>
    <p:extLst>
      <p:ext uri="{BB962C8B-B14F-4D97-AF65-F5344CB8AC3E}">
        <p14:creationId xmlns:p14="http://schemas.microsoft.com/office/powerpoint/2010/main" val="2021267822"/>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76000"/>
                <a:satMod val="180000"/>
              </a:schemeClr>
              <a:schemeClr val="bg2">
                <a:tint val="80000"/>
                <a:satMod val="120000"/>
                <a:lumMod val="180000"/>
              </a:schemeClr>
            </a:duotone>
          </a:blip>
          <a:stretch/>
        </a:blipFill>
        <a:effectLst/>
      </p:bgPr>
    </p:bg>
    <p:spTree>
      <p:nvGrpSpPr>
        <p:cNvPr id="1" name=""/>
        <p:cNvGrpSpPr/>
        <p:nvPr/>
      </p:nvGrpSpPr>
      <p:grpSpPr>
        <a:xfrm>
          <a:off x="0" y="0"/>
          <a:ext cx="0" cy="0"/>
          <a:chOff x="0" y="0"/>
          <a:chExt cx="0" cy="0"/>
        </a:xfrm>
      </p:grpSpPr>
      <p:grpSp>
        <p:nvGrpSpPr>
          <p:cNvPr id="36" name="Group 35">
            <a:extLst>
              <a:ext uri="{FF2B5EF4-FFF2-40B4-BE49-F238E27FC236}">
                <a16:creationId xmlns:a16="http://schemas.microsoft.com/office/drawing/2014/main" id="{E9D059B6-ADD8-488A-B346-63289E90D13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6100" y="-4763"/>
            <a:ext cx="5014912" cy="6862763"/>
            <a:chOff x="2928938" y="-4763"/>
            <a:chExt cx="5014912" cy="6862763"/>
          </a:xfrm>
        </p:grpSpPr>
        <p:sp>
          <p:nvSpPr>
            <p:cNvPr id="8" name="Freeform 6">
              <a:extLst>
                <a:ext uri="{FF2B5EF4-FFF2-40B4-BE49-F238E27FC236}">
                  <a16:creationId xmlns:a16="http://schemas.microsoft.com/office/drawing/2014/main" id="{F69B42B4-BC82-4495-A6F9-A28167B56A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38" name="Freeform 7">
              <a:extLst>
                <a:ext uri="{FF2B5EF4-FFF2-40B4-BE49-F238E27FC236}">
                  <a16:creationId xmlns:a16="http://schemas.microsoft.com/office/drawing/2014/main" id="{83CC168C-2AD4-4FFB-9F25-420ED6514C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10" name="Freeform 9">
              <a:extLst>
                <a:ext uri="{FF2B5EF4-FFF2-40B4-BE49-F238E27FC236}">
                  <a16:creationId xmlns:a16="http://schemas.microsoft.com/office/drawing/2014/main" id="{6C9F369A-6158-4AE8-BA04-138A9DFFAE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40" name="Freeform 10">
              <a:extLst>
                <a:ext uri="{FF2B5EF4-FFF2-40B4-BE49-F238E27FC236}">
                  <a16:creationId xmlns:a16="http://schemas.microsoft.com/office/drawing/2014/main" id="{FC7B1DF4-AD98-42A8-820F-667A3DCC40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12" name="Freeform 11">
              <a:extLst>
                <a:ext uri="{FF2B5EF4-FFF2-40B4-BE49-F238E27FC236}">
                  <a16:creationId xmlns:a16="http://schemas.microsoft.com/office/drawing/2014/main" id="{61C58B74-3656-4FD5-AC47-EE3A59EBB81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41" name="Freeform 12">
              <a:extLst>
                <a:ext uri="{FF2B5EF4-FFF2-40B4-BE49-F238E27FC236}">
                  <a16:creationId xmlns:a16="http://schemas.microsoft.com/office/drawing/2014/main" id="{8B349A01-D803-4A18-B608-47BFCED434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useBgFill="1">
        <p:nvSpPr>
          <p:cNvPr id="42" name="Rectangle 41">
            <a:extLst>
              <a:ext uri="{FF2B5EF4-FFF2-40B4-BE49-F238E27FC236}">
                <a16:creationId xmlns:a16="http://schemas.microsoft.com/office/drawing/2014/main" id="{9CD9ACDE-8038-488C-AB0C-5FD1A373C8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7A16B1F-9669-4061-BAC7-C0A3B039C176}"/>
              </a:ext>
            </a:extLst>
          </p:cNvPr>
          <p:cNvSpPr>
            <a:spLocks noGrp="1"/>
          </p:cNvSpPr>
          <p:nvPr>
            <p:ph type="title"/>
          </p:nvPr>
        </p:nvSpPr>
        <p:spPr>
          <a:xfrm>
            <a:off x="3854450" y="965200"/>
            <a:ext cx="7372350" cy="3404680"/>
          </a:xfrm>
        </p:spPr>
        <p:txBody>
          <a:bodyPr vert="horz" lIns="91440" tIns="45720" rIns="91440" bIns="45720" rtlCol="0" anchor="b">
            <a:normAutofit/>
          </a:bodyPr>
          <a:lstStyle/>
          <a:p>
            <a:pPr algn="l"/>
            <a:r>
              <a:rPr lang="en-US" sz="6000"/>
              <a:t>THANK YOU</a:t>
            </a:r>
          </a:p>
        </p:txBody>
      </p:sp>
      <p:sp>
        <p:nvSpPr>
          <p:cNvPr id="43" name="Rectangle 42">
            <a:extLst>
              <a:ext uri="{FF2B5EF4-FFF2-40B4-BE49-F238E27FC236}">
                <a16:creationId xmlns:a16="http://schemas.microsoft.com/office/drawing/2014/main" id="{DA6C2449-5F66-4753-AAA3-4AD81E57A0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406393" cy="6858000"/>
          </a:xfrm>
          <a:prstGeom prst="rect">
            <a:avLst/>
          </a:prstGeom>
          <a:gradFill flip="none" rotWithShape="1">
            <a:gsLst>
              <a:gs pos="0">
                <a:schemeClr val="accent1">
                  <a:lumMod val="89000"/>
                </a:schemeClr>
              </a:gs>
              <a:gs pos="23000">
                <a:schemeClr val="accent1">
                  <a:lumMod val="89000"/>
                </a:schemeClr>
              </a:gs>
              <a:gs pos="69000">
                <a:schemeClr val="accent1">
                  <a:lumMod val="75000"/>
                </a:schemeClr>
              </a:gs>
              <a:gs pos="97000">
                <a:schemeClr val="accent1">
                  <a:lumMod val="70000"/>
                </a:schemeClr>
              </a:gs>
            </a:gsLst>
            <a:path path="circle">
              <a:fillToRect l="50000" t="50000" r="50000" b="50000"/>
            </a:path>
            <a:tileRect/>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grpSp>
        <p:nvGrpSpPr>
          <p:cNvPr id="44" name="Group 43">
            <a:extLst>
              <a:ext uri="{FF2B5EF4-FFF2-40B4-BE49-F238E27FC236}">
                <a16:creationId xmlns:a16="http://schemas.microsoft.com/office/drawing/2014/main" id="{329F7DAB-18F4-436A-A0D8-61013DEB6F5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41424" y="1"/>
            <a:ext cx="3258129" cy="6858000"/>
            <a:chOff x="141424" y="1"/>
            <a:chExt cx="3258129" cy="6858000"/>
          </a:xfrm>
        </p:grpSpPr>
        <p:sp>
          <p:nvSpPr>
            <p:cNvPr id="20" name="Freeform 6">
              <a:extLst>
                <a:ext uri="{FF2B5EF4-FFF2-40B4-BE49-F238E27FC236}">
                  <a16:creationId xmlns:a16="http://schemas.microsoft.com/office/drawing/2014/main" id="{AA2A446D-5444-4251-A0C1-1C33937BB10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95233" y="1"/>
              <a:ext cx="858884" cy="2780957"/>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lumMod val="75000"/>
              </a:schemeClr>
            </a:solidFill>
            <a:ln>
              <a:noFill/>
            </a:ln>
          </p:spPr>
        </p:sp>
        <p:sp>
          <p:nvSpPr>
            <p:cNvPr id="21" name="Freeform 7">
              <a:extLst>
                <a:ext uri="{FF2B5EF4-FFF2-40B4-BE49-F238E27FC236}">
                  <a16:creationId xmlns:a16="http://schemas.microsoft.com/office/drawing/2014/main" id="{E013EF53-9F7F-40D2-9E88-917DCF6430B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1424" y="1"/>
              <a:ext cx="835810" cy="2671495"/>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rgbClr val="595959"/>
            </a:solidFill>
            <a:ln>
              <a:noFill/>
            </a:ln>
          </p:spPr>
        </p:sp>
        <p:sp>
          <p:nvSpPr>
            <p:cNvPr id="22" name="Freeform 12">
              <a:extLst>
                <a:ext uri="{FF2B5EF4-FFF2-40B4-BE49-F238E27FC236}">
                  <a16:creationId xmlns:a16="http://schemas.microsoft.com/office/drawing/2014/main" id="{210AE139-2815-4F3D-A56C-2608DB3D770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1424" y="2585830"/>
              <a:ext cx="2175413" cy="4272171"/>
            </a:xfrm>
            <a:custGeom>
              <a:avLst/>
              <a:gdLst/>
              <a:ahLst/>
              <a:cxnLst/>
              <a:rect l="0" t="0" r="r" b="b"/>
              <a:pathLst>
                <a:path w="1697" h="2693">
                  <a:moveTo>
                    <a:pt x="0" y="0"/>
                  </a:moveTo>
                  <a:lnTo>
                    <a:pt x="1622" y="2693"/>
                  </a:lnTo>
                  <a:lnTo>
                    <a:pt x="1697" y="2693"/>
                  </a:lnTo>
                  <a:lnTo>
                    <a:pt x="0" y="0"/>
                  </a:lnTo>
                  <a:close/>
                </a:path>
              </a:pathLst>
            </a:custGeom>
            <a:solidFill>
              <a:srgbClr val="262626"/>
            </a:solidFill>
            <a:ln>
              <a:noFill/>
            </a:ln>
          </p:spPr>
        </p:sp>
        <p:sp>
          <p:nvSpPr>
            <p:cNvPr id="23" name="Freeform 13">
              <a:extLst>
                <a:ext uri="{FF2B5EF4-FFF2-40B4-BE49-F238E27FC236}">
                  <a16:creationId xmlns:a16="http://schemas.microsoft.com/office/drawing/2014/main" id="{7C52B438-B53F-4BCB-A9A8-183E8815AA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99078" y="2695292"/>
              <a:ext cx="2690743" cy="4162709"/>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45" name="Freeform: Shape 23">
              <a:extLst>
                <a:ext uri="{FF2B5EF4-FFF2-40B4-BE49-F238E27FC236}">
                  <a16:creationId xmlns:a16="http://schemas.microsoft.com/office/drawing/2014/main" id="{557375C8-AF41-41DF-8F04-72401D4B9E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95233" y="2690532"/>
              <a:ext cx="2904320" cy="4167469"/>
            </a:xfrm>
            <a:custGeom>
              <a:avLst/>
              <a:gdLst>
                <a:gd name="connsiteX0" fmla="*/ 0 w 2904320"/>
                <a:gd name="connsiteY0" fmla="*/ 0 h 4167469"/>
                <a:gd name="connsiteX1" fmla="*/ 288431 w 2904320"/>
                <a:gd name="connsiteY1" fmla="*/ 90425 h 4167469"/>
                <a:gd name="connsiteX2" fmla="*/ 2904320 w 2904320"/>
                <a:gd name="connsiteY2" fmla="*/ 3220465 h 4167469"/>
                <a:gd name="connsiteX3" fmla="*/ 2904320 w 2904320"/>
                <a:gd name="connsiteY3" fmla="*/ 4167469 h 4167469"/>
                <a:gd name="connsiteX4" fmla="*/ 2694589 w 2904320"/>
                <a:gd name="connsiteY4" fmla="*/ 4167469 h 4167469"/>
                <a:gd name="connsiteX5" fmla="*/ 3846 w 2904320"/>
                <a:gd name="connsiteY5" fmla="*/ 4759 h 41674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04320" h="4167469">
                  <a:moveTo>
                    <a:pt x="0" y="0"/>
                  </a:moveTo>
                  <a:lnTo>
                    <a:pt x="288431" y="90425"/>
                  </a:lnTo>
                  <a:lnTo>
                    <a:pt x="2904320" y="3220465"/>
                  </a:lnTo>
                  <a:lnTo>
                    <a:pt x="2904320" y="4167469"/>
                  </a:lnTo>
                  <a:lnTo>
                    <a:pt x="2694589" y="4167469"/>
                  </a:lnTo>
                  <a:lnTo>
                    <a:pt x="3846" y="4759"/>
                  </a:lnTo>
                  <a:close/>
                </a:path>
              </a:pathLst>
            </a:custGeom>
            <a:solidFill>
              <a:schemeClr val="accent1">
                <a:lumMod val="75000"/>
              </a:schemeClr>
            </a:solidFill>
            <a:ln>
              <a:noFill/>
            </a:ln>
          </p:spPr>
        </p:sp>
        <p:sp>
          <p:nvSpPr>
            <p:cNvPr id="25" name="Freeform 15">
              <a:extLst>
                <a:ext uri="{FF2B5EF4-FFF2-40B4-BE49-F238E27FC236}">
                  <a16:creationId xmlns:a16="http://schemas.microsoft.com/office/drawing/2014/main" id="{1B37C1D7-483C-4CD7-85AB-F4EEA6E5736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1424" y="2581071"/>
              <a:ext cx="2894568" cy="427693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rgbClr val="404040"/>
            </a:solidFill>
            <a:ln>
              <a:noFill/>
            </a:ln>
          </p:spPr>
        </p:sp>
      </p:grpSp>
    </p:spTree>
    <p:extLst>
      <p:ext uri="{BB962C8B-B14F-4D97-AF65-F5344CB8AC3E}">
        <p14:creationId xmlns:p14="http://schemas.microsoft.com/office/powerpoint/2010/main" val="4271764648"/>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E52CD0-86A9-254A-3652-149C495F797C}"/>
              </a:ext>
            </a:extLst>
          </p:cNvPr>
          <p:cNvSpPr>
            <a:spLocks noGrp="1"/>
          </p:cNvSpPr>
          <p:nvPr>
            <p:ph type="title"/>
          </p:nvPr>
        </p:nvSpPr>
        <p:spPr/>
        <p:txBody>
          <a:bodyPr/>
          <a:lstStyle/>
          <a:p>
            <a:r>
              <a:rPr lang="en-US" dirty="0">
                <a:solidFill>
                  <a:srgbClr val="000000"/>
                </a:solidFill>
                <a:latin typeface="Calibri"/>
                <a:ea typeface="Calibri"/>
                <a:cs typeface="Posterama"/>
              </a:rPr>
              <a:t>SITUATION</a:t>
            </a:r>
            <a:r>
              <a:rPr lang="en-US" dirty="0">
                <a:solidFill>
                  <a:srgbClr val="000000"/>
                </a:solidFill>
                <a:cs typeface="Posterama"/>
              </a:rPr>
              <a:t>:</a:t>
            </a:r>
            <a:endParaRPr lang="en-US" dirty="0">
              <a:solidFill>
                <a:srgbClr val="000000"/>
              </a:solidFill>
            </a:endParaRPr>
          </a:p>
        </p:txBody>
      </p:sp>
      <p:sp>
        <p:nvSpPr>
          <p:cNvPr id="25" name="Content Placeholder 24">
            <a:extLst>
              <a:ext uri="{FF2B5EF4-FFF2-40B4-BE49-F238E27FC236}">
                <a16:creationId xmlns:a16="http://schemas.microsoft.com/office/drawing/2014/main" id="{BEA23C9D-6C10-9AF5-C11E-1EB0C7C809B2}"/>
              </a:ext>
            </a:extLst>
          </p:cNvPr>
          <p:cNvSpPr>
            <a:spLocks noGrp="1"/>
          </p:cNvSpPr>
          <p:nvPr>
            <p:ph idx="1"/>
          </p:nvPr>
        </p:nvSpPr>
        <p:spPr>
          <a:xfrm>
            <a:off x="1484310" y="1876245"/>
            <a:ext cx="10507542" cy="4331898"/>
          </a:xfrm>
        </p:spPr>
        <p:txBody>
          <a:bodyPr>
            <a:normAutofit/>
          </a:bodyPr>
          <a:lstStyle/>
          <a:p>
            <a:r>
              <a:rPr lang="en-US" sz="2000" dirty="0">
                <a:ea typeface="+mn-lt"/>
                <a:cs typeface="+mn-lt"/>
              </a:rPr>
              <a:t>Miracle Software Systems uses an internal enterprise application named Hubble to manage various business operations across departments (Sales, Recruitment, Delivery, Payroll, etc.).</a:t>
            </a:r>
            <a:endParaRPr lang="en-US" dirty="0"/>
          </a:p>
          <a:p>
            <a:pPr>
              <a:buClr>
                <a:srgbClr val="1287C3"/>
              </a:buClr>
            </a:pPr>
            <a:r>
              <a:rPr lang="en-US" sz="2000" dirty="0">
                <a:ea typeface="+mn-lt"/>
                <a:cs typeface="+mn-lt"/>
              </a:rPr>
              <a:t>Within Hubble, the Sales Department utilized features such as Accounts, Opportunities, Requirements, and Activities to track client and sales information.</a:t>
            </a:r>
            <a:endParaRPr lang="en-US" sz="2000" dirty="0"/>
          </a:p>
          <a:p>
            <a:pPr>
              <a:buClr>
                <a:srgbClr val="1287C3"/>
              </a:buClr>
            </a:pPr>
            <a:r>
              <a:rPr lang="en-US" sz="2000" dirty="0">
                <a:ea typeface="+mn-lt"/>
                <a:cs typeface="+mn-lt"/>
              </a:rPr>
              <a:t>However, only the initial requirement and opportunity creation were performed in Hubble, while subsequent recruitment and delivery coordination were managed externally (via emails, meetings, and calls).</a:t>
            </a:r>
            <a:endParaRPr lang="en-US" sz="2000" dirty="0"/>
          </a:p>
          <a:p>
            <a:pPr>
              <a:buClr>
                <a:srgbClr val="1287C3"/>
              </a:buClr>
            </a:pPr>
            <a:r>
              <a:rPr lang="en-US" sz="2000" dirty="0">
                <a:ea typeface="+mn-lt"/>
                <a:cs typeface="+mn-lt"/>
              </a:rPr>
              <a:t>This resulted in fragmented operations and lack of full process visibility across teams.</a:t>
            </a:r>
          </a:p>
          <a:p>
            <a:pPr marL="0" indent="0">
              <a:buNone/>
            </a:pPr>
            <a:endParaRPr lang="en-US" sz="2000" dirty="0"/>
          </a:p>
        </p:txBody>
      </p:sp>
    </p:spTree>
    <p:extLst>
      <p:ext uri="{BB962C8B-B14F-4D97-AF65-F5344CB8AC3E}">
        <p14:creationId xmlns:p14="http://schemas.microsoft.com/office/powerpoint/2010/main" val="2290741951"/>
      </p:ext>
    </p:extLst>
  </p:cSld>
  <p:clrMapOvr>
    <a:masterClrMapping/>
  </p:clrMapOvr>
  <p:transition spd="slow">
    <p:wip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9BA326-BE62-D4C9-DA1D-3E8C818A5FF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CABA7B-A5AB-5924-073F-D3C49BEA3799}"/>
              </a:ext>
            </a:extLst>
          </p:cNvPr>
          <p:cNvSpPr>
            <a:spLocks noGrp="1"/>
          </p:cNvSpPr>
          <p:nvPr>
            <p:ph type="title"/>
          </p:nvPr>
        </p:nvSpPr>
        <p:spPr/>
        <p:txBody>
          <a:bodyPr/>
          <a:lstStyle/>
          <a:p>
            <a:r>
              <a:rPr lang="en-US" dirty="0">
                <a:solidFill>
                  <a:schemeClr val="tx1"/>
                </a:solidFill>
                <a:latin typeface="Calibri"/>
                <a:ea typeface="Calibri"/>
                <a:cs typeface="Posterama"/>
              </a:rPr>
              <a:t>SITUATION:</a:t>
            </a:r>
            <a:endParaRPr lang="en-US">
              <a:solidFill>
                <a:schemeClr val="tx1"/>
              </a:solidFill>
              <a:latin typeface="Calibri"/>
              <a:ea typeface="Calibri"/>
              <a:cs typeface="Posterama"/>
            </a:endParaRPr>
          </a:p>
        </p:txBody>
      </p:sp>
      <p:sp>
        <p:nvSpPr>
          <p:cNvPr id="25" name="Content Placeholder 24">
            <a:extLst>
              <a:ext uri="{FF2B5EF4-FFF2-40B4-BE49-F238E27FC236}">
                <a16:creationId xmlns:a16="http://schemas.microsoft.com/office/drawing/2014/main" id="{A8CA15CC-5B8D-134A-8A29-EB6428734BC9}"/>
              </a:ext>
            </a:extLst>
          </p:cNvPr>
          <p:cNvSpPr>
            <a:spLocks noGrp="1"/>
          </p:cNvSpPr>
          <p:nvPr>
            <p:ph idx="1"/>
          </p:nvPr>
        </p:nvSpPr>
        <p:spPr/>
        <p:txBody>
          <a:bodyPr>
            <a:normAutofit/>
          </a:bodyPr>
          <a:lstStyle/>
          <a:p>
            <a:r>
              <a:rPr lang="en-US" sz="2000" dirty="0">
                <a:latin typeface="Calibri"/>
                <a:ea typeface="+mn-lt"/>
                <a:cs typeface="+mn-lt"/>
              </a:rPr>
              <a:t>Simultaneously, there was no centralized dashboard to track monthly performance KPIs for the sales team. KPI tracking was done manually, making it difficult to evaluate individual and team productivity.</a:t>
            </a:r>
          </a:p>
          <a:p>
            <a:pPr>
              <a:buClr>
                <a:srgbClr val="1287C3"/>
              </a:buClr>
            </a:pPr>
            <a:r>
              <a:rPr lang="en-US" sz="2000" dirty="0">
                <a:latin typeface="Calibri"/>
                <a:ea typeface="+mn-lt"/>
                <a:cs typeface="+mn-lt"/>
              </a:rPr>
              <a:t>To address both issues, the management initiated an Agile enhancement project to:</a:t>
            </a:r>
            <a:endParaRPr lang="en-US" sz="2000">
              <a:latin typeface="Calibri"/>
              <a:ea typeface="Calibri"/>
              <a:cs typeface="Calibri"/>
            </a:endParaRPr>
          </a:p>
          <a:p>
            <a:pPr lvl="1">
              <a:buClr>
                <a:srgbClr val="1287C3"/>
              </a:buClr>
              <a:buFont typeface="Courier New"/>
              <a:buChar char="o"/>
            </a:pPr>
            <a:r>
              <a:rPr lang="en-US" dirty="0">
                <a:latin typeface="Calibri"/>
                <a:ea typeface="+mn-lt"/>
                <a:cs typeface="+mn-lt"/>
              </a:rPr>
              <a:t>Digitally streamline the end-to-end Requirement &amp; Opportunity workflow inside Hubble.</a:t>
            </a:r>
            <a:endParaRPr lang="en-US" dirty="0">
              <a:latin typeface="Calibri"/>
              <a:ea typeface="Calibri"/>
              <a:cs typeface="Calibri"/>
            </a:endParaRPr>
          </a:p>
          <a:p>
            <a:pPr lvl="1">
              <a:buClr>
                <a:srgbClr val="1287C3"/>
              </a:buClr>
              <a:buFont typeface="Courier New"/>
              <a:buChar char="o"/>
            </a:pPr>
            <a:r>
              <a:rPr lang="en-US" dirty="0">
                <a:latin typeface="Calibri"/>
                <a:ea typeface="+mn-lt"/>
                <a:cs typeface="+mn-lt"/>
              </a:rPr>
              <a:t>Implement a Sales KPI Dashboard to track and visualize performance metrics in real time.</a:t>
            </a:r>
            <a:endParaRPr lang="en-US" dirty="0">
              <a:latin typeface="Calibri"/>
              <a:ea typeface="Calibri"/>
              <a:cs typeface="Calibri"/>
            </a:endParaRPr>
          </a:p>
        </p:txBody>
      </p:sp>
    </p:spTree>
    <p:extLst>
      <p:ext uri="{BB962C8B-B14F-4D97-AF65-F5344CB8AC3E}">
        <p14:creationId xmlns:p14="http://schemas.microsoft.com/office/powerpoint/2010/main" val="10624103"/>
      </p:ext>
    </p:extLst>
  </p:cSld>
  <p:clrMapOvr>
    <a:masterClrMapping/>
  </p:clrMapOvr>
  <p:transition spd="slow">
    <p:wip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AAD412-553C-7BD0-15E4-3CC9062E5E8E}"/>
              </a:ext>
            </a:extLst>
          </p:cNvPr>
          <p:cNvSpPr>
            <a:spLocks noGrp="1"/>
          </p:cNvSpPr>
          <p:nvPr>
            <p:ph type="title"/>
          </p:nvPr>
        </p:nvSpPr>
        <p:spPr>
          <a:xfrm>
            <a:off x="1484311" y="225725"/>
            <a:ext cx="10018713" cy="1752599"/>
          </a:xfrm>
        </p:spPr>
        <p:txBody>
          <a:bodyPr/>
          <a:lstStyle/>
          <a:p>
            <a:r>
              <a:rPr lang="en-US" dirty="0">
                <a:solidFill>
                  <a:schemeClr val="tx1"/>
                </a:solidFill>
                <a:latin typeface="Calibri"/>
                <a:ea typeface="Calibri"/>
                <a:cs typeface="Posterama"/>
              </a:rPr>
              <a:t>PROBLEM:</a:t>
            </a:r>
            <a:endParaRPr lang="en-US">
              <a:solidFill>
                <a:schemeClr val="tx1"/>
              </a:solidFill>
              <a:latin typeface="Calibri"/>
              <a:ea typeface="Calibri"/>
              <a:cs typeface="Posterama"/>
            </a:endParaRPr>
          </a:p>
        </p:txBody>
      </p:sp>
      <p:sp>
        <p:nvSpPr>
          <p:cNvPr id="3" name="Content Placeholder 2">
            <a:extLst>
              <a:ext uri="{FF2B5EF4-FFF2-40B4-BE49-F238E27FC236}">
                <a16:creationId xmlns:a16="http://schemas.microsoft.com/office/drawing/2014/main" id="{3702AF0D-DDC7-1DCF-8386-0B6FE19574D3}"/>
              </a:ext>
            </a:extLst>
          </p:cNvPr>
          <p:cNvSpPr>
            <a:spLocks noGrp="1"/>
          </p:cNvSpPr>
          <p:nvPr>
            <p:ph idx="1"/>
          </p:nvPr>
        </p:nvSpPr>
        <p:spPr>
          <a:xfrm>
            <a:off x="1484310" y="1720250"/>
            <a:ext cx="10018713" cy="4576793"/>
          </a:xfrm>
        </p:spPr>
        <p:txBody>
          <a:bodyPr vert="horz" lIns="91440" tIns="45720" rIns="91440" bIns="45720" rtlCol="0" anchor="t">
            <a:normAutofit/>
          </a:bodyPr>
          <a:lstStyle/>
          <a:p>
            <a:pPr>
              <a:buFont typeface="Arial" panose="020B0504020202020204" pitchFamily="34" charset="0"/>
              <a:buChar char="•"/>
            </a:pPr>
            <a:r>
              <a:rPr lang="en-US" sz="2000" dirty="0">
                <a:ea typeface="+mn-lt"/>
                <a:cs typeface="+mn-lt"/>
              </a:rPr>
              <a:t>The existing Hubble system did not support full lifecycle tracking of requirements from creation to billing.</a:t>
            </a:r>
          </a:p>
          <a:p>
            <a:pPr>
              <a:buClr>
                <a:srgbClr val="1287C3"/>
              </a:buClr>
              <a:buFont typeface="Arial" panose="020B0504020202020204" pitchFamily="34" charset="0"/>
              <a:buChar char="•"/>
            </a:pPr>
            <a:r>
              <a:rPr lang="en-US" sz="2000" dirty="0">
                <a:ea typeface="+mn-lt"/>
                <a:cs typeface="+mn-lt"/>
              </a:rPr>
              <a:t>Manual and external communication channels (emails, calls) caused delays, duplication, and data loss.</a:t>
            </a:r>
          </a:p>
          <a:p>
            <a:pPr>
              <a:buClr>
                <a:srgbClr val="1287C3"/>
              </a:buClr>
              <a:buFont typeface="Arial" panose="020B0504020202020204" pitchFamily="34" charset="0"/>
              <a:buChar char="•"/>
            </a:pPr>
            <a:r>
              <a:rPr lang="en-US" sz="2000" dirty="0">
                <a:ea typeface="+mn-lt"/>
                <a:cs typeface="+mn-lt"/>
              </a:rPr>
              <a:t>Lack of transparency between Sales, Recruitment, and Delivery teams led to inefficiencies and accountability gaps.</a:t>
            </a:r>
          </a:p>
          <a:p>
            <a:pPr>
              <a:buClr>
                <a:srgbClr val="1287C3"/>
              </a:buClr>
              <a:buFont typeface="Arial" panose="020B0504020202020204" pitchFamily="34" charset="0"/>
              <a:buChar char="•"/>
            </a:pPr>
            <a:r>
              <a:rPr lang="en-US" sz="2000" dirty="0">
                <a:ea typeface="+mn-lt"/>
                <a:cs typeface="+mn-lt"/>
              </a:rPr>
              <a:t>Limited visibility for management — unable to monitor progress, bottlenecks, or workload distribution in real time.</a:t>
            </a:r>
          </a:p>
          <a:p>
            <a:pPr>
              <a:buClr>
                <a:srgbClr val="1287C3"/>
              </a:buClr>
              <a:buFont typeface="Arial" panose="020B0504020202020204" pitchFamily="34" charset="0"/>
              <a:buChar char="•"/>
            </a:pPr>
            <a:r>
              <a:rPr lang="en-US" sz="2000" dirty="0">
                <a:ea typeface="+mn-lt"/>
                <a:cs typeface="+mn-lt"/>
              </a:rPr>
              <a:t>No automated KPI tracking for the Sales team — performance metrics like calls made, opportunities created, and NDAs submitted were manually compiled.</a:t>
            </a:r>
          </a:p>
          <a:p>
            <a:pPr>
              <a:buClr>
                <a:srgbClr val="1287C3"/>
              </a:buClr>
              <a:buFont typeface="Arial" panose="020B0504020202020204" pitchFamily="34" charset="0"/>
              <a:buChar char="•"/>
            </a:pPr>
            <a:r>
              <a:rPr lang="en-US" sz="2000" dirty="0">
                <a:ea typeface="+mn-lt"/>
                <a:cs typeface="+mn-lt"/>
              </a:rPr>
              <a:t>Inconsistent performance evaluation due to absence of standardized measurement and categorization based on experience levels.</a:t>
            </a:r>
          </a:p>
        </p:txBody>
      </p:sp>
    </p:spTree>
    <p:extLst>
      <p:ext uri="{BB962C8B-B14F-4D97-AF65-F5344CB8AC3E}">
        <p14:creationId xmlns:p14="http://schemas.microsoft.com/office/powerpoint/2010/main" val="75205592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AA4236-9C16-0FB0-0FC6-EF393AA0C51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1A464D-12B2-4D60-0466-D3F74F852D30}"/>
              </a:ext>
            </a:extLst>
          </p:cNvPr>
          <p:cNvSpPr>
            <a:spLocks noGrp="1"/>
          </p:cNvSpPr>
          <p:nvPr>
            <p:ph type="title"/>
          </p:nvPr>
        </p:nvSpPr>
        <p:spPr>
          <a:xfrm>
            <a:off x="1484311" y="203200"/>
            <a:ext cx="10018713" cy="1752599"/>
          </a:xfrm>
        </p:spPr>
        <p:txBody>
          <a:bodyPr/>
          <a:lstStyle/>
          <a:p>
            <a:r>
              <a:rPr lang="en-US" dirty="0">
                <a:solidFill>
                  <a:srgbClr val="000000"/>
                </a:solidFill>
                <a:latin typeface="Calibri"/>
                <a:ea typeface="Calibri"/>
                <a:cs typeface="Posterama"/>
              </a:rPr>
              <a:t>OPPORTUNITY:</a:t>
            </a:r>
            <a:endParaRPr lang="en-US">
              <a:solidFill>
                <a:srgbClr val="000000"/>
              </a:solidFill>
              <a:latin typeface="Calibri"/>
              <a:ea typeface="Calibri"/>
              <a:cs typeface="Calibri"/>
            </a:endParaRPr>
          </a:p>
        </p:txBody>
      </p:sp>
      <p:sp>
        <p:nvSpPr>
          <p:cNvPr id="18" name="Content Placeholder 17">
            <a:extLst>
              <a:ext uri="{FF2B5EF4-FFF2-40B4-BE49-F238E27FC236}">
                <a16:creationId xmlns:a16="http://schemas.microsoft.com/office/drawing/2014/main" id="{3EFA8DDA-A6BB-1AAB-A289-2BAA23BFC098}"/>
              </a:ext>
            </a:extLst>
          </p:cNvPr>
          <p:cNvSpPr>
            <a:spLocks noGrp="1"/>
          </p:cNvSpPr>
          <p:nvPr>
            <p:ph idx="1"/>
          </p:nvPr>
        </p:nvSpPr>
        <p:spPr>
          <a:xfrm>
            <a:off x="1484310" y="1718094"/>
            <a:ext cx="10018713" cy="4116239"/>
          </a:xfrm>
        </p:spPr>
        <p:txBody>
          <a:bodyPr>
            <a:normAutofit/>
          </a:bodyPr>
          <a:lstStyle/>
          <a:p>
            <a:r>
              <a:rPr lang="en-US" sz="2000" dirty="0">
                <a:ea typeface="+mn-lt"/>
                <a:cs typeface="+mn-lt"/>
              </a:rPr>
              <a:t>Build a fully integrated, end-to-end process within Hubble for managing requirements and opportunities, from initiation to billing.</a:t>
            </a:r>
          </a:p>
          <a:p>
            <a:pPr>
              <a:buClr>
                <a:srgbClr val="1287C3"/>
              </a:buClr>
            </a:pPr>
            <a:r>
              <a:rPr lang="en-US" sz="2000" dirty="0">
                <a:ea typeface="+mn-lt"/>
                <a:cs typeface="+mn-lt"/>
              </a:rPr>
              <a:t>Enable real-time collaboration and visibility among Sales, Recruitment, Delivery, and Payroll teams.</a:t>
            </a:r>
          </a:p>
          <a:p>
            <a:pPr>
              <a:buClr>
                <a:srgbClr val="1287C3"/>
              </a:buClr>
            </a:pPr>
            <a:r>
              <a:rPr lang="en-US" sz="2000" dirty="0">
                <a:ea typeface="+mn-lt"/>
                <a:cs typeface="+mn-lt"/>
              </a:rPr>
              <a:t>Improve accountability by clearly defining ownership and approval workflows for each stage of the requirement lifecycle.</a:t>
            </a:r>
          </a:p>
          <a:p>
            <a:pPr>
              <a:buClr>
                <a:srgbClr val="1287C3"/>
              </a:buClr>
            </a:pPr>
            <a:r>
              <a:rPr lang="en-US" sz="2000" dirty="0">
                <a:ea typeface="+mn-lt"/>
                <a:cs typeface="+mn-lt"/>
              </a:rPr>
              <a:t>Introduce a centralized Sales KPI Dashboard displaying key performance indicators (calls executed, opportunities created, requirements posted, NDAs submitted).</a:t>
            </a:r>
          </a:p>
        </p:txBody>
      </p:sp>
    </p:spTree>
    <p:extLst>
      <p:ext uri="{BB962C8B-B14F-4D97-AF65-F5344CB8AC3E}">
        <p14:creationId xmlns:p14="http://schemas.microsoft.com/office/powerpoint/2010/main" val="6008327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8F26E6-4658-7D2C-BC33-77D0D98F3D8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BA65DD1-BB07-1C18-5E60-82F809C105A5}"/>
              </a:ext>
            </a:extLst>
          </p:cNvPr>
          <p:cNvSpPr>
            <a:spLocks noGrp="1"/>
          </p:cNvSpPr>
          <p:nvPr>
            <p:ph type="title"/>
          </p:nvPr>
        </p:nvSpPr>
        <p:spPr/>
        <p:txBody>
          <a:bodyPr/>
          <a:lstStyle/>
          <a:p>
            <a:r>
              <a:rPr lang="en-US" dirty="0">
                <a:solidFill>
                  <a:schemeClr val="tx1"/>
                </a:solidFill>
                <a:latin typeface="Calibri"/>
                <a:ea typeface="Calibri"/>
                <a:cs typeface="Posterama"/>
              </a:rPr>
              <a:t>OPPORTUNITY:</a:t>
            </a:r>
            <a:endParaRPr lang="en-US">
              <a:solidFill>
                <a:schemeClr val="tx1"/>
              </a:solidFill>
              <a:latin typeface="Calibri"/>
              <a:ea typeface="Calibri"/>
              <a:cs typeface="Posterama"/>
            </a:endParaRPr>
          </a:p>
        </p:txBody>
      </p:sp>
      <p:sp>
        <p:nvSpPr>
          <p:cNvPr id="15" name="Content Placeholder 14">
            <a:extLst>
              <a:ext uri="{FF2B5EF4-FFF2-40B4-BE49-F238E27FC236}">
                <a16:creationId xmlns:a16="http://schemas.microsoft.com/office/drawing/2014/main" id="{45664745-F2BD-0524-19C8-8BA620C436E2}"/>
              </a:ext>
            </a:extLst>
          </p:cNvPr>
          <p:cNvSpPr>
            <a:spLocks noGrp="1"/>
          </p:cNvSpPr>
          <p:nvPr>
            <p:ph idx="1"/>
          </p:nvPr>
        </p:nvSpPr>
        <p:spPr/>
        <p:txBody>
          <a:bodyPr>
            <a:normAutofit/>
          </a:bodyPr>
          <a:lstStyle/>
          <a:p>
            <a:r>
              <a:rPr lang="en-US" sz="2000" dirty="0">
                <a:ea typeface="+mn-lt"/>
                <a:cs typeface="+mn-lt"/>
              </a:rPr>
              <a:t>Facilitate data-driven performance tracking segmented by experience levels (0–1 year, 1–3 years, 3+ years).</a:t>
            </a:r>
          </a:p>
          <a:p>
            <a:pPr>
              <a:buClr>
                <a:srgbClr val="1287C3"/>
              </a:buClr>
            </a:pPr>
            <a:r>
              <a:rPr lang="en-US" sz="2000" dirty="0">
                <a:ea typeface="+mn-lt"/>
                <a:cs typeface="+mn-lt"/>
              </a:rPr>
              <a:t>Provide management-level insights for informed decision-making and performance-based incentive allocation.</a:t>
            </a:r>
          </a:p>
          <a:p>
            <a:pPr>
              <a:buClr>
                <a:srgbClr val="1287C3"/>
              </a:buClr>
            </a:pPr>
            <a:r>
              <a:rPr lang="en-US" sz="2000" dirty="0">
                <a:ea typeface="+mn-lt"/>
                <a:cs typeface="+mn-lt"/>
              </a:rPr>
              <a:t>Enhance overall efficiency, transparency, and motivation across the sales department through digital process automation.</a:t>
            </a:r>
          </a:p>
          <a:p>
            <a:pPr>
              <a:buClr>
                <a:srgbClr val="1287C3"/>
              </a:buClr>
            </a:pPr>
            <a:r>
              <a:rPr lang="en-US" sz="2000" dirty="0">
                <a:ea typeface="+mn-lt"/>
                <a:cs typeface="+mn-lt"/>
              </a:rPr>
              <a:t>Lay the foundation for future analytics, reporting, and predictive performance improvements within Hubble.</a:t>
            </a:r>
          </a:p>
        </p:txBody>
      </p:sp>
    </p:spTree>
    <p:extLst>
      <p:ext uri="{BB962C8B-B14F-4D97-AF65-F5344CB8AC3E}">
        <p14:creationId xmlns:p14="http://schemas.microsoft.com/office/powerpoint/2010/main" val="11318376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5FEC25-D034-F931-231B-3271762C455D}"/>
              </a:ext>
            </a:extLst>
          </p:cNvPr>
          <p:cNvSpPr>
            <a:spLocks noGrp="1"/>
          </p:cNvSpPr>
          <p:nvPr>
            <p:ph type="title"/>
          </p:nvPr>
        </p:nvSpPr>
        <p:spPr/>
        <p:txBody>
          <a:bodyPr/>
          <a:lstStyle/>
          <a:p>
            <a:r>
              <a:rPr lang="en-US" dirty="0">
                <a:solidFill>
                  <a:schemeClr val="tx1"/>
                </a:solidFill>
                <a:latin typeface="Calibri"/>
                <a:ea typeface="Calibri"/>
                <a:cs typeface="Posterama"/>
              </a:rPr>
              <a:t>PURPOSE STATEMENT:</a:t>
            </a:r>
            <a:endParaRPr lang="en-US">
              <a:solidFill>
                <a:schemeClr val="tx1"/>
              </a:solidFill>
              <a:latin typeface="Calibri"/>
              <a:ea typeface="Calibri"/>
              <a:cs typeface="Calibri"/>
            </a:endParaRPr>
          </a:p>
        </p:txBody>
      </p:sp>
      <p:sp>
        <p:nvSpPr>
          <p:cNvPr id="3" name="Content Placeholder 2">
            <a:extLst>
              <a:ext uri="{FF2B5EF4-FFF2-40B4-BE49-F238E27FC236}">
                <a16:creationId xmlns:a16="http://schemas.microsoft.com/office/drawing/2014/main" id="{067E0E5D-78E2-3475-D0BD-155956515D41}"/>
              </a:ext>
            </a:extLst>
          </p:cNvPr>
          <p:cNvSpPr>
            <a:spLocks noGrp="1"/>
          </p:cNvSpPr>
          <p:nvPr>
            <p:ph idx="1"/>
          </p:nvPr>
        </p:nvSpPr>
        <p:spPr/>
        <p:txBody>
          <a:bodyPr vert="horz" lIns="91440" tIns="45720" rIns="91440" bIns="45720" rtlCol="0" anchor="t">
            <a:noAutofit/>
          </a:bodyPr>
          <a:lstStyle/>
          <a:p>
            <a:pPr marL="0" indent="0">
              <a:buNone/>
            </a:pPr>
            <a:r>
              <a:rPr lang="en-US" sz="2000" dirty="0">
                <a:latin typeface="Calibri"/>
                <a:ea typeface="Calibri"/>
                <a:cs typeface="Calibri"/>
              </a:rPr>
              <a:t>The purpose of this project is to enhance the Sales Module of Hubble by streamlining the end-to-end Requirements and Opportunities workflow and implementing a real-time KPI Dashboard for the sales team. This enhancement aims to eliminate manual processes, improve transparency, and enable seamless collaboration among Sales, Recruitment, Delivery, and Payroll teams within a single integrated platform. Additionally, the KPI Dashboard will provide data-driven insights into individual and team performance, supporting effective decision-making, accountability, and performance-based incentives aligned with organizational goals.</a:t>
            </a:r>
          </a:p>
        </p:txBody>
      </p:sp>
    </p:spTree>
    <p:extLst>
      <p:ext uri="{BB962C8B-B14F-4D97-AF65-F5344CB8AC3E}">
        <p14:creationId xmlns:p14="http://schemas.microsoft.com/office/powerpoint/2010/main" val="4182537398"/>
      </p:ext>
    </p:extLst>
  </p:cSld>
  <p:clrMapOvr>
    <a:masterClrMapping/>
  </p:clrMapOvr>
  <p:transition spd="slow">
    <p:push dir="u"/>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090923-E8BE-273B-C1AB-A8BD7BD661AE}"/>
              </a:ext>
            </a:extLst>
          </p:cNvPr>
          <p:cNvSpPr>
            <a:spLocks noGrp="1"/>
          </p:cNvSpPr>
          <p:nvPr>
            <p:ph type="title"/>
          </p:nvPr>
        </p:nvSpPr>
        <p:spPr/>
        <p:txBody>
          <a:bodyPr/>
          <a:lstStyle/>
          <a:p>
            <a:r>
              <a:rPr lang="en-US" dirty="0">
                <a:solidFill>
                  <a:schemeClr val="tx1"/>
                </a:solidFill>
                <a:latin typeface="Calibri"/>
                <a:ea typeface="Calibri"/>
                <a:cs typeface="Posterama"/>
              </a:rPr>
              <a:t>PROJECT OBJECTIVES:</a:t>
            </a:r>
            <a:endParaRPr lang="en-US">
              <a:solidFill>
                <a:schemeClr val="tx1"/>
              </a:solidFill>
              <a:latin typeface="Calibri"/>
              <a:ea typeface="Calibri"/>
              <a:cs typeface="Calibri"/>
            </a:endParaRPr>
          </a:p>
        </p:txBody>
      </p:sp>
      <p:sp>
        <p:nvSpPr>
          <p:cNvPr id="12" name="Content Placeholder 11">
            <a:extLst>
              <a:ext uri="{FF2B5EF4-FFF2-40B4-BE49-F238E27FC236}">
                <a16:creationId xmlns:a16="http://schemas.microsoft.com/office/drawing/2014/main" id="{DB16B54A-98F7-63AD-C8BF-D6E8E314E37F}"/>
              </a:ext>
            </a:extLst>
          </p:cNvPr>
          <p:cNvSpPr>
            <a:spLocks noGrp="1"/>
          </p:cNvSpPr>
          <p:nvPr>
            <p:ph idx="1"/>
          </p:nvPr>
        </p:nvSpPr>
        <p:spPr/>
        <p:txBody>
          <a:bodyPr>
            <a:normAutofit/>
          </a:bodyPr>
          <a:lstStyle/>
          <a:p>
            <a:r>
              <a:rPr lang="en-US" sz="2000" dirty="0">
                <a:ea typeface="+mn-lt"/>
                <a:cs typeface="+mn-lt"/>
              </a:rPr>
              <a:t>To digitally streamline the complete Requirements and Opportunities process within Hubble, enabling end-to-end tracking from creation to billing.</a:t>
            </a:r>
          </a:p>
          <a:p>
            <a:pPr>
              <a:buClr>
                <a:srgbClr val="1287C3"/>
              </a:buClr>
            </a:pPr>
            <a:r>
              <a:rPr lang="en-US" sz="2000" dirty="0">
                <a:ea typeface="+mn-lt"/>
                <a:cs typeface="+mn-lt"/>
              </a:rPr>
              <a:t>To improve transparency and collaboration among Sales, Recruitment, Delivery, and Payroll teams through a unified workflow.</a:t>
            </a:r>
          </a:p>
          <a:p>
            <a:pPr>
              <a:buClr>
                <a:srgbClr val="1287C3"/>
              </a:buClr>
            </a:pPr>
            <a:r>
              <a:rPr lang="en-US" sz="2000" dirty="0">
                <a:ea typeface="+mn-lt"/>
                <a:cs typeface="+mn-lt"/>
              </a:rPr>
              <a:t>To eliminate dependency on external communication channels (emails, meetings, phone calls) by capturing all activities and updates within Hubble.</a:t>
            </a:r>
          </a:p>
          <a:p>
            <a:pPr>
              <a:buClr>
                <a:srgbClr val="1287C3"/>
              </a:buClr>
            </a:pPr>
            <a:r>
              <a:rPr lang="en-US" sz="2000" dirty="0">
                <a:ea typeface="+mn-lt"/>
                <a:cs typeface="+mn-lt"/>
              </a:rPr>
              <a:t>To implement a Sales KPI Dashboard that provides real-time visibility of key performance indicators for all sales team members.</a:t>
            </a:r>
          </a:p>
        </p:txBody>
      </p:sp>
    </p:spTree>
    <p:extLst>
      <p:ext uri="{BB962C8B-B14F-4D97-AF65-F5344CB8AC3E}">
        <p14:creationId xmlns:p14="http://schemas.microsoft.com/office/powerpoint/2010/main" val="180782065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E46A04-BAB7-5114-ACB5-02BC609CFD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933B1FF-5E08-C522-1ADA-0F228ECBB2F9}"/>
              </a:ext>
            </a:extLst>
          </p:cNvPr>
          <p:cNvSpPr>
            <a:spLocks noGrp="1"/>
          </p:cNvSpPr>
          <p:nvPr>
            <p:ph type="title"/>
          </p:nvPr>
        </p:nvSpPr>
        <p:spPr/>
        <p:txBody>
          <a:bodyPr/>
          <a:lstStyle/>
          <a:p>
            <a:r>
              <a:rPr lang="en-US" dirty="0">
                <a:solidFill>
                  <a:schemeClr val="tx1"/>
                </a:solidFill>
                <a:latin typeface="Calibri"/>
                <a:ea typeface="Calibri"/>
                <a:cs typeface="Posterama"/>
              </a:rPr>
              <a:t>PROJECT OBJECTIVES:</a:t>
            </a:r>
            <a:endParaRPr lang="en-US">
              <a:solidFill>
                <a:schemeClr val="tx1"/>
              </a:solidFill>
              <a:latin typeface="Calibri"/>
              <a:ea typeface="Calibri"/>
              <a:cs typeface="Calibri"/>
            </a:endParaRPr>
          </a:p>
        </p:txBody>
      </p:sp>
      <p:sp>
        <p:nvSpPr>
          <p:cNvPr id="15" name="Content Placeholder 14">
            <a:extLst>
              <a:ext uri="{FF2B5EF4-FFF2-40B4-BE49-F238E27FC236}">
                <a16:creationId xmlns:a16="http://schemas.microsoft.com/office/drawing/2014/main" id="{D2610021-FF9A-95C8-667F-520B5AE5C767}"/>
              </a:ext>
            </a:extLst>
          </p:cNvPr>
          <p:cNvSpPr>
            <a:spLocks noGrp="1"/>
          </p:cNvSpPr>
          <p:nvPr>
            <p:ph idx="1"/>
          </p:nvPr>
        </p:nvSpPr>
        <p:spPr>
          <a:xfrm>
            <a:off x="1484310" y="1775603"/>
            <a:ext cx="10018713" cy="4403785"/>
          </a:xfrm>
        </p:spPr>
        <p:txBody>
          <a:bodyPr>
            <a:normAutofit/>
          </a:bodyPr>
          <a:lstStyle/>
          <a:p>
            <a:r>
              <a:rPr lang="en-US" sz="2000" dirty="0">
                <a:ea typeface="+mn-lt"/>
                <a:cs typeface="+mn-lt"/>
              </a:rPr>
              <a:t>To standardize KPI measurement criteria across different experience levels (0–1 year, 1–3 years, 3+ years) for fair and consistent evaluation.</a:t>
            </a:r>
          </a:p>
          <a:p>
            <a:pPr>
              <a:buClr>
                <a:srgbClr val="1287C3"/>
              </a:buClr>
            </a:pPr>
            <a:r>
              <a:rPr lang="en-US" sz="2000" dirty="0">
                <a:ea typeface="+mn-lt"/>
                <a:cs typeface="+mn-lt"/>
              </a:rPr>
              <a:t>To enable management to monitor progress and performance through data-driven insights </a:t>
            </a:r>
            <a:r>
              <a:rPr lang="en-US" sz="2000">
                <a:ea typeface="+mn-lt"/>
                <a:cs typeface="+mn-lt"/>
              </a:rPr>
              <a:t>and reports.</a:t>
            </a:r>
          </a:p>
          <a:p>
            <a:pPr>
              <a:buClr>
                <a:srgbClr val="1287C3"/>
              </a:buClr>
            </a:pPr>
            <a:r>
              <a:rPr lang="en-US" sz="2000" dirty="0">
                <a:ea typeface="+mn-lt"/>
                <a:cs typeface="+mn-lt"/>
              </a:rPr>
              <a:t>To enhance accountability and ownership by defining clear roles and responsibilities in the workflow.</a:t>
            </a:r>
          </a:p>
          <a:p>
            <a:pPr>
              <a:buClr>
                <a:srgbClr val="1287C3"/>
              </a:buClr>
            </a:pPr>
            <a:r>
              <a:rPr lang="en-US" sz="2000" dirty="0">
                <a:ea typeface="+mn-lt"/>
                <a:cs typeface="+mn-lt"/>
              </a:rPr>
              <a:t>To increase sales productivity and motivation through transparent KPI tracking and performance-based bonus calculation.</a:t>
            </a:r>
          </a:p>
          <a:p>
            <a:pPr>
              <a:buClr>
                <a:srgbClr val="1287C3"/>
              </a:buClr>
            </a:pPr>
            <a:r>
              <a:rPr lang="en-US" sz="2000" dirty="0">
                <a:ea typeface="+mn-lt"/>
                <a:cs typeface="+mn-lt"/>
              </a:rPr>
              <a:t>To build a scalable foundation for future enhancements such as advanced analytics, forecasting, and automation within the sales module.</a:t>
            </a:r>
          </a:p>
        </p:txBody>
      </p:sp>
    </p:spTree>
    <p:extLst>
      <p:ext uri="{BB962C8B-B14F-4D97-AF65-F5344CB8AC3E}">
        <p14:creationId xmlns:p14="http://schemas.microsoft.com/office/powerpoint/2010/main" val="349214560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1" width="350" row="0">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1E28AD91-41DA-4AED-95D0-345E7691B4E4}">
  <we:reference id="wa200005566" version="1.0.0.0" store="en-US" storeType="omex"/>
  <we:alternateReferences>
    <we:reference id="wa200005566" version="1.0.0.0" store="omex"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emplate>office theme</Template>
  <TotalTime>0</TotalTime>
  <Words>0</Words>
  <Application>Microsoft Office PowerPoint</Application>
  <PresentationFormat>Widescreen</PresentationFormat>
  <Paragraphs>0</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Parallax</vt:lpstr>
      <vt:lpstr>Hubble Enhancement on Sales Module</vt:lpstr>
      <vt:lpstr>SITUATION:</vt:lpstr>
      <vt:lpstr>SITUATION:</vt:lpstr>
      <vt:lpstr>PROBLEM:</vt:lpstr>
      <vt:lpstr>OPPORTUNITY:</vt:lpstr>
      <vt:lpstr>OPPORTUNITY:</vt:lpstr>
      <vt:lpstr>PURPOSE STATEMENT:</vt:lpstr>
      <vt:lpstr>PROJECT OBJECTIVES:</vt:lpstr>
      <vt:lpstr>PROJECT OBJECTIVES:</vt:lpstr>
      <vt:lpstr>SUCCESS CRITERIA:</vt:lpstr>
      <vt:lpstr>SUCCESS CRITERIA</vt:lpstr>
      <vt:lpstr>SUCCESS CRITERIA</vt:lpstr>
      <vt:lpstr>METHODS &amp; APPROACHES</vt:lpstr>
      <vt:lpstr>METHODS &amp; APPROACHES</vt:lpstr>
      <vt:lpstr>RESOURCES:</vt:lpstr>
      <vt:lpstr>RESOURCES:</vt:lpstr>
      <vt:lpstr>RISKS AND DEPENDENCIES:</vt:lpstr>
      <vt:lpstr>RISKS AND DEPENDENCIES:</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985</cp:revision>
  <dcterms:created xsi:type="dcterms:W3CDTF">2025-09-25T07:51:15Z</dcterms:created>
  <dcterms:modified xsi:type="dcterms:W3CDTF">2025-10-07T06:06:39Z</dcterms:modified>
</cp:coreProperties>
</file>