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sldIdLst>
    <p:sldId id="256" r:id="rId2"/>
    <p:sldId id="257" r:id="rId3"/>
    <p:sldId id="261" r:id="rId4"/>
    <p:sldId id="263" r:id="rId5"/>
    <p:sldId id="266" r:id="rId6"/>
    <p:sldId id="268" r:id="rId7"/>
    <p:sldId id="273" r:id="rId8"/>
    <p:sldId id="286" r:id="rId9"/>
    <p:sldId id="277" r:id="rId10"/>
    <p:sldId id="276" r:id="rId11"/>
    <p:sldId id="279" r:id="rId12"/>
    <p:sldId id="289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3F935EB-A419-4A6C-B7ED-2F6437033119}">
          <p14:sldIdLst>
            <p14:sldId id="256"/>
            <p14:sldId id="257"/>
            <p14:sldId id="261"/>
            <p14:sldId id="263"/>
            <p14:sldId id="266"/>
            <p14:sldId id="268"/>
            <p14:sldId id="273"/>
            <p14:sldId id="286"/>
            <p14:sldId id="277"/>
            <p14:sldId id="276"/>
            <p14:sldId id="279"/>
            <p14:sldId id="289"/>
          </p14:sldIdLst>
        </p14:section>
        <p14:section name="Untitled Section" id="{BB9D900E-4A18-4D27-A3DF-4F705D83E496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316" autoAdjust="0"/>
    <p:restoredTop sz="93883" autoAdjust="0"/>
  </p:normalViewPr>
  <p:slideViewPr>
    <p:cSldViewPr snapToGrid="0">
      <p:cViewPr>
        <p:scale>
          <a:sx n="47" d="100"/>
          <a:sy n="47" d="100"/>
        </p:scale>
        <p:origin x="1444" y="50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7B560F-E771-4B19-8EED-992EFE9C3E72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6FD7040-0BBB-489C-949F-25386E619E4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66844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FD7040-0BBB-489C-949F-25386E619E47}" type="slidenum">
              <a:rPr lang="en-IN" smtClean="0"/>
              <a:t>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180372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02348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36284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388149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836889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48021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49845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834356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89289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3869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08071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841438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02301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952222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61214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3079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03722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E10056-41A6-427B-9BF1-00935F26151C}" type="datetimeFigureOut">
              <a:rPr lang="en-IN" smtClean="0"/>
              <a:t>22-01-2025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9E54EB2-4A9C-4CA9-9235-042E9E3363FF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4662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  <p:sldLayoutId id="2147483828" r:id="rId12"/>
    <p:sldLayoutId id="2147483829" r:id="rId13"/>
    <p:sldLayoutId id="2147483830" r:id="rId14"/>
    <p:sldLayoutId id="2147483831" r:id="rId15"/>
    <p:sldLayoutId id="214748383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89502" y="154113"/>
            <a:ext cx="9540125" cy="994880"/>
          </a:xfrm>
        </p:spPr>
        <p:txBody>
          <a:bodyPr anchor="t">
            <a:normAutofit/>
          </a:bodyPr>
          <a:lstStyle/>
          <a:p>
            <a:r>
              <a:rPr lang="en-US" sz="4800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 HDFC </a:t>
            </a:r>
            <a:r>
              <a:rPr lang="en-US" sz="4800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CRM </a:t>
            </a:r>
            <a:r>
              <a:rPr lang="en-US" sz="2400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(</a:t>
            </a:r>
            <a:r>
              <a:rPr lang="en-US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LEAD </a:t>
            </a:r>
            <a:r>
              <a:rPr lang="en-US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MANAGEMENT SYSTEM</a:t>
            </a:r>
            <a:r>
              <a:rPr lang="en-US" u="sng" dirty="0" smtClean="0">
                <a:solidFill>
                  <a:schemeClr val="tx1"/>
                </a:solidFill>
                <a:latin typeface="Arial Black" panose="020B0A04020102020204" pitchFamily="34" charset="0"/>
              </a:rPr>
              <a:t>.)</a:t>
            </a:r>
            <a:endParaRPr lang="en-IN" u="sng" dirty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42022" y="1829419"/>
            <a:ext cx="4888625" cy="347266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222686"/>
            <a:ext cx="41039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IN" dirty="0">
                <a:latin typeface="Calibri" panose="020F0502020204030204" pitchFamily="34" charset="0"/>
              </a:rPr>
              <a:t>Prepared by :- Govardhan Shinde.</a:t>
            </a:r>
          </a:p>
          <a:p>
            <a:r>
              <a:rPr lang="en-IN" dirty="0">
                <a:latin typeface="Calibri" panose="020F0502020204030204" pitchFamily="34" charset="0"/>
              </a:rPr>
              <a:t>Date :- </a:t>
            </a:r>
            <a:r>
              <a:rPr lang="en-IN" dirty="0" smtClean="0">
                <a:latin typeface="Calibri" panose="020F0502020204030204" pitchFamily="34" charset="0"/>
              </a:rPr>
              <a:t>20/01/2024</a:t>
            </a:r>
            <a:endParaRPr lang="en-IN" sz="105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269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45224"/>
          </a:xfrm>
        </p:spPr>
        <p:txBody>
          <a:bodyPr/>
          <a:lstStyle/>
          <a:p>
            <a:r>
              <a:rPr lang="en-IN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 and budget </a:t>
            </a:r>
            <a:r>
              <a:rPr lang="en-IN" sz="24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endParaRPr lang="en-IN" sz="2400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graphicFrame>
        <p:nvGraphicFramePr>
          <p:cNvPr id="16" name="Table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50605"/>
              </p:ext>
            </p:extLst>
          </p:nvPr>
        </p:nvGraphicFramePr>
        <p:xfrm>
          <a:off x="0" y="893852"/>
          <a:ext cx="12192000" cy="365674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0161">
                  <a:extLst>
                    <a:ext uri="{9D8B030D-6E8A-4147-A177-3AD203B41FA5}">
                      <a16:colId xmlns:a16="http://schemas.microsoft.com/office/drawing/2014/main" val="2504005663"/>
                    </a:ext>
                  </a:extLst>
                </a:gridCol>
                <a:gridCol w="3400161">
                  <a:extLst>
                    <a:ext uri="{9D8B030D-6E8A-4147-A177-3AD203B41FA5}">
                      <a16:colId xmlns:a16="http://schemas.microsoft.com/office/drawing/2014/main" val="235821433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4228520494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3966898894"/>
                    </a:ext>
                  </a:extLst>
                </a:gridCol>
              </a:tblGrid>
              <a:tr h="69174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Category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Tools/ Platforms 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Cost per Unit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Estimated Cost (INR)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67890944"/>
                  </a:ext>
                </a:extLst>
              </a:tr>
              <a:tr h="397220"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Software and Tools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Google Cloud Platform (GCP)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₹3,00,000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₹3,00,000 (Initial)</a:t>
                      </a:r>
                      <a:endParaRPr lang="en-IN" sz="12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70851714"/>
                  </a:ext>
                </a:extLst>
              </a:tr>
              <a:tr h="6917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Google Workspace (Annual Subscription)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per year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56374276"/>
                  </a:ext>
                </a:extLst>
              </a:tr>
              <a:tr h="397220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Google Identity &amp; Security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₹1,50,000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₹1,50,000 (Initial)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21997285"/>
                  </a:ext>
                </a:extLst>
              </a:tr>
              <a:tr h="691749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DocuSign Integration (Annual Subscription)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 per year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1603244"/>
                  </a:ext>
                </a:extLst>
              </a:tr>
              <a:tr h="78705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Third-Party APIs (Verification, Valuation, Legal Agencies)</a:t>
                      </a:r>
                      <a:endParaRPr lang="en-US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₹2,00,000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₹2,00,000 (Initial)</a:t>
                      </a:r>
                      <a:endParaRPr lang="en-IN" sz="12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153468719"/>
                  </a:ext>
                </a:extLst>
              </a:tr>
            </a:tbl>
          </a:graphicData>
        </a:graphic>
      </p:graphicFrame>
      <p:graphicFrame>
        <p:nvGraphicFramePr>
          <p:cNvPr id="18" name="Table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0952484"/>
              </p:ext>
            </p:extLst>
          </p:nvPr>
        </p:nvGraphicFramePr>
        <p:xfrm>
          <a:off x="-9427" y="4479832"/>
          <a:ext cx="12192000" cy="266008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00161">
                  <a:extLst>
                    <a:ext uri="{9D8B030D-6E8A-4147-A177-3AD203B41FA5}">
                      <a16:colId xmlns:a16="http://schemas.microsoft.com/office/drawing/2014/main" val="3807269945"/>
                    </a:ext>
                  </a:extLst>
                </a:gridCol>
                <a:gridCol w="3400161">
                  <a:extLst>
                    <a:ext uri="{9D8B030D-6E8A-4147-A177-3AD203B41FA5}">
                      <a16:colId xmlns:a16="http://schemas.microsoft.com/office/drawing/2014/main" val="4012677008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3954160577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2019453264"/>
                    </a:ext>
                  </a:extLst>
                </a:gridCol>
              </a:tblGrid>
              <a:tr h="369323">
                <a:tc rowSpan="7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Personnel Costs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Scrum</a:t>
                      </a:r>
                      <a:r>
                        <a:rPr lang="en-US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Master</a:t>
                      </a:r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(₹1,00,000 per month)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₹30,00,000 (30 months)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4243079611"/>
                  </a:ext>
                </a:extLst>
              </a:tr>
              <a:tr h="36932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Developers (2 at ₹75,000 per month each)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₹75,000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₹45,00,000 (30 months for 2 developers)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847349591"/>
                  </a:ext>
                </a:extLst>
              </a:tr>
              <a:tr h="369323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UI/UX Designers (2 at ₹50,000 per month each)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₹30,00,000 (30 months for 2 designers)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55101539"/>
                  </a:ext>
                </a:extLst>
              </a:tr>
              <a:tr h="26187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Product</a:t>
                      </a:r>
                      <a:r>
                        <a:rPr lang="en-US" sz="1200" u="none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Owner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₹90,000 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₹27,00,000 (30 months)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087854426"/>
                  </a:ext>
                </a:extLst>
              </a:tr>
              <a:tr h="51418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QA Engineers (2 at ₹40,000 per month each)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₹40,000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₹12,00,000 (30 months for 2 QA Engineers)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05582242"/>
                  </a:ext>
                </a:extLst>
              </a:tr>
              <a:tr h="26187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Security &amp; Compliance Expert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₹90,000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₹27,00,000 (30 months)</a:t>
                      </a:r>
                      <a:endParaRPr lang="en-IN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695367547"/>
                  </a:ext>
                </a:extLst>
              </a:tr>
              <a:tr h="514187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Customer Support (5 at ₹25,000 per month each)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₹25,000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₹30,00,000 (30 months for 5 support members)</a:t>
                      </a:r>
                      <a:endParaRPr lang="en-US" sz="1200" u="none" strike="noStrike" kern="12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94573162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3962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" y="0"/>
            <a:ext cx="12108872" cy="1154545"/>
          </a:xfrm>
        </p:spPr>
        <p:txBody>
          <a:bodyPr>
            <a:noAutofit/>
          </a:bodyPr>
          <a:lstStyle/>
          <a:p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Implementation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Timeline </a:t>
            </a:r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</a:t>
            </a:r>
            <a:r>
              <a:rPr lang="en-US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Months for Pan India Launch)</a:t>
            </a:r>
            <a:endParaRPr lang="en-IN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2973378"/>
              </p:ext>
            </p:extLst>
          </p:nvPr>
        </p:nvGraphicFramePr>
        <p:xfrm>
          <a:off x="0" y="782426"/>
          <a:ext cx="12108873" cy="60755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40707">
                  <a:extLst>
                    <a:ext uri="{9D8B030D-6E8A-4147-A177-3AD203B41FA5}">
                      <a16:colId xmlns:a16="http://schemas.microsoft.com/office/drawing/2014/main" val="1393344386"/>
                    </a:ext>
                  </a:extLst>
                </a:gridCol>
                <a:gridCol w="3500668">
                  <a:extLst>
                    <a:ext uri="{9D8B030D-6E8A-4147-A177-3AD203B41FA5}">
                      <a16:colId xmlns:a16="http://schemas.microsoft.com/office/drawing/2014/main" val="4007332463"/>
                    </a:ext>
                  </a:extLst>
                </a:gridCol>
                <a:gridCol w="2582462">
                  <a:extLst>
                    <a:ext uri="{9D8B030D-6E8A-4147-A177-3AD203B41FA5}">
                      <a16:colId xmlns:a16="http://schemas.microsoft.com/office/drawing/2014/main" val="4016328316"/>
                    </a:ext>
                  </a:extLst>
                </a:gridCol>
                <a:gridCol w="3185036">
                  <a:extLst>
                    <a:ext uri="{9D8B030D-6E8A-4147-A177-3AD203B41FA5}">
                      <a16:colId xmlns:a16="http://schemas.microsoft.com/office/drawing/2014/main" val="2500763354"/>
                    </a:ext>
                  </a:extLst>
                </a:gridCol>
              </a:tblGrid>
              <a:tr h="19619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Phase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Description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Duration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Timeline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2675334150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1. Project Planning &amp; Research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Initial planning, research, and requirements gathering.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0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895341782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2. System Design &amp; Architecture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Designing the digital platform, architecture, and security frameworks.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3498783625"/>
                  </a:ext>
                </a:extLst>
              </a:tr>
              <a:tr h="75863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3. Software Development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Development of core features for the home loan platform (UI/UX, APIs, integrations).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3806872260"/>
                  </a:ext>
                </a:extLst>
              </a:tr>
              <a:tr h="758631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4. Quality Assurance &amp; Testing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Comprehensive testing of the system for bugs, performance, and security.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7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3147963154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5. Integration with Third-Party Services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API integrations with verification, valuation, legal, and other agencies.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1395044821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6. User Training &amp; Knowledge Transfer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Training internal staff and stakeholders on the new system.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1317119225"/>
                  </a:ext>
                </a:extLst>
              </a:tr>
              <a:tr h="948287"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7. Marketing &amp; Awareness Campaign</a:t>
                      </a:r>
                      <a:endParaRPr lang="en-IN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Launching marketing campaigns and awareness programs for customers and employees.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2218835008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8. System Launch (Pilot Phase)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Launching the system in select regions for initial testing and feedback.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2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10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2792980401"/>
                  </a:ext>
                </a:extLst>
              </a:tr>
              <a:tr h="56897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9. Full-Scale Pan India Rollout</a:t>
                      </a:r>
                      <a:endParaRPr 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Full deployment across all 8,735 branches and 3,836 cities.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3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Months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12 </a:t>
                      </a:r>
                      <a:r>
                        <a:rPr lang="en-IN" sz="1200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– Month </a:t>
                      </a:r>
                      <a:r>
                        <a:rPr lang="en-IN" sz="1200" u="none" strike="noStrike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15</a:t>
                      </a:r>
                      <a:endParaRPr lang="en-IN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4516" marR="4516" marT="4516" marB="0" anchor="b"/>
                </a:tc>
                <a:extLst>
                  <a:ext uri="{0D108BD9-81ED-4DB2-BD59-A6C34878D82A}">
                    <a16:rowId xmlns:a16="http://schemas.microsoft.com/office/drawing/2014/main" val="15465761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02417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0"/>
            <a:ext cx="11580454" cy="914400"/>
          </a:xfrm>
        </p:spPr>
        <p:txBody>
          <a:bodyPr>
            <a:norm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IN" sz="28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 </a:t>
            </a:r>
            <a:r>
              <a:rPr lang="en-IN" sz="28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IN" sz="28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Dependencies:</a:t>
            </a:r>
            <a:endParaRPr lang="en-IN" sz="28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556181"/>
            <a:ext cx="12282407" cy="68208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Risks</a:t>
            </a:r>
            <a:endParaRPr lang="en-US" sz="1200" b="1" u="sng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Incomplete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 Stories: Lack of clear acceptance criteria could lead to development delays or incorrect implementation.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Scope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Creep: Uncontrolled addition of new requirements during development could impact timelines and quality.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Availability: Limited access to key team members or stakeholders may slow down progress.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Delays: External dependencies, such as third-party tools or integrations, may cause project bottlenecks.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Inadequate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Testing: Insufficient time for testing may result in undetected issues, impacting project outcomes.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Velocity Misjudgment: Overestimating the team’s capacity may lead to sprint failures or missed deadlines.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Change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Management: Frequent changes in requirements could affect team productivity and focus.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Impediment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Resolution Delays: Delayed resolution of blockers may hinder sprint progress.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Technology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Challenges: Unforeseen technical issues with tools, platforms, or integrations may impact development.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Feedback Delays: Delayed inputs from stakeholders or customers may affect timely delivery of features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Dependencies: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Stakeholder Involvement: Timely approvals and feedback from stakeholders are crucial for project progress.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Third-Party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Tools: Integration and performance of external tools directly affect the project’s functionality.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Availability: Access to accurate and up-to-date data is essential for testing and development.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Collaboration: Effective communication and collaboration between cross-functional teams are required.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Infrastructure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Readiness: Availability of required hardware, software, and network resources is necessary.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Regulatory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Compliance: Adherence to legal and regulatory requirements is critical for approval.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External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Vendors: Timely deliverables from vendors play a key role in meeting project milestones.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Trends: Adjusting to market demand changes depends on real-time data and analytics.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Training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Upskilling: Team’s ability to adopt new tools or methodologies depends on adequate training.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Feedback Cycle: Iterative development relies on timely and constructive feedback from end-users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conclude, the project’s estimated cost of ₹1,84,50,000 over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15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months reflects a strategic investment in innovation.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It promises to enhance customer satisfaction, drive growth, and secure HDFC Bank’s leadership in digital banking, delivering long-term value and competitive advantage.</a:t>
            </a:r>
          </a:p>
          <a:p>
            <a:pPr marL="285750" indent="-285750">
              <a:lnSpc>
                <a:spcPct val="7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" panose="05000000000000000000" pitchFamily="2" charset="2"/>
              <a:buChar char="Ø"/>
            </a:pPr>
            <a:endParaRPr lang="en-US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70000"/>
              </a:lnSpc>
              <a:spcBef>
                <a:spcPts val="1000"/>
              </a:spcBef>
              <a:buClr>
                <a:schemeClr val="bg2">
                  <a:lumMod val="40000"/>
                  <a:lumOff val="60000"/>
                </a:schemeClr>
              </a:buClr>
              <a:buSzPct val="80000"/>
            </a:pPr>
            <a:endParaRPr lang="en-US" sz="15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2970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209" y="0"/>
            <a:ext cx="10262584" cy="664753"/>
          </a:xfrm>
        </p:spPr>
        <p:txBody>
          <a:bodyPr>
            <a:noAutofit/>
          </a:bodyPr>
          <a:lstStyle/>
          <a:p>
            <a:r>
              <a:rPr lang="en-IN" b="1" u="sng" dirty="0">
                <a:solidFill>
                  <a:schemeClr val="tx1"/>
                </a:solidFill>
              </a:rPr>
              <a:t>Situation</a:t>
            </a:r>
            <a:r>
              <a:rPr lang="en-IN" b="1" u="sng" dirty="0" smtClean="0">
                <a:solidFill>
                  <a:schemeClr val="tx1"/>
                </a:solidFill>
              </a:rPr>
              <a:t> :-</a:t>
            </a:r>
            <a:r>
              <a:rPr lang="en-US" sz="2400" u="sng" dirty="0" smtClean="0">
                <a:solidFill>
                  <a:schemeClr val="tx1"/>
                </a:solidFill>
              </a:rPr>
              <a:t/>
            </a:r>
            <a:br>
              <a:rPr lang="en-US" sz="2400" u="sng" dirty="0" smtClean="0">
                <a:solidFill>
                  <a:schemeClr val="tx1"/>
                </a:solidFill>
              </a:rPr>
            </a:br>
            <a:endParaRPr lang="en-US" sz="2400" u="sng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13187" y="890678"/>
            <a:ext cx="11662995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en-IN" dirty="0"/>
              <a:t/>
            </a:r>
            <a:br>
              <a:rPr lang="en-IN" dirty="0"/>
            </a:br>
            <a:r>
              <a:rPr lang="en-IN" dirty="0" smtClean="0"/>
              <a:t/>
            </a:r>
            <a:br>
              <a:rPr lang="en-IN" dirty="0" smtClean="0"/>
            </a:br>
            <a:endParaRPr lang="en-IN" dirty="0"/>
          </a:p>
        </p:txBody>
      </p:sp>
      <p:sp>
        <p:nvSpPr>
          <p:cNvPr id="9" name="Rectangle 8"/>
          <p:cNvSpPr/>
          <p:nvPr/>
        </p:nvSpPr>
        <p:spPr>
          <a:xfrm>
            <a:off x="213187" y="588724"/>
            <a:ext cx="1178674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/>
              <a:t>Understanding the current lead management process is essential to streamline operations and enhance the efficiency of handling leads sourced from diverse channels such as DSAs, branches, and online platforms</a:t>
            </a:r>
            <a:r>
              <a:rPr lang="en-US" sz="1200" dirty="0" smtClean="0"/>
              <a:t>.</a:t>
            </a:r>
          </a:p>
          <a:p>
            <a:endParaRPr lang="en-IN" sz="1200" b="1" u="sng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Leads are generated through Direct Sales Agencies (DSAs), HDFC branches, and online marketing campaigns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Leads are collected and recorded separately based on their source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Branches and DSAs manually transfer leads to the centralized system or team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Online leads are captured directly through digital platforms and routed for processing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Assigned personnel evaluate and distribute leads to relevant sales teams for follow-up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Follow-ups are conducted via phone calls, emails, or in-person meetings to convert leads into applications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Updates on lead status are shared with the central system for further tracking and reporting.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The existing lead management process lays the foundation for customer acquisition but requires integration and optimization to achieve seamless coordination, faster response times, and improved conversion rates."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13187" y="4389525"/>
            <a:ext cx="258917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en-US" sz="3600" b="1" u="sng" dirty="0" smtClean="0">
                <a:latin typeface="+mj-lt"/>
                <a:ea typeface="+mj-ea"/>
                <a:cs typeface="+mj-cs"/>
              </a:rPr>
              <a:t>Problems</a:t>
            </a:r>
            <a:r>
              <a:rPr lang="en-US" altLang="en-US" b="1" u="sng" dirty="0" smtClean="0"/>
              <a:t> </a:t>
            </a:r>
            <a:r>
              <a:rPr lang="en-US" altLang="en-US" sz="3600" b="1" u="sng" dirty="0">
                <a:latin typeface="+mj-lt"/>
                <a:ea typeface="+mj-ea"/>
                <a:cs typeface="+mj-cs"/>
              </a:rPr>
              <a:t>:-</a:t>
            </a:r>
            <a:endParaRPr lang="en-IN" sz="3600" b="1" u="sng" dirty="0">
              <a:latin typeface="+mj-lt"/>
              <a:ea typeface="+mj-ea"/>
              <a:cs typeface="+mj-cs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81150" y="5122719"/>
            <a:ext cx="1183464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"The current lead management process faces several challenges that hinder efficiency and impact lead conversion rates. Identifying these issues is crucial to implementing a more streamlined and effective system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Integration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No unified system to consolidate leads from DSAs, branches, and online platforms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Data Entry: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dependency on manual processes increases errors and delays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Duplicate Leads: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Repeated entries across sources lead to inefficiencies and wasted effort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Delayed Follow-Ups: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Ineffective lead assignment results in slow response times, affecting conversion rates.</a:t>
            </a: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97051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11981537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b="1" u="sng" dirty="0">
                <a:solidFill>
                  <a:schemeClr val="tx1"/>
                </a:solidFill>
              </a:rPr>
              <a:t>Problem</a:t>
            </a:r>
            <a:r>
              <a:rPr lang="en-US" altLang="en-US" b="1" u="sng" dirty="0" smtClean="0">
                <a:solidFill>
                  <a:schemeClr val="tx1"/>
                </a:solidFill>
              </a:rPr>
              <a:t> :-</a:t>
            </a:r>
            <a:endParaRPr lang="en-US" altLang="en-US" b="1" u="sng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4962" y="646332"/>
            <a:ext cx="11691241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000"/>
              </a:spcBef>
              <a:buClr>
                <a:schemeClr val="accent1"/>
              </a:buClr>
              <a:buSzPct val="80000"/>
            </a:pPr>
            <a:endParaRPr lang="en-US" sz="1200" b="1" u="sng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9628" y="646331"/>
            <a:ext cx="1215237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Limited Tracking: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Absence of real-time visibility into lead progress and status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Inconsistent Lead Quality: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Variability in the quality of leads from different sources reduces productivity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Poor Communication: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Ineffective coordination between branches, DSAs, and central teams hampers lead management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 Drop-Off Rates: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Leads often go cold due to delays or lack of timely follow-ups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 Misallocation: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prioritization of 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leads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to inefficient resource utilization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IN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Lack of Analytics:</a:t>
            </a:r>
            <a:r>
              <a:rPr lang="en-IN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IN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Insufficient insights into lead performance hinder data-driven decision-making</a:t>
            </a:r>
            <a:r>
              <a:rPr lang="en-IN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"Addressing these challenges in the lead management process will pave the way for improved efficiency, better coordination, and higher lead conversion rates."</a:t>
            </a:r>
            <a:endParaRPr lang="en-IN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endParaRPr lang="en-IN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64962" y="3277820"/>
            <a:ext cx="1202703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en-US" sz="3600" b="1" u="sng" dirty="0" smtClean="0">
                <a:latin typeface="+mj-lt"/>
                <a:ea typeface="+mj-ea"/>
                <a:cs typeface="+mj-cs"/>
              </a:rPr>
              <a:t>Opportunity</a:t>
            </a:r>
            <a:r>
              <a:rPr lang="en-US" altLang="en-US" b="1" u="sng" dirty="0" smtClean="0"/>
              <a:t>:-</a:t>
            </a:r>
            <a:endParaRPr lang="en-IN" dirty="0"/>
          </a:p>
        </p:txBody>
      </p:sp>
      <p:sp>
        <p:nvSpPr>
          <p:cNvPr id="8" name="Rectangle 7"/>
          <p:cNvSpPr/>
          <p:nvPr/>
        </p:nvSpPr>
        <p:spPr>
          <a:xfrm>
            <a:off x="39628" y="3983108"/>
            <a:ext cx="1215237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"By analyzing the current lead management process, we can identify key opportunities to enhance efficiency, streamline operations, and improve overall lead conversion rates."</a:t>
            </a:r>
          </a:p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Opportunities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</a:p>
          <a:p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Centralized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 Management System: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Implementing a unified platform to consolidate leads from all sources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Automation of Data Entry: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Reducing manual work to minimize errors and save time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Real-Time Lead Tracking: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Enabling real-time updates on lead status to improve visibility and decision-making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Lead Prioritization: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data analytics to rank leads based on quality and conversion potential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Communication: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Establishing seamless collaboration between DSAs, branches, and central teams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Faster Follow-Ups: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Automating lead assignment to ensure timely engagement with prospects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0175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0705" y="0"/>
            <a:ext cx="1031525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Aft>
                <a:spcPct val="0"/>
              </a:spcAft>
            </a:pPr>
            <a:r>
              <a:rPr lang="en-US" altLang="en-US" b="1" u="sng" dirty="0" smtClean="0">
                <a:solidFill>
                  <a:schemeClr val="tx1"/>
                </a:solidFill>
              </a:rPr>
              <a:t>Opportunity:-</a:t>
            </a:r>
            <a:endParaRPr lang="en-US" altLang="en-US" b="1" u="sng" dirty="0">
              <a:solidFill>
                <a:schemeClr val="tx1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6609" y="750424"/>
            <a:ext cx="11995391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Targeted Marketing Campaigns:</a:t>
            </a:r>
            <a:r>
              <a:rPr 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Using data insights to design campaigns tailored to specific customer segments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lvl="0" indent="-342900"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Scalable </a:t>
            </a: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Processes: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Creating a system capable of handling an increasing volume of leads efficiently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342900" lvl="0" indent="-342900"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Performance </a:t>
            </a: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Insights: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Generating detailed reports and analytics for continuous improvement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"By capitalizing on these opportunities, the lead management process can become more efficient, customer-centric, and aligned with business goals."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705" y="2070234"/>
            <a:ext cx="612058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N" sz="3600" b="1" u="sng" dirty="0">
                <a:latin typeface="+mj-lt"/>
                <a:ea typeface="+mj-ea"/>
                <a:cs typeface="+mj-cs"/>
              </a:rPr>
              <a:t>Purpose</a:t>
            </a:r>
            <a:r>
              <a:rPr lang="en-IN" b="1" u="sng" dirty="0"/>
              <a:t> </a:t>
            </a:r>
            <a:r>
              <a:rPr lang="en-IN" sz="3600" b="1" u="sng" dirty="0">
                <a:latin typeface="+mj-lt"/>
                <a:ea typeface="+mj-ea"/>
                <a:cs typeface="+mj-cs"/>
              </a:rPr>
              <a:t>Statement</a:t>
            </a:r>
            <a:r>
              <a:rPr lang="en-IN" b="1" u="sng" dirty="0"/>
              <a:t> </a:t>
            </a:r>
            <a:r>
              <a:rPr lang="en-IN" sz="3600" b="1" u="sng" dirty="0">
                <a:latin typeface="+mj-lt"/>
                <a:ea typeface="+mj-ea"/>
                <a:cs typeface="+mj-cs"/>
              </a:rPr>
              <a:t>(Goals</a:t>
            </a:r>
            <a:r>
              <a:rPr lang="en-IN" sz="3600" b="1" u="sng" dirty="0" smtClean="0">
                <a:latin typeface="+mj-lt"/>
                <a:ea typeface="+mj-ea"/>
                <a:cs typeface="+mj-cs"/>
              </a:rPr>
              <a:t>):-</a:t>
            </a:r>
            <a:endParaRPr lang="en-IN" sz="3600" b="1" u="sng" dirty="0"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0705" y="2828836"/>
            <a:ext cx="12131295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"To design and implement a streamlined, efficient, and automated lead management system that enhances lead tracking, follow-up efficiency, and overall conversion rates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Centralized System: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Develop a unified platform to integrate leads from DSAs, branches, and online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marketing.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Automation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Minimize manual processes by automating lead capture, assignment, and follow-ups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Visibility: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real-time insights into lead status and progress for better decision-making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Response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Times: Ensure quick follow-ups through automated lead prioritization and allocation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Lead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Quality Management: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tools to evaluate and prioritize high-potential leads effectively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Facilitate efficient communication between branches, DSAs, and sales teams.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Data-Driven Insights:</a:t>
            </a:r>
            <a:r>
              <a:rPr lang="en-US" sz="1200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advanced analytics to identify trends and optimize lead conversion strategies.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Build a system capable of handling increasing lead volumes without compromising performance.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US" sz="12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Customer-Centric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Approach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Personalize engagement strategies to enhance customer satisfaction and retention.</a:t>
            </a:r>
          </a:p>
          <a:p>
            <a:endParaRPr lang="en-US" sz="1200" b="1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171450" indent="-171450">
              <a:buFont typeface="Wingdings" panose="05000000000000000000" pitchFamily="2" charset="2"/>
              <a:buChar char="q"/>
            </a:pPr>
            <a:r>
              <a:rPr lang="en-US" sz="1200" b="1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Conversion Rates: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Achieve higher productivity and success rates through a structured and optimized process.</a:t>
            </a:r>
          </a:p>
          <a:p>
            <a:pPr marL="171450" indent="-171450">
              <a:buFont typeface="Wingdings" panose="05000000000000000000" pitchFamily="2" charset="2"/>
              <a:buChar char="q"/>
            </a:pP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54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3564" y="-70008"/>
            <a:ext cx="9404723" cy="1400530"/>
          </a:xfrm>
        </p:spPr>
        <p:txBody>
          <a:bodyPr/>
          <a:lstStyle/>
          <a:p>
            <a:r>
              <a:rPr lang="en-IN" b="1" u="sng" dirty="0">
                <a:solidFill>
                  <a:schemeClr val="tx1"/>
                </a:solidFill>
              </a:rPr>
              <a:t>Project </a:t>
            </a:r>
            <a:r>
              <a:rPr lang="en-IN" b="1" u="sng" dirty="0" smtClean="0">
                <a:solidFill>
                  <a:schemeClr val="tx1"/>
                </a:solidFill>
              </a:rPr>
              <a:t>Objectives :-</a:t>
            </a:r>
            <a:endParaRPr lang="en-IN" sz="2000" b="1" u="sng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133564" y="872836"/>
            <a:ext cx="11961454" cy="5856737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"To establish a robust lead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management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that optimizes lead generation, tracking, and conversion processes to drive business growth and enhance customer experience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Integrate Lead Sources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Unify DSAs, branches, and online marketing channels into a single lead management platform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Processes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Streamline lead capture, allocation, and follow-ups through automation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Real-Time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Monitoring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Enable live tracking of lead status and activity for improved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decision-making.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Optimize Lead Assignment:-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proper distribution of leads based on location, priority, or customer needs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Manual Errors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Minimize data entry errors with automated data integration and validation tools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Boost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Conversion Rates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Implement strategies to convert more leads into successful applications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Team Collaboration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communication and coordination between DSAs, branches, and sales teams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Experience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Provide timely and personalized interactions to improve satisfaction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Generate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Analytical Insights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 detailed reports and analytics to refine marketing and sales strategies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lvl="0"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Ensure 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:-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Design a system that adapts to growing lead volumes and future business needs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"Achieving these objectives will empower the organization with an efficient, scalable, and customer-focused lead management system, driving higher conversions and sustained business 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growth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."</a:t>
            </a:r>
            <a:endParaRPr lang="en-IN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9928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43114"/>
            <a:ext cx="6503541" cy="676077"/>
          </a:xfrm>
        </p:spPr>
        <p:txBody>
          <a:bodyPr>
            <a:normAutofit/>
          </a:bodyPr>
          <a:lstStyle/>
          <a:p>
            <a:pPr lvl="0">
              <a:spcBef>
                <a:spcPts val="0"/>
              </a:spcBef>
            </a:pPr>
            <a:r>
              <a:rPr lang="en-IN" b="1" u="sng" dirty="0">
                <a:solidFill>
                  <a:prstClr val="black"/>
                </a:solidFill>
                <a:ea typeface="+mn-ea"/>
                <a:cs typeface="+mn-cs"/>
              </a:rPr>
              <a:t>Success</a:t>
            </a:r>
            <a:r>
              <a:rPr lang="en-IN" sz="1800" b="1" u="sng" dirty="0">
                <a:solidFill>
                  <a:prstClr val="black"/>
                </a:solidFill>
                <a:ea typeface="+mn-ea"/>
                <a:cs typeface="+mn-cs"/>
              </a:rPr>
              <a:t> </a:t>
            </a:r>
            <a:r>
              <a:rPr lang="en-IN" b="1" u="sng" dirty="0">
                <a:solidFill>
                  <a:prstClr val="black"/>
                </a:solidFill>
                <a:ea typeface="+mn-ea"/>
                <a:cs typeface="+mn-cs"/>
              </a:rPr>
              <a:t>Criteria</a:t>
            </a:r>
            <a:r>
              <a:rPr lang="en-IN" sz="1800" b="1" u="sng" dirty="0">
                <a:solidFill>
                  <a:prstClr val="black"/>
                </a:solidFill>
                <a:ea typeface="+mn-ea"/>
                <a:cs typeface="+mn-cs"/>
              </a:rPr>
              <a:t>:</a:t>
            </a:r>
            <a:endParaRPr lang="en-IN" sz="1800" dirty="0">
              <a:solidFill>
                <a:prstClr val="black"/>
              </a:solidFill>
              <a:ea typeface="+mn-ea"/>
              <a:cs typeface="+mn-cs"/>
            </a:endParaRPr>
          </a:p>
        </p:txBody>
      </p:sp>
      <p:sp>
        <p:nvSpPr>
          <p:cNvPr id="8" name="Rectangle 3"/>
          <p:cNvSpPr>
            <a:spLocks noChangeArrowheads="1"/>
          </p:cNvSpPr>
          <p:nvPr/>
        </p:nvSpPr>
        <p:spPr bwMode="auto">
          <a:xfrm>
            <a:off x="1" y="148272"/>
            <a:ext cx="12192000" cy="64812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endParaRPr lang="en-US" sz="1200" dirty="0" smtClean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endParaRPr lang="en-US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Measuring the effectiveness of the lead management system to ensure it meets business objectives and enhances overall efficiency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.“</a:t>
            </a:r>
            <a:endParaRPr lang="en-US" sz="1200" b="1" u="sng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</a:t>
            </a: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Collaboration: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Facilitate efficient communication between branches, DSAs, and sales teams.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Data-Driven Insights</a:t>
            </a:r>
            <a:r>
              <a:rPr lang="en-US" sz="1200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Use advanced analytics to identify trends and optimize lead conversion strategies.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Scalability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Build a system capable of handling increasing lead volumes without compromising performance.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Customer-Centric Approach: 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Personalize engagement strategies to enhance customer satisfaction and retention.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Conversion Rates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Achieve higher productivity and success rates through a structured and optimized process.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Seamless Integration: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Successful unification of all lead sources (DSAs, branches, and online platforms) into a centralized system.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Automation Achieved: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Reduction in manual effort for lead capture, assignment, and follow-ups through automated processes.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Improved Lead Visibility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Availability of real-time updates on lead status and progress across teams.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Faster Lead Response Times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Reduction in the average time taken to follow up with leads.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Higher Conversion Rates: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Increase in the percentage of leads converted into successful loan applications.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Reduced Duplicate Leads: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Significant decline in the number of duplicate entries in the system.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Enhanced Team Collaboration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Smoother communication and coordination between DSAs, branches, and sales teams.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Customer Satisfaction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Positive feedback from customers regarding timely and personalized engagement.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Data-Driven Insights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Generation of actionable analytics and reports to guide business decisions.</a:t>
            </a:r>
          </a:p>
          <a:p>
            <a:pPr marL="342900" indent="-342900"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System Scalability: </a:t>
            </a: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Ability of the lead management system to handle growing lead volumes without performance issues</a:t>
            </a:r>
            <a:r>
              <a: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endParaRPr lang="en-US" sz="1200" dirty="0" smtClean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ct val="107000"/>
              </a:lnSpc>
              <a:spcBef>
                <a:spcPts val="1000"/>
              </a:spcBef>
              <a:buClr>
                <a:schemeClr val="tx1"/>
              </a:buClr>
              <a:buSzPct val="100000"/>
            </a:pPr>
            <a:r>
              <a:rPr lang="en-U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Meeting these success criteria will ensure the project's success, enabling HDFC to achieve its strategic goals and deliver exceptional value to its customers</a:t>
            </a:r>
            <a:endParaRPr lang="en-IN" sz="1200" dirty="0">
              <a:solidFill>
                <a:schemeClr val="tx1">
                  <a:lumMod val="75000"/>
                  <a:lumOff val="25000"/>
                </a:schemeClr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358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404723" cy="534256"/>
          </a:xfrm>
        </p:spPr>
        <p:txBody>
          <a:bodyPr>
            <a:noAutofit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IN" b="1" u="sng" dirty="0">
                <a:solidFill>
                  <a:schemeClr val="tx1"/>
                </a:solidFill>
              </a:rPr>
              <a:t>Methods and Approach</a:t>
            </a:r>
            <a:br>
              <a:rPr lang="en-IN" b="1" u="sng" dirty="0">
                <a:solidFill>
                  <a:schemeClr val="tx1"/>
                </a:solidFill>
              </a:rPr>
            </a:br>
            <a:endParaRPr lang="en-IN" b="1" u="sng" dirty="0">
              <a:solidFill>
                <a:schemeClr val="tx1"/>
              </a:solidFill>
              <a:latin typeface="Arial Black" panose="020B0A0402010202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6172" y="621950"/>
            <a:ext cx="11847210" cy="5912778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en-US" sz="1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"To achieve the project goal efficiently, the Agile process is implemented by segmenting the development approach into three key phases: Planning, Execution, and Optimization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.”</a:t>
            </a:r>
            <a:endParaRPr lang="en-US" sz="1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1:- Planning Phase :-</a:t>
            </a:r>
            <a:endParaRPr lang="en-IN" sz="12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User Stories Gathering: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Collecting detailed user stories with clear acceptance criteria to understand user needs.</a:t>
            </a:r>
            <a:endParaRPr lang="en-IN" sz="1200" b="1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Writing Epics: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Organizing related user stories into larger epics for better structure and focus.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Managing Product Backlog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Continuously updating and prioritizing the product backlog based on goals.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MOSCOW Prioritization: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Applying prioritization techniques to ensure critical features are developed first.</a:t>
            </a:r>
            <a:endParaRPr lang="en-IN" sz="12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 fontAlgn="base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n-US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2 :- Execution Phase</a:t>
            </a: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Preparing Sprints</a:t>
            </a:r>
            <a:r>
              <a:rPr lang="en-US" sz="1200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Dividing development into manageable sprints for focused delivery</a:t>
            </a:r>
            <a:r>
              <a:rPr lang="en-US" sz="1200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fontAlgn="base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n-US" sz="12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Sprint Backlog</a:t>
            </a:r>
            <a:r>
              <a:rPr lang="en-US" sz="12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Identifying specific tasks and deliverables for each sprint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endParaRPr lang="en-US" sz="1200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Managing All Team Meetings: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Conducting stand-ups, sprint planning, reviews, and retrospectives to ensure alignment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marL="0" indent="0" fontAlgn="base">
              <a:lnSpc>
                <a:spcPct val="90000"/>
              </a:lnSpc>
              <a:buClr>
                <a:schemeClr val="tx1"/>
              </a:buClr>
              <a:buSzPct val="100000"/>
              <a:buNone/>
            </a:pPr>
            <a:endParaRPr lang="en-US" sz="1200" b="1" u="sng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fontAlgn="base"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q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Definition of Ready (DOR) and Definition of Done (DOD): </a:t>
            </a:r>
            <a:r>
              <a:rPr lang="en-US" sz="12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Setting clear criteria for task readiness and completion.</a:t>
            </a:r>
          </a:p>
          <a:p>
            <a:pPr>
              <a:lnSpc>
                <a:spcPct val="90000"/>
              </a:lnSpc>
              <a:buFont typeface="Wingdings" panose="05000000000000000000" pitchFamily="2" charset="2"/>
              <a:buChar char="ü"/>
            </a:pPr>
            <a:endParaRPr lang="en-US" sz="1200" b="1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7627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0435472" cy="534256"/>
          </a:xfrm>
        </p:spPr>
        <p:txBody>
          <a:bodyPr>
            <a:normAutofit fontScale="90000"/>
          </a:bodyPr>
          <a:lstStyle/>
          <a:p>
            <a:pPr defTabSz="914400" eaLnBrk="0" fontAlgn="base" hangingPunct="0">
              <a:spcAft>
                <a:spcPct val="0"/>
              </a:spcAft>
            </a:pPr>
            <a:r>
              <a:rPr lang="en-US" sz="40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Methods </a:t>
            </a:r>
            <a:r>
              <a:rPr lang="en-US" sz="4000" b="1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and </a:t>
            </a:r>
            <a:r>
              <a:rPr lang="en-US" sz="40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Approach</a:t>
            </a:r>
            <a:br>
              <a:rPr lang="en-US" sz="40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</a:br>
            <a:endParaRPr lang="en-IN" sz="4000" b="1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86171" y="534256"/>
            <a:ext cx="11976520" cy="6405513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ClrTx/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Step </a:t>
            </a:r>
            <a:r>
              <a:rPr lang="en-US" sz="1200" b="1" u="sng" dirty="0" smtClean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3 :- </a:t>
            </a: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Optimization Phase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Impediments Logs: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Documenting and resolving blockers to ensure seamless progress.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Understanding Team Velocity: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Analyzing past performance to optimize future sprint planning.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Product Grooming: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Refining backlog items regularly to maintain readiness for development.</a:t>
            </a:r>
          </a:p>
          <a:p>
            <a:pPr>
              <a:lnSpc>
                <a:spcPct val="90000"/>
              </a:lnSpc>
              <a:buClr>
                <a:schemeClr val="tx1"/>
              </a:buClr>
              <a:buSzPct val="100000"/>
              <a:buFont typeface="Wingdings" panose="05000000000000000000" pitchFamily="2" charset="2"/>
              <a:buChar char="Ø"/>
            </a:pPr>
            <a:r>
              <a:rPr lang="en-US" sz="1200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Minimum Viable Product (MVP): </a:t>
            </a: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Delivering a functional MVP to validate the solution quickly.</a:t>
            </a:r>
          </a:p>
          <a:p>
            <a:pPr marL="0" indent="0">
              <a:lnSpc>
                <a:spcPct val="90000"/>
              </a:lnSpc>
              <a:buNone/>
            </a:pPr>
            <a:endParaRPr lang="en-US" sz="1200" b="1" u="sng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r>
              <a:rPr lang="en-US" sz="1200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"By following this phased approach of planning, execution, and optimization, the Agile process ensures a streamlined, flexible, and result-driven development strategy."</a:t>
            </a:r>
            <a:endParaRPr lang="en-US" sz="1200" dirty="0" smtClean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8574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title"/>
          </p:nvPr>
        </p:nvSpPr>
        <p:spPr>
          <a:xfrm>
            <a:off x="-72749" y="0"/>
            <a:ext cx="12089258" cy="679236"/>
          </a:xfrm>
        </p:spPr>
        <p:txBody>
          <a:bodyPr/>
          <a:lstStyle/>
          <a:p>
            <a:r>
              <a:rPr lang="en-IN" b="1" u="sng" dirty="0" smtClean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Resources and budget:</a:t>
            </a:r>
            <a:endParaRPr lang="en-IN" sz="2400" u="sng" dirty="0">
              <a:solidFill>
                <a:schemeClr val="tx1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3588596"/>
              </p:ext>
            </p:extLst>
          </p:nvPr>
        </p:nvGraphicFramePr>
        <p:xfrm>
          <a:off x="-1" y="952071"/>
          <a:ext cx="12192002" cy="6917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1844">
                  <a:extLst>
                    <a:ext uri="{9D8B030D-6E8A-4147-A177-3AD203B41FA5}">
                      <a16:colId xmlns:a16="http://schemas.microsoft.com/office/drawing/2014/main" val="143406792"/>
                    </a:ext>
                  </a:extLst>
                </a:gridCol>
                <a:gridCol w="3400746">
                  <a:extLst>
                    <a:ext uri="{9D8B030D-6E8A-4147-A177-3AD203B41FA5}">
                      <a16:colId xmlns:a16="http://schemas.microsoft.com/office/drawing/2014/main" val="2829206478"/>
                    </a:ext>
                  </a:extLst>
                </a:gridCol>
                <a:gridCol w="2640458">
                  <a:extLst>
                    <a:ext uri="{9D8B030D-6E8A-4147-A177-3AD203B41FA5}">
                      <a16:colId xmlns:a16="http://schemas.microsoft.com/office/drawing/2014/main" val="1947993032"/>
                    </a:ext>
                  </a:extLst>
                </a:gridCol>
                <a:gridCol w="2708954">
                  <a:extLst>
                    <a:ext uri="{9D8B030D-6E8A-4147-A177-3AD203B41FA5}">
                      <a16:colId xmlns:a16="http://schemas.microsoft.com/office/drawing/2014/main" val="1153899956"/>
                    </a:ext>
                  </a:extLst>
                </a:gridCol>
              </a:tblGrid>
              <a:tr h="691749"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Category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Tools/ Platforms 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Cost per Unit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IN" sz="1200" b="1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Estimated Cost (INR)</a:t>
                      </a:r>
                      <a:endParaRPr lang="en-IN" sz="12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19940047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4474453"/>
              </p:ext>
            </p:extLst>
          </p:nvPr>
        </p:nvGraphicFramePr>
        <p:xfrm>
          <a:off x="0" y="1643820"/>
          <a:ext cx="12192000" cy="52141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31569">
                  <a:extLst>
                    <a:ext uri="{9D8B030D-6E8A-4147-A177-3AD203B41FA5}">
                      <a16:colId xmlns:a16="http://schemas.microsoft.com/office/drawing/2014/main" val="1604747138"/>
                    </a:ext>
                  </a:extLst>
                </a:gridCol>
                <a:gridCol w="3400746">
                  <a:extLst>
                    <a:ext uri="{9D8B030D-6E8A-4147-A177-3AD203B41FA5}">
                      <a16:colId xmlns:a16="http://schemas.microsoft.com/office/drawing/2014/main" val="366867590"/>
                    </a:ext>
                  </a:extLst>
                </a:gridCol>
                <a:gridCol w="2663846">
                  <a:extLst>
                    <a:ext uri="{9D8B030D-6E8A-4147-A177-3AD203B41FA5}">
                      <a16:colId xmlns:a16="http://schemas.microsoft.com/office/drawing/2014/main" val="2947433946"/>
                    </a:ext>
                  </a:extLst>
                </a:gridCol>
                <a:gridCol w="2695839">
                  <a:extLst>
                    <a:ext uri="{9D8B030D-6E8A-4147-A177-3AD203B41FA5}">
                      <a16:colId xmlns:a16="http://schemas.microsoft.com/office/drawing/2014/main" val="1337477081"/>
                    </a:ext>
                  </a:extLst>
                </a:gridCol>
              </a:tblGrid>
              <a:tr h="1020998">
                <a:tc rowSpan="3"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Operational and Miscellaneous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Training and Knowledge Transfer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 (Initial)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960053878"/>
                  </a:ext>
                </a:extLst>
              </a:tr>
              <a:tr h="8296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Marketing and Customer Engagement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₹2,00,000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₹2,00,000 (Initial)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531281596"/>
                  </a:ext>
                </a:extLst>
              </a:tr>
              <a:tr h="829602">
                <a:tc v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Internet and Server Maintenance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₹50,000 per year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3327665330"/>
                  </a:ext>
                </a:extLst>
              </a:tr>
              <a:tr h="519301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Contingency Fund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Unforeseen Costs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₹1,00,000 (Initial)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68816912"/>
                  </a:ext>
                </a:extLst>
              </a:tr>
              <a:tr h="774549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Estimated Project Cost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One-Time Cost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₹10,640,000 (Initial)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2471404200"/>
                  </a:ext>
                </a:extLst>
              </a:tr>
              <a:tr h="1240127"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b="1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Total Ongoing Annual Costs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US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Annual Costs (Including Subscriptions, Maintenance, Support)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marL="0" algn="ctr" defTabSz="457200" rtl="0" eaLnBrk="1" fontAlgn="ctr" latinLnBrk="0" hangingPunct="1"/>
                      <a:r>
                        <a:rPr lang="en-IN" sz="1200" u="none" strike="noStrike" kern="12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₹3,50,000 (Annual)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5744158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2480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5094</TotalTime>
  <Words>2469</Words>
  <Application>Microsoft Office PowerPoint</Application>
  <PresentationFormat>Widescreen</PresentationFormat>
  <Paragraphs>293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Arial Black</vt:lpstr>
      <vt:lpstr>Calibri</vt:lpstr>
      <vt:lpstr>Trebuchet MS</vt:lpstr>
      <vt:lpstr>Wingdings</vt:lpstr>
      <vt:lpstr>Wingdings 3</vt:lpstr>
      <vt:lpstr>Facet</vt:lpstr>
      <vt:lpstr> HDFC CRM (LEAD MANAGEMENT SYSTEM.)</vt:lpstr>
      <vt:lpstr>Situation :- </vt:lpstr>
      <vt:lpstr>Problem :-</vt:lpstr>
      <vt:lpstr>Opportunity:-</vt:lpstr>
      <vt:lpstr>Project Objectives :-</vt:lpstr>
      <vt:lpstr>Success Criteria:</vt:lpstr>
      <vt:lpstr>Methods and Approach </vt:lpstr>
      <vt:lpstr>Methods and Approach </vt:lpstr>
      <vt:lpstr>Resources and budget:</vt:lpstr>
      <vt:lpstr>Resources and budget :</vt:lpstr>
      <vt:lpstr>Implementation Timeline (15 Months for Pan India Launch)</vt:lpstr>
      <vt:lpstr>Risk and Dependencies: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Application Development Proposal for HDFC Home Loan.</dc:title>
  <dc:creator>Admin</dc:creator>
  <cp:lastModifiedBy>Admin</cp:lastModifiedBy>
  <cp:revision>117</cp:revision>
  <cp:lastPrinted>2024-11-07T13:50:52Z</cp:lastPrinted>
  <dcterms:created xsi:type="dcterms:W3CDTF">2024-11-01T07:55:05Z</dcterms:created>
  <dcterms:modified xsi:type="dcterms:W3CDTF">2025-01-22T10:20:26Z</dcterms:modified>
</cp:coreProperties>
</file>