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CC8E-73AA-551D-DD38-990A94802C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3174F1-2B32-8345-9C3A-8C84C2F66C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AA8FE5-10BD-5C27-C4F8-6DABD380D742}"/>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268E6BD7-E397-39BD-F2BE-A2D8DBC5E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7A4F0-9D0F-05AF-3426-6662111B5925}"/>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3930169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39B3D-5943-E60E-B258-9E04B87B4C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7F8196-B3AF-3571-07EA-EE6CFF3F98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FBB49-0ED1-3F78-EC32-AE79C93ACB6B}"/>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CE907B16-EBA2-E59A-6F07-BA1AC5CB5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9425C-B86F-9CB6-567A-AFF3ADFA5016}"/>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43513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5343B0-6E4C-B131-98D0-7E2694F660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4CE9C7-0E30-D15A-8213-0317B09465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46DB73-BF55-32F0-8A7F-B404577DD403}"/>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DB49B440-9F16-B1ED-56F8-90FF947523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C1C08-9BC8-E5E1-118E-5915AA3F361F}"/>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245108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CEA9-D1AA-5955-4472-A8F636C7B1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AA4BB-1126-11A6-AC1A-C9FD4BABB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7DC11-BC93-9F09-CEC4-69A716D585F3}"/>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975F7E1C-338A-37A4-8644-0B24F69A9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10803-3615-FD7C-293A-1A0B7DE83C30}"/>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1410487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4877-77BD-8876-AF34-9DE0D28FB1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6F5924-C40F-1FBB-9578-4B98876701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6E4C76-8114-B978-706B-4E4F49579D00}"/>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2D83B9E5-AD7E-4572-186B-90FC7AB1B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A16E29-F237-CF68-E394-FA54C22A9B99}"/>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2798302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1B42D-A487-6C85-FF11-0C7DF154AB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AB2015-BC38-B719-1AC9-4C12EACA64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E1D58A-259D-64BA-D225-DB8D10439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7DB8C1-EBB9-AAF3-306A-7CA6DAB30EB6}"/>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6" name="Footer Placeholder 5">
            <a:extLst>
              <a:ext uri="{FF2B5EF4-FFF2-40B4-BE49-F238E27FC236}">
                <a16:creationId xmlns:a16="http://schemas.microsoft.com/office/drawing/2014/main" id="{A495BC4E-EB40-65B6-31D1-FB6CE806AC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95F870-5937-D849-4B3D-45E3EF9C241E}"/>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64631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A0FD6-7383-32AE-9DF8-B1A9CBE225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D6E568-7296-1EFF-AB60-48736223FA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C175D2-6EED-F05E-67C1-5D16B2797A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1A49B7-E5A4-B962-FEC8-E6FCAA8103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34ACD4-CBFB-6135-3F4C-BCE1156D85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8D0B42-6AD5-177E-52EC-BE01408F89F6}"/>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8" name="Footer Placeholder 7">
            <a:extLst>
              <a:ext uri="{FF2B5EF4-FFF2-40B4-BE49-F238E27FC236}">
                <a16:creationId xmlns:a16="http://schemas.microsoft.com/office/drawing/2014/main" id="{38EDE9F3-EA6F-B484-762F-75470D749A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E18D31-8C8D-EB6D-4F0E-2FEA041F2892}"/>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382607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0893D-9B40-1F37-5434-380015DF3F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153288-D5D9-B53E-E000-6E93599AADA3}"/>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4" name="Footer Placeholder 3">
            <a:extLst>
              <a:ext uri="{FF2B5EF4-FFF2-40B4-BE49-F238E27FC236}">
                <a16:creationId xmlns:a16="http://schemas.microsoft.com/office/drawing/2014/main" id="{C8822B8F-2D54-A607-5E8B-AF0D945A10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14E3BD-93BF-300F-438D-DE9B07045A97}"/>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405516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9D0CC1-BCBA-570A-769D-BD826FE325A3}"/>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3" name="Footer Placeholder 2">
            <a:extLst>
              <a:ext uri="{FF2B5EF4-FFF2-40B4-BE49-F238E27FC236}">
                <a16:creationId xmlns:a16="http://schemas.microsoft.com/office/drawing/2014/main" id="{FBB302D0-0656-491B-D2A4-C75CAA8EEC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B7AB46-808E-7575-02D9-E2EB98E60799}"/>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756101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D3B14-1042-3505-703D-3B0BB4DCEF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3D1E97-BC9B-7044-AE99-6C9AEAE5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516230-0C5F-1BAB-BA6A-5E8B9D20A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2619CA-8F01-A6F9-0823-4606CD1FFE84}"/>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6" name="Footer Placeholder 5">
            <a:extLst>
              <a:ext uri="{FF2B5EF4-FFF2-40B4-BE49-F238E27FC236}">
                <a16:creationId xmlns:a16="http://schemas.microsoft.com/office/drawing/2014/main" id="{563378D4-D880-AD20-DD40-806DC7A466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164565-B169-B923-84E4-9EAE51E04C07}"/>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3348779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F3EC-6C7F-D2D5-B049-24D875FF68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FAAAE7-1E33-AAC4-A3E1-0FE70666F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A9D889-614F-A264-E67A-4CD45B475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57B456-EC7F-C04E-4240-3C6A25177D29}"/>
              </a:ext>
            </a:extLst>
          </p:cNvPr>
          <p:cNvSpPr>
            <a:spLocks noGrp="1"/>
          </p:cNvSpPr>
          <p:nvPr>
            <p:ph type="dt" sz="half" idx="10"/>
          </p:nvPr>
        </p:nvSpPr>
        <p:spPr/>
        <p:txBody>
          <a:bodyPr/>
          <a:lstStyle/>
          <a:p>
            <a:fld id="{EB4649F5-EBA1-4C8D-A489-E24F951B4519}" type="datetimeFigureOut">
              <a:rPr lang="en-US" smtClean="0"/>
              <a:t>4/2/2025</a:t>
            </a:fld>
            <a:endParaRPr lang="en-US"/>
          </a:p>
        </p:txBody>
      </p:sp>
      <p:sp>
        <p:nvSpPr>
          <p:cNvPr id="6" name="Footer Placeholder 5">
            <a:extLst>
              <a:ext uri="{FF2B5EF4-FFF2-40B4-BE49-F238E27FC236}">
                <a16:creationId xmlns:a16="http://schemas.microsoft.com/office/drawing/2014/main" id="{574E3474-B129-DF4D-450C-C53A8107BC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F4CEF-5CA3-80C5-F752-9CB5BA1A21BB}"/>
              </a:ext>
            </a:extLst>
          </p:cNvPr>
          <p:cNvSpPr>
            <a:spLocks noGrp="1"/>
          </p:cNvSpPr>
          <p:nvPr>
            <p:ph type="sldNum" sz="quarter" idx="12"/>
          </p:nvPr>
        </p:nvSpPr>
        <p:spPr/>
        <p:txBody>
          <a:bodyPr/>
          <a:lstStyle/>
          <a:p>
            <a:fld id="{033A4CFB-7981-4059-BB45-14EFB3EB47AB}" type="slidenum">
              <a:rPr lang="en-US" smtClean="0"/>
              <a:t>‹#›</a:t>
            </a:fld>
            <a:endParaRPr lang="en-US"/>
          </a:p>
        </p:txBody>
      </p:sp>
    </p:spTree>
    <p:extLst>
      <p:ext uri="{BB962C8B-B14F-4D97-AF65-F5344CB8AC3E}">
        <p14:creationId xmlns:p14="http://schemas.microsoft.com/office/powerpoint/2010/main" val="40658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B232F4-5F77-6D74-2377-8C4409D902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00ED86-C228-A2DD-489C-21C393A7E6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7673F8-1AA5-0E1C-C2BF-765A27E815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649F5-EBA1-4C8D-A489-E24F951B4519}" type="datetimeFigureOut">
              <a:rPr lang="en-US" smtClean="0"/>
              <a:t>4/2/2025</a:t>
            </a:fld>
            <a:endParaRPr lang="en-US"/>
          </a:p>
        </p:txBody>
      </p:sp>
      <p:sp>
        <p:nvSpPr>
          <p:cNvPr id="5" name="Footer Placeholder 4">
            <a:extLst>
              <a:ext uri="{FF2B5EF4-FFF2-40B4-BE49-F238E27FC236}">
                <a16:creationId xmlns:a16="http://schemas.microsoft.com/office/drawing/2014/main" id="{83A4E765-27CD-3953-24DF-ADDF1130F1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8109D7-5039-6514-A281-B585F937E1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A4CFB-7981-4059-BB45-14EFB3EB47AB}" type="slidenum">
              <a:rPr lang="en-US" smtClean="0"/>
              <a:t>‹#›</a:t>
            </a:fld>
            <a:endParaRPr lang="en-US"/>
          </a:p>
        </p:txBody>
      </p:sp>
    </p:spTree>
    <p:extLst>
      <p:ext uri="{BB962C8B-B14F-4D97-AF65-F5344CB8AC3E}">
        <p14:creationId xmlns:p14="http://schemas.microsoft.com/office/powerpoint/2010/main" val="2138663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A5D-8500-71AE-2D20-B0718747C678}"/>
              </a:ext>
            </a:extLst>
          </p:cNvPr>
          <p:cNvSpPr>
            <a:spLocks noGrp="1"/>
          </p:cNvSpPr>
          <p:nvPr>
            <p:ph type="ctrTitle"/>
          </p:nvPr>
        </p:nvSpPr>
        <p:spPr>
          <a:xfrm>
            <a:off x="1390436" y="406400"/>
            <a:ext cx="9144000" cy="2387600"/>
          </a:xfrm>
        </p:spPr>
        <p:txBody>
          <a:bodyPr/>
          <a:lstStyle/>
          <a:p>
            <a:r>
              <a:rPr lang="en-US" b="1" dirty="0" err="1"/>
              <a:t>SunKey</a:t>
            </a:r>
            <a:endParaRPr lang="en-US" b="1" dirty="0"/>
          </a:p>
        </p:txBody>
      </p:sp>
      <p:sp>
        <p:nvSpPr>
          <p:cNvPr id="3" name="Subtitle 2">
            <a:extLst>
              <a:ext uri="{FF2B5EF4-FFF2-40B4-BE49-F238E27FC236}">
                <a16:creationId xmlns:a16="http://schemas.microsoft.com/office/drawing/2014/main" id="{E428226C-BF1C-B89A-1FE9-AD3FFDDF334A}"/>
              </a:ext>
            </a:extLst>
          </p:cNvPr>
          <p:cNvSpPr>
            <a:spLocks noGrp="1"/>
          </p:cNvSpPr>
          <p:nvPr>
            <p:ph type="subTitle" idx="1"/>
          </p:nvPr>
        </p:nvSpPr>
        <p:spPr/>
        <p:txBody>
          <a:bodyPr/>
          <a:lstStyle/>
          <a:p>
            <a:r>
              <a:rPr lang="en-US" dirty="0"/>
              <a:t>					Srikar</a:t>
            </a:r>
          </a:p>
          <a:p>
            <a:r>
              <a:rPr lang="en-US" dirty="0"/>
              <a:t>				                         02/04/2025</a:t>
            </a:r>
          </a:p>
        </p:txBody>
      </p:sp>
    </p:spTree>
    <p:extLst>
      <p:ext uri="{BB962C8B-B14F-4D97-AF65-F5344CB8AC3E}">
        <p14:creationId xmlns:p14="http://schemas.microsoft.com/office/powerpoint/2010/main" val="91952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45AD6EC-AE77-B6DE-D19C-3512C50997AD}"/>
              </a:ext>
            </a:extLst>
          </p:cNvPr>
          <p:cNvSpPr>
            <a:spLocks noGrp="1" noChangeArrowheads="1"/>
          </p:cNvSpPr>
          <p:nvPr>
            <p:ph idx="1"/>
          </p:nvPr>
        </p:nvSpPr>
        <p:spPr bwMode="auto">
          <a:xfrm>
            <a:off x="437507" y="134486"/>
            <a:ext cx="1052800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Budget:</a:t>
            </a:r>
            <a:r>
              <a:rPr kumimoji="0" lang="en-US" altLang="en-US" sz="2000" b="0" i="0" u="none" strike="noStrike" cap="none" normalizeH="0" baseline="0" dirty="0">
                <a:ln>
                  <a:noFill/>
                </a:ln>
                <a:solidFill>
                  <a:schemeClr val="tx1"/>
                </a:solidFill>
                <a:effectLst/>
              </a:rPr>
              <a:t> Allocation for hardware, software, training, and implementation services, not to exceed </a:t>
            </a:r>
            <a:r>
              <a:rPr kumimoji="0" lang="en-US" altLang="en-US" sz="2000" b="1" i="0" u="none" strike="noStrike" cap="none" normalizeH="0" baseline="0" dirty="0">
                <a:ln>
                  <a:noFill/>
                </a:ln>
                <a:solidFill>
                  <a:schemeClr val="tx1"/>
                </a:solidFill>
                <a:effectLst/>
              </a:rPr>
              <a:t>Rs. 15,00,000.00</a:t>
            </a:r>
            <a:r>
              <a:rPr kumimoji="0" lang="en-US" altLang="en-US" sz="2000" b="0" i="0" u="none" strike="noStrike" cap="none" normalizeH="0" baseline="0" dirty="0">
                <a:ln>
                  <a:noFill/>
                </a:ln>
                <a:solidFill>
                  <a:schemeClr val="tx1"/>
                </a:solidFill>
                <a:effectLst/>
              </a:rPr>
              <a:t>, with cost adjustments based on Agile prioritization.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Other:</a:t>
            </a:r>
            <a:r>
              <a:rPr kumimoji="0" lang="en-US" altLang="en-US" sz="2000" b="0" i="0" u="none" strike="noStrike" cap="none" normalizeH="0" baseline="0" dirty="0">
                <a:ln>
                  <a:noFill/>
                </a:ln>
                <a:solidFill>
                  <a:schemeClr val="tx1"/>
                </a:solidFill>
                <a:effectLst/>
              </a:rPr>
              <a:t> Third-party software evaluations, site visits, and industry reports (e.g., Dataquest) to support informed decision-making, with expenses not exceeding </a:t>
            </a:r>
            <a:r>
              <a:rPr kumimoji="0" lang="en-US" altLang="en-US" sz="2000" b="1" i="0" u="none" strike="noStrike" cap="none" normalizeH="0" baseline="0" dirty="0">
                <a:ln>
                  <a:noFill/>
                </a:ln>
                <a:solidFill>
                  <a:schemeClr val="tx1"/>
                </a:solidFill>
                <a:effectLst/>
              </a:rPr>
              <a:t>Rs. 2,50,000.00</a:t>
            </a:r>
            <a:r>
              <a:rPr kumimoji="0" lang="en-US" altLang="en-US" sz="2000" b="0" i="0" u="none" strike="noStrike" cap="none" normalizeH="0" baseline="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p:txBody>
      </p:sp>
      <p:sp>
        <p:nvSpPr>
          <p:cNvPr id="5" name="TextBox 4">
            <a:extLst>
              <a:ext uri="{FF2B5EF4-FFF2-40B4-BE49-F238E27FC236}">
                <a16:creationId xmlns:a16="http://schemas.microsoft.com/office/drawing/2014/main" id="{574F805D-EEA1-0AF7-21CF-FB7EC4561512}"/>
              </a:ext>
            </a:extLst>
          </p:cNvPr>
          <p:cNvSpPr txBox="1"/>
          <p:nvPr/>
        </p:nvSpPr>
        <p:spPr>
          <a:xfrm>
            <a:off x="437507" y="2239765"/>
            <a:ext cx="6082301" cy="1046440"/>
          </a:xfrm>
          <a:prstGeom prst="rect">
            <a:avLst/>
          </a:prstGeom>
          <a:noFill/>
        </p:spPr>
        <p:txBody>
          <a:bodyPr wrap="square" rtlCol="0">
            <a:spAutoFit/>
          </a:bodyPr>
          <a:lstStyle/>
          <a:p>
            <a:r>
              <a:rPr lang="en-US" sz="4400" b="1" dirty="0">
                <a:latin typeface="+mj-lt"/>
              </a:rPr>
              <a:t>Risks and Dependencies:</a:t>
            </a:r>
            <a:endParaRPr lang="en-US" sz="4400" dirty="0">
              <a:latin typeface="+mj-lt"/>
            </a:endParaRPr>
          </a:p>
          <a:p>
            <a:endParaRPr lang="en-US" dirty="0"/>
          </a:p>
        </p:txBody>
      </p:sp>
      <p:sp>
        <p:nvSpPr>
          <p:cNvPr id="6" name="TextBox 5">
            <a:extLst>
              <a:ext uri="{FF2B5EF4-FFF2-40B4-BE49-F238E27FC236}">
                <a16:creationId xmlns:a16="http://schemas.microsoft.com/office/drawing/2014/main" id="{24847949-13A6-D393-3D80-C57767449AEF}"/>
              </a:ext>
            </a:extLst>
          </p:cNvPr>
          <p:cNvSpPr txBox="1"/>
          <p:nvPr/>
        </p:nvSpPr>
        <p:spPr>
          <a:xfrm>
            <a:off x="437507" y="3286205"/>
            <a:ext cx="10900881" cy="440120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000" b="1" i="0" u="none" strike="noStrike" cap="none" normalizeH="0" baseline="0" dirty="0">
                <a:ln>
                  <a:noFill/>
                </a:ln>
                <a:solidFill>
                  <a:schemeClr val="tx1"/>
                </a:solidFill>
                <a:effectLst/>
              </a:rPr>
              <a:t>User Adaptation Challenge:</a:t>
            </a:r>
            <a:r>
              <a:rPr kumimoji="0" lang="en-US" altLang="en-US" sz="2000" b="0" i="0" u="none" strike="noStrike" cap="none" normalizeH="0" baseline="0" dirty="0">
                <a:ln>
                  <a:noFill/>
                </a:ln>
                <a:solidFill>
                  <a:schemeClr val="tx1"/>
                </a:solidFill>
                <a:effectLst/>
              </a:rPr>
              <a:t> The current solution has been in place for </a:t>
            </a:r>
            <a:r>
              <a:rPr kumimoji="0" lang="en-US" altLang="en-US" sz="2000" b="1" i="0" u="none" strike="noStrike" cap="none" normalizeH="0" baseline="0" dirty="0">
                <a:ln>
                  <a:noFill/>
                </a:ln>
                <a:solidFill>
                  <a:schemeClr val="tx1"/>
                </a:solidFill>
                <a:effectLst/>
              </a:rPr>
              <a:t>N years</a:t>
            </a:r>
            <a:r>
              <a:rPr kumimoji="0" lang="en-US" altLang="en-US" sz="2000" b="0" i="0" u="none" strike="noStrike" cap="none" normalizeH="0" baseline="0" dirty="0">
                <a:ln>
                  <a:noFill/>
                </a:ln>
                <a:solidFill>
                  <a:schemeClr val="tx1"/>
                </a:solidFill>
                <a:effectLst/>
              </a:rPr>
              <a:t>, and existing users are accustomed to its interface and workflows. Resistance to change may impact adoption rates.</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1" i="0" u="none" strike="noStrike" cap="none" normalizeH="0" baseline="0" dirty="0">
                <a:ln>
                  <a:noFill/>
                </a:ln>
                <a:solidFill>
                  <a:schemeClr val="tx1"/>
                </a:solidFill>
                <a:effectLst/>
              </a:rPr>
              <a:t>Cost Justification Complexity:</a:t>
            </a:r>
            <a:r>
              <a:rPr kumimoji="0" lang="en-US" altLang="en-US" sz="2000" b="0" i="0" u="none" strike="noStrike" cap="none" normalizeH="0" baseline="0" dirty="0">
                <a:ln>
                  <a:noFill/>
                </a:ln>
                <a:solidFill>
                  <a:schemeClr val="tx1"/>
                </a:solidFill>
                <a:effectLst/>
              </a:rPr>
              <a:t> Demonstrating ROI through ease of use, improved data quality, faster accessibility, and simplified maintenance may be challenging to quantify, making it difficult for management to see immediate value.</a:t>
            </a:r>
          </a:p>
          <a:p>
            <a:pPr marL="0" marR="0" lvl="0" indent="0" algn="l" defTabSz="914400" rtl="0" eaLnBrk="0" fontAlgn="base" latinLnBrk="0" hangingPunct="0">
              <a:lnSpc>
                <a:spcPct val="100000"/>
              </a:lnSpc>
              <a:spcBef>
                <a:spcPct val="0"/>
              </a:spcBef>
              <a:spcAft>
                <a:spcPct val="0"/>
              </a:spcAft>
              <a:buClrTx/>
              <a:buSzTx/>
              <a:tabLst/>
            </a:pPr>
            <a:endParaRPr lang="en-US" altLang="en-US" sz="2000" dirty="0"/>
          </a:p>
          <a:p>
            <a:pPr eaLnBrk="0" fontAlgn="base" hangingPunct="0">
              <a:spcBef>
                <a:spcPct val="0"/>
              </a:spcBef>
              <a:spcAft>
                <a:spcPct val="0"/>
              </a:spcAft>
            </a:pPr>
            <a:r>
              <a:rPr kumimoji="0" lang="en-US" altLang="en-US" sz="2000" b="1" i="0" u="none" strike="noStrike" cap="none" normalizeH="0" baseline="0" dirty="0">
                <a:ln>
                  <a:noFill/>
                </a:ln>
                <a:solidFill>
                  <a:schemeClr val="tx1"/>
                </a:solidFill>
                <a:effectLst/>
              </a:rPr>
              <a:t>Integration Dependencies:</a:t>
            </a:r>
            <a:r>
              <a:rPr kumimoji="0" lang="en-US" altLang="en-US" sz="2000" b="0" i="0" u="none" strike="noStrike" cap="none" normalizeH="0" baseline="0" dirty="0">
                <a:ln>
                  <a:noFill/>
                </a:ln>
                <a:solidFill>
                  <a:schemeClr val="tx1"/>
                </a:solidFill>
                <a:effectLst/>
              </a:rPr>
              <a:t> The new system must seamlessly integrate with existing infrastructure and third-party applications, requiring careful planning and execution to avoid disruptions.</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endParaRPr lang="en-US" altLang="en-US" sz="2000" dirty="0"/>
          </a:p>
          <a:p>
            <a:pPr marL="0" marR="0" lvl="0" indent="0" algn="l" defTabSz="914400" rtl="0" eaLnBrk="0" fontAlgn="base" latinLnBrk="0" hangingPunct="0">
              <a:lnSpc>
                <a:spcPct val="100000"/>
              </a:lnSpc>
              <a:spcBef>
                <a:spcPct val="0"/>
              </a:spcBef>
              <a:spcAft>
                <a:spcPct val="0"/>
              </a:spcAft>
              <a:buClrTx/>
              <a:buSzTx/>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598257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EA0CBE6-D996-3310-EEB7-399E2ABB63DB}"/>
              </a:ext>
            </a:extLst>
          </p:cNvPr>
          <p:cNvSpPr>
            <a:spLocks noGrp="1" noChangeArrowheads="1"/>
          </p:cNvSpPr>
          <p:nvPr>
            <p:ph idx="1"/>
          </p:nvPr>
        </p:nvSpPr>
        <p:spPr bwMode="auto">
          <a:xfrm>
            <a:off x="612168" y="299097"/>
            <a:ext cx="983688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Agile Implementation Risks:</a:t>
            </a:r>
            <a:r>
              <a:rPr kumimoji="0" lang="en-US" altLang="en-US" sz="2000" b="0" i="0" u="none" strike="noStrike" cap="none" normalizeH="0" baseline="0" dirty="0">
                <a:ln>
                  <a:noFill/>
                </a:ln>
                <a:solidFill>
                  <a:schemeClr val="tx1"/>
                </a:solidFill>
                <a:effectLst/>
              </a:rPr>
              <a:t> Frequent iterations and evolving requirements may impact timelines and budget if not managed effectively through backlog prioritization and sprint planning.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Data Migration &amp; Accuracy:</a:t>
            </a:r>
            <a:r>
              <a:rPr kumimoji="0" lang="en-US" altLang="en-US" sz="2000" b="0" i="0" u="none" strike="noStrike" cap="none" normalizeH="0" baseline="0" dirty="0">
                <a:ln>
                  <a:noFill/>
                </a:ln>
                <a:solidFill>
                  <a:schemeClr val="tx1"/>
                </a:solidFill>
                <a:effectLst/>
              </a:rPr>
              <a:t> Transitioning data from the old system to the new platform may pose risks related to data integrity, completeness, and validation, necessitating rigorous testing and validation steps.</a:t>
            </a:r>
          </a:p>
        </p:txBody>
      </p:sp>
      <p:sp>
        <p:nvSpPr>
          <p:cNvPr id="5" name="TextBox 4">
            <a:extLst>
              <a:ext uri="{FF2B5EF4-FFF2-40B4-BE49-F238E27FC236}">
                <a16:creationId xmlns:a16="http://schemas.microsoft.com/office/drawing/2014/main" id="{7FC56C3F-0E5C-787C-4A7A-CC6C969F63CD}"/>
              </a:ext>
            </a:extLst>
          </p:cNvPr>
          <p:cNvSpPr txBox="1"/>
          <p:nvPr/>
        </p:nvSpPr>
        <p:spPr>
          <a:xfrm>
            <a:off x="612168" y="2915292"/>
            <a:ext cx="4356243" cy="769441"/>
          </a:xfrm>
          <a:prstGeom prst="rect">
            <a:avLst/>
          </a:prstGeom>
          <a:noFill/>
        </p:spPr>
        <p:txBody>
          <a:bodyPr wrap="square" rtlCol="0">
            <a:spAutoFit/>
          </a:bodyPr>
          <a:lstStyle/>
          <a:p>
            <a:r>
              <a:rPr lang="en-US" sz="4400" b="1" dirty="0">
                <a:latin typeface="+mj-lt"/>
              </a:rPr>
              <a:t>Conclusion</a:t>
            </a:r>
          </a:p>
        </p:txBody>
      </p:sp>
      <p:sp>
        <p:nvSpPr>
          <p:cNvPr id="6" name="TextBox 5">
            <a:extLst>
              <a:ext uri="{FF2B5EF4-FFF2-40B4-BE49-F238E27FC236}">
                <a16:creationId xmlns:a16="http://schemas.microsoft.com/office/drawing/2014/main" id="{50A6D707-FDE0-9B97-31C6-437C36C88A37}"/>
              </a:ext>
            </a:extLst>
          </p:cNvPr>
          <p:cNvSpPr txBox="1"/>
          <p:nvPr/>
        </p:nvSpPr>
        <p:spPr>
          <a:xfrm>
            <a:off x="612168" y="3727359"/>
            <a:ext cx="10668857" cy="2831544"/>
          </a:xfrm>
          <a:prstGeom prst="rect">
            <a:avLst/>
          </a:prstGeom>
          <a:noFill/>
        </p:spPr>
        <p:txBody>
          <a:bodyPr wrap="square" rtlCol="0">
            <a:spAutoFit/>
          </a:bodyPr>
          <a:lstStyle/>
          <a:p>
            <a:r>
              <a:rPr kumimoji="0" lang="en-US" altLang="en-US" sz="2000" b="0" i="0" u="none" strike="noStrike" cap="none" normalizeH="0" baseline="0" dirty="0">
                <a:ln>
                  <a:noFill/>
                </a:ln>
                <a:solidFill>
                  <a:schemeClr val="tx1"/>
                </a:solidFill>
                <a:effectLst/>
              </a:rPr>
              <a:t>The successful implementation of this project will modernize the leasing process, providing customers with a seamless, user-friendly platform for lease management, payments, and billing transparency. By leveraging Agile methodologies, the project ensures continuous improvements, stakeholder collaboration, and adaptability to evolving business needs. While challenges such as user adaptation, cost justification, and integration complexities exist, proactive risk mitigation and iterative development will ensure a smooth transition. Ultimately, this solution will enhance operational efficiency, improve user experience, and drive long-term value for both the organization and its customers.</a:t>
            </a:r>
          </a:p>
          <a:p>
            <a:endParaRPr lang="en-US" dirty="0"/>
          </a:p>
        </p:txBody>
      </p:sp>
    </p:spTree>
    <p:extLst>
      <p:ext uri="{BB962C8B-B14F-4D97-AF65-F5344CB8AC3E}">
        <p14:creationId xmlns:p14="http://schemas.microsoft.com/office/powerpoint/2010/main" val="1179616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4EC9-05F7-679B-A819-A33D1095649C}"/>
              </a:ext>
            </a:extLst>
          </p:cNvPr>
          <p:cNvSpPr>
            <a:spLocks noGrp="1"/>
          </p:cNvSpPr>
          <p:nvPr>
            <p:ph type="title"/>
          </p:nvPr>
        </p:nvSpPr>
        <p:spPr>
          <a:xfrm>
            <a:off x="838200" y="149368"/>
            <a:ext cx="10515600" cy="1325563"/>
          </a:xfrm>
        </p:spPr>
        <p:txBody>
          <a:bodyPr/>
          <a:lstStyle/>
          <a:p>
            <a:r>
              <a:rPr kumimoji="0" lang="en-US" altLang="en-US" sz="4400" b="1" i="0" u="none" strike="noStrike" cap="none" normalizeH="0" baseline="0" dirty="0">
                <a:ln>
                  <a:noFill/>
                </a:ln>
                <a:solidFill>
                  <a:schemeClr val="tx1"/>
                </a:solidFill>
                <a:effectLst/>
                <a:latin typeface="+mn-lt"/>
              </a:rPr>
              <a:t>Why Approve This Proposal?</a:t>
            </a:r>
            <a:br>
              <a:rPr kumimoji="0" lang="en-US" altLang="en-US" sz="4400" b="1" i="0" u="none" strike="noStrike" cap="none" normalizeH="0" baseline="0" dirty="0">
                <a:ln>
                  <a:noFill/>
                </a:ln>
                <a:solidFill>
                  <a:schemeClr val="tx1"/>
                </a:solidFill>
                <a:effectLst/>
                <a:latin typeface="+mn-lt"/>
              </a:rPr>
            </a:br>
            <a:endParaRPr lang="en-US" dirty="0"/>
          </a:p>
        </p:txBody>
      </p:sp>
      <p:sp>
        <p:nvSpPr>
          <p:cNvPr id="4" name="Rectangle 1">
            <a:extLst>
              <a:ext uri="{FF2B5EF4-FFF2-40B4-BE49-F238E27FC236}">
                <a16:creationId xmlns:a16="http://schemas.microsoft.com/office/drawing/2014/main" id="{C55AEF20-42C9-DE6E-8BD1-149B76592880}"/>
              </a:ext>
            </a:extLst>
          </p:cNvPr>
          <p:cNvSpPr>
            <a:spLocks noGrp="1" noChangeArrowheads="1"/>
          </p:cNvSpPr>
          <p:nvPr>
            <p:ph idx="1"/>
          </p:nvPr>
        </p:nvSpPr>
        <p:spPr bwMode="auto">
          <a:xfrm>
            <a:off x="838200" y="1158556"/>
            <a:ext cx="105156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Enhanced User Experience:</a:t>
            </a:r>
            <a:r>
              <a:rPr kumimoji="0" lang="en-US" altLang="en-US" sz="2000" b="0" i="0" u="none" strike="noStrike" cap="none" normalizeH="0" baseline="0" dirty="0">
                <a:ln>
                  <a:noFill/>
                </a:ln>
                <a:solidFill>
                  <a:schemeClr val="tx1"/>
                </a:solidFill>
                <a:effectLst/>
              </a:rPr>
              <a:t> The new system will provide a modern, intuitive interface, improving customer satisfaction and engagement.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Operational Efficiency:</a:t>
            </a:r>
            <a:r>
              <a:rPr kumimoji="0" lang="en-US" altLang="en-US" sz="2000" b="0" i="0" u="none" strike="noStrike" cap="none" normalizeH="0" baseline="0" dirty="0">
                <a:ln>
                  <a:noFill/>
                </a:ln>
                <a:solidFill>
                  <a:schemeClr val="tx1"/>
                </a:solidFill>
                <a:effectLst/>
              </a:rPr>
              <a:t> Automation of lease management, payments, and billing will reduce manual errors and administrative workload.</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Data Accuracy &amp; Transparency:</a:t>
            </a:r>
            <a:r>
              <a:rPr kumimoji="0" lang="en-US" altLang="en-US" sz="2000" b="0" i="0" u="none" strike="noStrike" cap="none" normalizeH="0" baseline="0" dirty="0">
                <a:ln>
                  <a:noFill/>
                </a:ln>
                <a:solidFill>
                  <a:schemeClr val="tx1"/>
                </a:solidFill>
                <a:effectLst/>
              </a:rPr>
              <a:t> A centralized system ensures accurate financial records, real-time ledger tracking, and clear billing information.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Scalability &amp; Future-Readiness:</a:t>
            </a:r>
            <a:r>
              <a:rPr kumimoji="0" lang="en-US" altLang="en-US" sz="2000" b="0" i="0" u="none" strike="noStrike" cap="none" normalizeH="0" baseline="0" dirty="0">
                <a:ln>
                  <a:noFill/>
                </a:ln>
                <a:solidFill>
                  <a:schemeClr val="tx1"/>
                </a:solidFill>
                <a:effectLst/>
              </a:rPr>
              <a:t> The solution is designed to integrate with evolving business needs, ensuring long-term adaptability and growth.</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Agile-Driven Innovation:</a:t>
            </a:r>
            <a:r>
              <a:rPr kumimoji="0" lang="en-US" altLang="en-US" sz="2000" b="0" i="0" u="none" strike="noStrike" cap="none" normalizeH="0" baseline="0" dirty="0">
                <a:ln>
                  <a:noFill/>
                </a:ln>
                <a:solidFill>
                  <a:schemeClr val="tx1"/>
                </a:solidFill>
                <a:effectLst/>
              </a:rPr>
              <a:t> Continuous feedback loops and iterative development will ensure that the system aligns with user needs and business goals.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Competitive Advantage:</a:t>
            </a:r>
            <a:r>
              <a:rPr kumimoji="0" lang="en-US" altLang="en-US" sz="2000" b="0" i="0" u="none" strike="noStrike" cap="none" normalizeH="0" baseline="0" dirty="0">
                <a:ln>
                  <a:noFill/>
                </a:ln>
                <a:solidFill>
                  <a:schemeClr val="tx1"/>
                </a:solidFill>
                <a:effectLst/>
              </a:rPr>
              <a:t> Implementing a streamlined digital platform will position the organization ahead of competitors in terms of efficiency and customer service.</a:t>
            </a:r>
          </a:p>
        </p:txBody>
      </p:sp>
    </p:spTree>
    <p:extLst>
      <p:ext uri="{BB962C8B-B14F-4D97-AF65-F5344CB8AC3E}">
        <p14:creationId xmlns:p14="http://schemas.microsoft.com/office/powerpoint/2010/main" val="208903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1EBC8D-7B79-A8F9-870D-8BC8D6BC4024}"/>
              </a:ext>
            </a:extLst>
          </p:cNvPr>
          <p:cNvSpPr>
            <a:spLocks noGrp="1"/>
          </p:cNvSpPr>
          <p:nvPr>
            <p:ph idx="1"/>
          </p:nvPr>
        </p:nvSpPr>
        <p:spPr>
          <a:xfrm>
            <a:off x="910119" y="489494"/>
            <a:ext cx="9757499" cy="5879012"/>
          </a:xfrm>
        </p:spPr>
        <p:txBody>
          <a:bodyPr>
            <a:normAutofit lnSpcReduction="10000"/>
          </a:bodyPr>
          <a:lstStyle/>
          <a:p>
            <a:pPr marL="0" indent="0">
              <a:buNone/>
            </a:pPr>
            <a:r>
              <a:rPr lang="en-US" b="1" dirty="0"/>
              <a:t>Situation</a:t>
            </a:r>
          </a:p>
          <a:p>
            <a:pPr marL="0" indent="0">
              <a:buNone/>
            </a:pPr>
            <a:r>
              <a:rPr lang="en-US" sz="2000" dirty="0"/>
              <a:t>Sun Communities leases land to customers for Mobile Homes (MH) and Recreational Vehicles (RV). To facilitate the leasing process, we developed an application that allows customers to lease properties, view their ledgers, make payments, and access all related bills, including property, site, and home expenses.</a:t>
            </a:r>
            <a:endParaRPr lang="en-US" sz="2000" b="1" dirty="0"/>
          </a:p>
          <a:p>
            <a:pPr marL="0" indent="0">
              <a:buNone/>
            </a:pPr>
            <a:endParaRPr lang="en-US" b="1" dirty="0"/>
          </a:p>
          <a:p>
            <a:pPr marL="0" indent="0">
              <a:buNone/>
            </a:pPr>
            <a:r>
              <a:rPr lang="en-US" b="1" dirty="0"/>
              <a:t>Problem</a:t>
            </a:r>
          </a:p>
          <a:p>
            <a:pPr marL="0" indent="0">
              <a:buNone/>
            </a:pPr>
            <a:r>
              <a:rPr kumimoji="0" lang="en-US" altLang="en-US" sz="2000" b="0" i="0" u="none" strike="noStrike" cap="none" normalizeH="0" baseline="0" dirty="0">
                <a:ln>
                  <a:noFill/>
                </a:ln>
                <a:solidFill>
                  <a:schemeClr val="tx1"/>
                </a:solidFill>
                <a:effectLst/>
              </a:rPr>
              <a:t>Customers faced challenges in managing their lease agreements, tracking payments, and accessing property-related bills efficiently. The existing process lacked a centralized digital platform, leading to delays, manual errors, and a lack of transparency in lease and payment management.</a:t>
            </a:r>
          </a:p>
          <a:p>
            <a:pPr marL="0" indent="0">
              <a:buNone/>
            </a:pPr>
            <a:endParaRPr lang="en-US" altLang="en-US" sz="2000" dirty="0"/>
          </a:p>
          <a:p>
            <a:pPr marL="0" indent="0">
              <a:buNone/>
            </a:pPr>
            <a:r>
              <a:rPr lang="en-US" b="1" dirty="0"/>
              <a:t>Opportunity</a:t>
            </a:r>
          </a:p>
          <a:p>
            <a:pPr marL="0" indent="0">
              <a:buNone/>
            </a:pPr>
            <a:r>
              <a:rPr kumimoji="0" lang="en-US" altLang="en-US" sz="2000" b="0" i="0" u="none" strike="noStrike" cap="none" normalizeH="0" baseline="0" dirty="0">
                <a:ln>
                  <a:noFill/>
                </a:ln>
                <a:solidFill>
                  <a:schemeClr val="tx1"/>
                </a:solidFill>
                <a:effectLst/>
              </a:rPr>
              <a:t>Developing a user-friendly digital platform to streamline the leasing process for Mobile Home (MH) and Recreational Vehicle (RV) properties. By providing a centralized application, customers can easily manage leases, track payments, and access property-related bills, improving efficiency, transparency, and overall customer experience.</a:t>
            </a:r>
          </a:p>
          <a:p>
            <a:pPr marL="0" indent="0">
              <a:buNone/>
            </a:pPr>
            <a:endParaRPr kumimoji="0" lang="en-US" altLang="en-US" sz="2000" b="0" i="0" u="none" strike="noStrike" cap="none" normalizeH="0" baseline="0" dirty="0">
              <a:ln>
                <a:noFill/>
              </a:ln>
              <a:solidFill>
                <a:schemeClr val="tx1"/>
              </a:solidFill>
              <a:effectLst/>
            </a:endParaRP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91975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AC95-9570-6AD9-A2A7-BB9EB52295B9}"/>
              </a:ext>
            </a:extLst>
          </p:cNvPr>
          <p:cNvSpPr>
            <a:spLocks noGrp="1"/>
          </p:cNvSpPr>
          <p:nvPr>
            <p:ph type="title"/>
          </p:nvPr>
        </p:nvSpPr>
        <p:spPr>
          <a:xfrm>
            <a:off x="431515" y="406222"/>
            <a:ext cx="10515600" cy="1325563"/>
          </a:xfrm>
        </p:spPr>
        <p:txBody>
          <a:bodyPr/>
          <a:lstStyle/>
          <a:p>
            <a:r>
              <a:rPr lang="en-US" b="1" dirty="0"/>
              <a:t>Purpose Statement (Goals)</a:t>
            </a:r>
          </a:p>
        </p:txBody>
      </p:sp>
      <p:sp>
        <p:nvSpPr>
          <p:cNvPr id="3" name="Content Placeholder 2">
            <a:extLst>
              <a:ext uri="{FF2B5EF4-FFF2-40B4-BE49-F238E27FC236}">
                <a16:creationId xmlns:a16="http://schemas.microsoft.com/office/drawing/2014/main" id="{082248BC-FF08-D6F3-5E05-0B65B3044CA1}"/>
              </a:ext>
            </a:extLst>
          </p:cNvPr>
          <p:cNvSpPr>
            <a:spLocks noGrp="1"/>
          </p:cNvSpPr>
          <p:nvPr>
            <p:ph idx="1"/>
          </p:nvPr>
        </p:nvSpPr>
        <p:spPr>
          <a:xfrm>
            <a:off x="431515" y="1825625"/>
            <a:ext cx="10922285" cy="4351338"/>
          </a:xfrm>
        </p:spPr>
        <p:txBody>
          <a:bodyPr/>
          <a:lstStyle/>
          <a:p>
            <a:pPr marL="0" indent="0">
              <a:buNone/>
            </a:pPr>
            <a:r>
              <a:rPr lang="en-US" sz="2000" dirty="0"/>
              <a:t>To develop a seamless and efficient digital platform that enhances the leasing experience for customers by enabling them to:</a:t>
            </a:r>
          </a:p>
          <a:p>
            <a:pPr marL="0" indent="0">
              <a:buNone/>
            </a:pPr>
            <a:endParaRPr lang="en-US" sz="2000" dirty="0"/>
          </a:p>
          <a:p>
            <a:pPr>
              <a:buFont typeface="Arial" panose="020B0604020202020204" pitchFamily="34" charset="0"/>
              <a:buChar char="•"/>
            </a:pPr>
            <a:r>
              <a:rPr lang="en-US" sz="2000" dirty="0"/>
              <a:t>Easily lease Mobile Home (MH) and Recreational Vehicle (RV) properties.</a:t>
            </a:r>
          </a:p>
          <a:p>
            <a:pPr>
              <a:buFont typeface="Arial" panose="020B0604020202020204" pitchFamily="34" charset="0"/>
              <a:buChar char="•"/>
            </a:pPr>
            <a:r>
              <a:rPr lang="en-US" sz="2000" dirty="0"/>
              <a:t>Access and manage their lease details and payment history.</a:t>
            </a:r>
          </a:p>
          <a:p>
            <a:pPr>
              <a:buFont typeface="Arial" panose="020B0604020202020204" pitchFamily="34" charset="0"/>
              <a:buChar char="•"/>
            </a:pPr>
            <a:r>
              <a:rPr lang="en-US" sz="2000" dirty="0"/>
              <a:t>View and pay all property-related bills through a centralized system.</a:t>
            </a:r>
          </a:p>
          <a:p>
            <a:pPr>
              <a:buFont typeface="Arial" panose="020B0604020202020204" pitchFamily="34" charset="0"/>
              <a:buChar char="•"/>
            </a:pPr>
            <a:r>
              <a:rPr lang="en-US" sz="2000" dirty="0"/>
              <a:t>Improve transparency, reduce manual errors, and enhance user convenience.</a:t>
            </a:r>
          </a:p>
          <a:p>
            <a:endParaRPr lang="en-US" dirty="0"/>
          </a:p>
        </p:txBody>
      </p:sp>
    </p:spTree>
    <p:extLst>
      <p:ext uri="{BB962C8B-B14F-4D97-AF65-F5344CB8AC3E}">
        <p14:creationId xmlns:p14="http://schemas.microsoft.com/office/powerpoint/2010/main" val="3305855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0833B-78FF-3AC6-6022-B9BA65A158B3}"/>
              </a:ext>
            </a:extLst>
          </p:cNvPr>
          <p:cNvSpPr>
            <a:spLocks noGrp="1"/>
          </p:cNvSpPr>
          <p:nvPr>
            <p:ph type="title"/>
          </p:nvPr>
        </p:nvSpPr>
        <p:spPr/>
        <p:txBody>
          <a:bodyPr/>
          <a:lstStyle/>
          <a:p>
            <a:r>
              <a:rPr lang="en-US" b="1" dirty="0"/>
              <a:t>Project Objectives: </a:t>
            </a:r>
          </a:p>
        </p:txBody>
      </p:sp>
      <p:sp>
        <p:nvSpPr>
          <p:cNvPr id="3" name="Content Placeholder 2">
            <a:extLst>
              <a:ext uri="{FF2B5EF4-FFF2-40B4-BE49-F238E27FC236}">
                <a16:creationId xmlns:a16="http://schemas.microsoft.com/office/drawing/2014/main" id="{C406FC88-E0A2-A269-A456-7550A20E75A2}"/>
              </a:ext>
            </a:extLst>
          </p:cNvPr>
          <p:cNvSpPr>
            <a:spLocks noGrp="1"/>
          </p:cNvSpPr>
          <p:nvPr>
            <p:ph idx="1"/>
          </p:nvPr>
        </p:nvSpPr>
        <p:spPr/>
        <p:txBody>
          <a:bodyPr>
            <a:normAutofit/>
          </a:bodyPr>
          <a:lstStyle/>
          <a:p>
            <a:pPr marL="0" indent="0">
              <a:buNone/>
            </a:pPr>
            <a:r>
              <a:rPr lang="en-US" sz="2000" dirty="0"/>
              <a:t>The objective of this project is to develop a digital platform that streamlines the leasing process for Mobile Home (MH) and Recreational Vehicle (RV) properties. The platform will enable customers to easily manage their leases, view their ledgers, and make payments efficiently. By integrating all property-related expenses, the system will ensure accurate and transparent billing, reducing manual errors and enhancing operational efficiency. A key focus of the project is to create an intuitive and user-friendly interface that improves the overall customer experience. Additionally, rigorous testing will be conducted to ensure the platform meets security, reliability, and scalability requirements before deployment.</a:t>
            </a:r>
          </a:p>
          <a:p>
            <a:pPr marL="0" indent="0">
              <a:buNone/>
            </a:pPr>
            <a:endParaRPr lang="en-US" sz="2000" dirty="0"/>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Solution Selection:</a:t>
            </a:r>
            <a:r>
              <a:rPr kumimoji="0" lang="en-US" altLang="en-US" sz="2000" b="0" i="0" u="none" strike="noStrike" cap="none" normalizeH="0" baseline="0" dirty="0">
                <a:ln>
                  <a:noFill/>
                </a:ln>
                <a:solidFill>
                  <a:schemeClr val="tx1"/>
                </a:solidFill>
                <a:effectLst/>
              </a:rPr>
              <a:t> Identify and design a leasing platform based on predefined criteria, specifications, and business requirements.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lphaUcPeriod"/>
              <a:tabLst/>
            </a:pPr>
            <a:r>
              <a:rPr kumimoji="0" lang="en-US" altLang="en-US" sz="2000" b="1" i="0" u="none" strike="noStrike" cap="none" normalizeH="0" baseline="0" dirty="0">
                <a:ln>
                  <a:noFill/>
                </a:ln>
                <a:solidFill>
                  <a:schemeClr val="tx1"/>
                </a:solidFill>
                <a:effectLst/>
              </a:rPr>
              <a:t>Incremental Development:</a:t>
            </a:r>
            <a:r>
              <a:rPr kumimoji="0" lang="en-US" altLang="en-US" sz="2000" b="0" i="0" u="none" strike="noStrike" cap="none" normalizeH="0" baseline="0" dirty="0">
                <a:ln>
                  <a:noFill/>
                </a:ln>
                <a:solidFill>
                  <a:schemeClr val="tx1"/>
                </a:solidFill>
                <a:effectLst/>
              </a:rPr>
              <a:t> Break down the solution selection process into smaller iterations, refining the design based on feedback from each sprint.</a:t>
            </a:r>
          </a:p>
          <a:p>
            <a:pPr marL="0" indent="0">
              <a:buNone/>
            </a:pPr>
            <a:endParaRPr lang="en-US" sz="2000" dirty="0"/>
          </a:p>
        </p:txBody>
      </p:sp>
    </p:spTree>
    <p:extLst>
      <p:ext uri="{BB962C8B-B14F-4D97-AF65-F5344CB8AC3E}">
        <p14:creationId xmlns:p14="http://schemas.microsoft.com/office/powerpoint/2010/main" val="2681822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D323B20D-B521-E014-1D6E-1020F6FC586F}"/>
              </a:ext>
            </a:extLst>
          </p:cNvPr>
          <p:cNvSpPr>
            <a:spLocks noGrp="1" noChangeArrowheads="1"/>
          </p:cNvSpPr>
          <p:nvPr>
            <p:ph idx="1"/>
          </p:nvPr>
        </p:nvSpPr>
        <p:spPr bwMode="auto">
          <a:xfrm>
            <a:off x="509428" y="-362505"/>
            <a:ext cx="10966806" cy="9017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lphaUcPeriod"/>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B.  User-Centric Approach:</a:t>
            </a:r>
            <a:r>
              <a:rPr kumimoji="0" lang="en-US" altLang="en-US" sz="2000" b="0" i="0" u="none" strike="noStrike" cap="none" normalizeH="0" baseline="0" dirty="0">
                <a:ln>
                  <a:noFill/>
                </a:ln>
                <a:solidFill>
                  <a:schemeClr val="tx1"/>
                </a:solidFill>
                <a:effectLst/>
              </a:rPr>
              <a:t> Gather requirements through continuous stakeholder collaboration, ensuring the solution aligns with business needs and user expectations.</a:t>
            </a:r>
          </a:p>
          <a:p>
            <a:pPr marL="0" marR="0" lvl="0" indent="0" algn="l" defTabSz="914400" rtl="0" eaLnBrk="0" fontAlgn="base" latinLnBrk="0" hangingPunct="0">
              <a:lnSpc>
                <a:spcPct val="100000"/>
              </a:lnSpc>
              <a:spcBef>
                <a:spcPct val="0"/>
              </a:spcBef>
              <a:spcAft>
                <a:spcPct val="0"/>
              </a:spcAft>
              <a:buClrTx/>
              <a:buSz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C.  Adaptive Planning:</a:t>
            </a:r>
            <a:r>
              <a:rPr kumimoji="0" lang="en-US" altLang="en-US" sz="2000" b="0" i="0" u="none" strike="noStrike" cap="none" normalizeH="0" baseline="0" dirty="0">
                <a:ln>
                  <a:noFill/>
                </a:ln>
                <a:solidFill>
                  <a:schemeClr val="tx1"/>
                </a:solidFill>
                <a:effectLst/>
              </a:rPr>
              <a:t> Prioritize features based on business value and feasibility, allowing flexibility to accommodate evolving requirements.</a:t>
            </a:r>
          </a:p>
          <a:p>
            <a:pPr marL="342900" marR="0" lvl="0" indent="-342900" algn="l" defTabSz="914400" rtl="0" eaLnBrk="0" fontAlgn="base" latinLnBrk="0" hangingPunct="0">
              <a:lnSpc>
                <a:spcPct val="100000"/>
              </a:lnSpc>
              <a:spcBef>
                <a:spcPct val="0"/>
              </a:spcBef>
              <a:spcAft>
                <a:spcPct val="0"/>
              </a:spcAft>
              <a:buClrTx/>
              <a:buSzTx/>
              <a:buFont typeface="+mj-lt"/>
              <a:buAutoNum type="alphaUcPeriod"/>
              <a:tabLst/>
            </a:pPr>
            <a:endParaRPr lang="en-US" altLang="en-US" sz="2000" dirty="0"/>
          </a:p>
          <a:p>
            <a:pPr marL="457200" marR="0" lvl="0" indent="-457200" algn="l" defTabSz="914400" rtl="0" eaLnBrk="0" fontAlgn="base" latinLnBrk="0" hangingPunct="0">
              <a:lnSpc>
                <a:spcPct val="100000"/>
              </a:lnSpc>
              <a:spcBef>
                <a:spcPct val="0"/>
              </a:spcBef>
              <a:spcAft>
                <a:spcPct val="0"/>
              </a:spcAft>
              <a:buClrTx/>
              <a:buSzTx/>
              <a:buAutoNum type="alphaUcPeriod" startAt="4"/>
              <a:tabLst/>
            </a:pPr>
            <a:r>
              <a:rPr kumimoji="0" lang="en-US" altLang="en-US" sz="2000" b="1" i="0" u="none" strike="noStrike" cap="none" normalizeH="0" baseline="0" dirty="0">
                <a:ln>
                  <a:noFill/>
                </a:ln>
                <a:solidFill>
                  <a:schemeClr val="tx1"/>
                </a:solidFill>
                <a:effectLst/>
              </a:rPr>
              <a:t>Cross-Functional Collaboration:</a:t>
            </a:r>
            <a:r>
              <a:rPr kumimoji="0" lang="en-US" altLang="en-US" sz="2000" b="0" i="0" u="none" strike="noStrike" cap="none" normalizeH="0" baseline="0" dirty="0">
                <a:ln>
                  <a:noFill/>
                </a:ln>
                <a:solidFill>
                  <a:schemeClr val="tx1"/>
                </a:solidFill>
                <a:effectLst/>
              </a:rPr>
              <a:t> Involve product owners, developers, testers, and end-users in the decision-making process to ensure a well-rounded solution.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Lease Management:</a:t>
            </a:r>
            <a:r>
              <a:rPr kumimoji="0" lang="en-US" altLang="en-US" sz="2000" b="0" i="0" u="none" strike="noStrike" cap="none" normalizeH="0" baseline="0" dirty="0">
                <a:ln>
                  <a:noFill/>
                </a:ln>
                <a:solidFill>
                  <a:schemeClr val="tx1"/>
                </a:solidFill>
                <a:effectLst/>
              </a:rPr>
              <a:t> Enable customers to seamlessly manage MH/RV leases, view ledgers, and process payments.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Billing Transparency:</a:t>
            </a:r>
            <a:r>
              <a:rPr kumimoji="0" lang="en-US" altLang="en-US" sz="2000" b="0" i="0" u="none" strike="noStrike" cap="none" normalizeH="0" baseline="0" dirty="0">
                <a:ln>
                  <a:noFill/>
                </a:ln>
                <a:solidFill>
                  <a:schemeClr val="tx1"/>
                </a:solidFill>
                <a:effectLst/>
              </a:rPr>
              <a:t> Integrate all property-related expenses into a centralized system for accurate and transparent billing.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User Experience:</a:t>
            </a:r>
            <a:r>
              <a:rPr kumimoji="0" lang="en-US" altLang="en-US" sz="2000" b="0" i="0" u="none" strike="noStrike" cap="none" normalizeH="0" baseline="0" dirty="0">
                <a:ln>
                  <a:noFill/>
                </a:ln>
                <a:solidFill>
                  <a:schemeClr val="tx1"/>
                </a:solidFill>
                <a:effectLst/>
              </a:rPr>
              <a:t> Ensure an intuitive and user-friendly interface to enhance customer engagement and efficiency.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Scalability &amp; Security:</a:t>
            </a:r>
            <a:r>
              <a:rPr kumimoji="0" lang="en-US" altLang="en-US" sz="2000" b="0" i="0" u="none" strike="noStrike" cap="none" normalizeH="0" baseline="0" dirty="0">
                <a:ln>
                  <a:noFill/>
                </a:ln>
                <a:solidFill>
                  <a:schemeClr val="tx1"/>
                </a:solidFill>
                <a:effectLst/>
              </a:rPr>
              <a:t> Implement rigorous testing and security measures to ensure a reliable and scalable platform.</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63438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D3816-4EFC-2350-73BD-4E2C9B4FBFF2}"/>
              </a:ext>
            </a:extLst>
          </p:cNvPr>
          <p:cNvSpPr>
            <a:spLocks noGrp="1"/>
          </p:cNvSpPr>
          <p:nvPr>
            <p:ph type="title"/>
          </p:nvPr>
        </p:nvSpPr>
        <p:spPr>
          <a:xfrm>
            <a:off x="537678" y="87722"/>
            <a:ext cx="10515600" cy="1325563"/>
          </a:xfrm>
        </p:spPr>
        <p:txBody>
          <a:bodyPr/>
          <a:lstStyle/>
          <a:p>
            <a:r>
              <a:rPr lang="en-US" b="1" dirty="0"/>
              <a:t>Success Criteria </a:t>
            </a:r>
          </a:p>
        </p:txBody>
      </p:sp>
      <p:sp>
        <p:nvSpPr>
          <p:cNvPr id="4" name="Rectangle 1">
            <a:extLst>
              <a:ext uri="{FF2B5EF4-FFF2-40B4-BE49-F238E27FC236}">
                <a16:creationId xmlns:a16="http://schemas.microsoft.com/office/drawing/2014/main" id="{17C74F90-3FF8-7DD6-EC01-81FBF29E2695}"/>
              </a:ext>
            </a:extLst>
          </p:cNvPr>
          <p:cNvSpPr>
            <a:spLocks noGrp="1" noChangeArrowheads="1"/>
          </p:cNvSpPr>
          <p:nvPr>
            <p:ph idx="1"/>
          </p:nvPr>
        </p:nvSpPr>
        <p:spPr bwMode="auto">
          <a:xfrm>
            <a:off x="537678" y="1275385"/>
            <a:ext cx="11363218"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Successful Implementation:</a:t>
            </a:r>
            <a:r>
              <a:rPr kumimoji="0" lang="en-US" altLang="en-US" sz="2000" b="0" i="0" u="none" strike="noStrike" cap="none" normalizeH="0" baseline="0" dirty="0">
                <a:ln>
                  <a:noFill/>
                </a:ln>
                <a:solidFill>
                  <a:schemeClr val="tx1"/>
                </a:solidFill>
                <a:effectLst/>
              </a:rPr>
              <a:t> The leasing platform is deployed and fully functional, meeting all business and user requirements.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User Adoption:</a:t>
            </a:r>
            <a:r>
              <a:rPr kumimoji="0" lang="en-US" altLang="en-US" sz="2000" b="0" i="0" u="none" strike="noStrike" cap="none" normalizeH="0" baseline="0" dirty="0">
                <a:ln>
                  <a:noFill/>
                </a:ln>
                <a:solidFill>
                  <a:schemeClr val="tx1"/>
                </a:solidFill>
                <a:effectLst/>
              </a:rPr>
              <a:t> Customers can easily navigate and utilize the platform for lease management, payment processing, and billing access.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Accuracy &amp; Transparency:</a:t>
            </a:r>
            <a:r>
              <a:rPr kumimoji="0" lang="en-US" altLang="en-US" sz="2000" b="0" i="0" u="none" strike="noStrike" cap="none" normalizeH="0" baseline="0" dirty="0">
                <a:ln>
                  <a:noFill/>
                </a:ln>
                <a:solidFill>
                  <a:schemeClr val="tx1"/>
                </a:solidFill>
                <a:effectLst/>
              </a:rPr>
              <a:t> The system ensures accurate financial transactions, billing transparency, and real-time ledger updates.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Agile Execution:</a:t>
            </a:r>
            <a:r>
              <a:rPr kumimoji="0" lang="en-US" altLang="en-US" sz="2000" b="0" i="0" u="none" strike="noStrike" cap="none" normalizeH="0" baseline="0" dirty="0">
                <a:ln>
                  <a:noFill/>
                </a:ln>
                <a:solidFill>
                  <a:schemeClr val="tx1"/>
                </a:solidFill>
                <a:effectLst/>
              </a:rPr>
              <a:t> The project follows Agile principles, with continuous iterations, stakeholder feedback, and timely delivery of key features.</a:t>
            </a:r>
          </a:p>
          <a:p>
            <a:pPr marL="0" marR="0" lvl="0" indent="0" algn="l" defTabSz="914400" rtl="0" eaLnBrk="0" fontAlgn="base" latinLnBrk="0" hangingPunct="0">
              <a:lnSpc>
                <a:spcPct val="100000"/>
              </a:lnSpc>
              <a:spcBef>
                <a:spcPct val="0"/>
              </a:spcBef>
              <a:spcAft>
                <a:spcPct val="0"/>
              </a:spcAft>
              <a:buClrTx/>
              <a:buSz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System Reliability &amp; Security:</a:t>
            </a:r>
            <a:r>
              <a:rPr kumimoji="0" lang="en-US" altLang="en-US" sz="2000" b="0" i="0" u="none" strike="noStrike" cap="none" normalizeH="0" baseline="0" dirty="0">
                <a:ln>
                  <a:noFill/>
                </a:ln>
                <a:solidFill>
                  <a:schemeClr val="tx1"/>
                </a:solidFill>
                <a:effectLst/>
              </a:rPr>
              <a:t> The platform meets performance, scalability, and security standards, ensuring a seamless and secure user experience.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74957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3929A-BD87-95AE-21A8-1879C0A9D47F}"/>
              </a:ext>
            </a:extLst>
          </p:cNvPr>
          <p:cNvSpPr>
            <a:spLocks noGrp="1"/>
          </p:cNvSpPr>
          <p:nvPr>
            <p:ph idx="1"/>
          </p:nvPr>
        </p:nvSpPr>
        <p:spPr>
          <a:xfrm>
            <a:off x="581346" y="387243"/>
            <a:ext cx="10515600" cy="4351338"/>
          </a:xfrm>
        </p:spPr>
        <p:txBody>
          <a:bodyPr>
            <a:norm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Stakeholder Satisfaction:</a:t>
            </a:r>
            <a:r>
              <a:rPr kumimoji="0" lang="en-US" altLang="en-US" sz="2000" b="0" i="0" u="none" strike="noStrike" cap="none" normalizeH="0" baseline="0" dirty="0">
                <a:ln>
                  <a:noFill/>
                </a:ln>
                <a:solidFill>
                  <a:schemeClr val="tx1"/>
                </a:solidFill>
                <a:effectLst/>
              </a:rPr>
              <a:t> Positive feedback from business stakeholders, end-users, and internal teams validates the platform’s success.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Measurable Impact:</a:t>
            </a:r>
            <a:r>
              <a:rPr kumimoji="0" lang="en-US" altLang="en-US" sz="2000" b="0" i="0" u="none" strike="noStrike" cap="none" normalizeH="0" baseline="0" dirty="0">
                <a:ln>
                  <a:noFill/>
                </a:ln>
                <a:solidFill>
                  <a:schemeClr val="tx1"/>
                </a:solidFill>
                <a:effectLst/>
              </a:rPr>
              <a:t> Reduction in manual errors, improved operational efficiency, and enhanced customer satisfaction metrics</a:t>
            </a:r>
          </a:p>
        </p:txBody>
      </p:sp>
      <p:sp>
        <p:nvSpPr>
          <p:cNvPr id="4" name="Title 1">
            <a:extLst>
              <a:ext uri="{FF2B5EF4-FFF2-40B4-BE49-F238E27FC236}">
                <a16:creationId xmlns:a16="http://schemas.microsoft.com/office/drawing/2014/main" id="{2B407A97-9CBE-262F-7483-F0707256779F}"/>
              </a:ext>
            </a:extLst>
          </p:cNvPr>
          <p:cNvSpPr>
            <a:spLocks noGrp="1"/>
          </p:cNvSpPr>
          <p:nvPr>
            <p:ph type="title"/>
          </p:nvPr>
        </p:nvSpPr>
        <p:spPr>
          <a:xfrm>
            <a:off x="581346" y="2141359"/>
            <a:ext cx="10515600" cy="1325563"/>
          </a:xfrm>
        </p:spPr>
        <p:txBody>
          <a:bodyPr/>
          <a:lstStyle/>
          <a:p>
            <a:r>
              <a:rPr lang="en-US" b="1" dirty="0"/>
              <a:t>Methods/Approach</a:t>
            </a:r>
            <a:endParaRPr lang="en-US" dirty="0"/>
          </a:p>
        </p:txBody>
      </p:sp>
      <p:sp>
        <p:nvSpPr>
          <p:cNvPr id="5" name="Content Placeholder 2">
            <a:extLst>
              <a:ext uri="{FF2B5EF4-FFF2-40B4-BE49-F238E27FC236}">
                <a16:creationId xmlns:a16="http://schemas.microsoft.com/office/drawing/2014/main" id="{09E9E076-949B-BDE1-8D8F-29E56AF75754}"/>
              </a:ext>
            </a:extLst>
          </p:cNvPr>
          <p:cNvSpPr txBox="1">
            <a:spLocks/>
          </p:cNvSpPr>
          <p:nvPr/>
        </p:nvSpPr>
        <p:spPr>
          <a:xfrm>
            <a:off x="581346" y="342900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US" sz="2000" b="1" dirty="0"/>
              <a:t>Establish Selection Committee &amp; Define Requirements</a:t>
            </a:r>
            <a:endParaRPr lang="en-US" sz="2000" dirty="0"/>
          </a:p>
          <a:p>
            <a:r>
              <a:rPr lang="en-US" sz="2000" dirty="0"/>
              <a:t>Form a cross-functional Agile team including business stakeholders, product owners, and technical experts.</a:t>
            </a:r>
          </a:p>
          <a:p>
            <a:r>
              <a:rPr lang="en-US" sz="2000" dirty="0"/>
              <a:t>Conduct iterative requirement-gathering sessions (user stories, backlog refinement) to define business and technical needs.</a:t>
            </a:r>
          </a:p>
          <a:p>
            <a:r>
              <a:rPr lang="en-US" sz="2000" dirty="0"/>
              <a:t>Prioritize features based on business value and user impact, ensuring alignment with Agile sprints.</a:t>
            </a:r>
          </a:p>
          <a:p>
            <a:endParaRPr lang="en-US" dirty="0"/>
          </a:p>
        </p:txBody>
      </p:sp>
    </p:spTree>
    <p:extLst>
      <p:ext uri="{BB962C8B-B14F-4D97-AF65-F5344CB8AC3E}">
        <p14:creationId xmlns:p14="http://schemas.microsoft.com/office/powerpoint/2010/main" val="52086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3509D-4ECA-FFB3-D97A-8FFEC213C07B}"/>
              </a:ext>
            </a:extLst>
          </p:cNvPr>
          <p:cNvSpPr>
            <a:spLocks noGrp="1"/>
          </p:cNvSpPr>
          <p:nvPr>
            <p:ph idx="1"/>
          </p:nvPr>
        </p:nvSpPr>
        <p:spPr>
          <a:xfrm>
            <a:off x="663539" y="346147"/>
            <a:ext cx="10515600" cy="6249862"/>
          </a:xfrm>
        </p:spPr>
        <p:txBody>
          <a:bodyPr>
            <a:normAutofit/>
          </a:bodyPr>
          <a:lstStyle/>
          <a:p>
            <a:pPr>
              <a:buNone/>
            </a:pPr>
            <a:r>
              <a:rPr lang="en-US" sz="2000" b="1" dirty="0"/>
              <a:t>Select Vendors and Finalists through RFP, Demonstrations, and Reviews</a:t>
            </a:r>
            <a:endParaRPr lang="en-US" sz="2000" dirty="0"/>
          </a:p>
          <a:p>
            <a:pPr>
              <a:buFont typeface="Arial" panose="020B0604020202020204" pitchFamily="34" charset="0"/>
              <a:buChar char="•"/>
            </a:pPr>
            <a:r>
              <a:rPr lang="en-US" sz="2000" dirty="0"/>
              <a:t>Develop an RFP based on Agile user stories and acceptance criteria, ensuring vendor solutions meet evolving requirements.</a:t>
            </a:r>
          </a:p>
          <a:p>
            <a:pPr>
              <a:buFont typeface="Arial" panose="020B0604020202020204" pitchFamily="34" charset="0"/>
              <a:buChar char="•"/>
            </a:pPr>
            <a:r>
              <a:rPr lang="en-US" sz="2000" dirty="0"/>
              <a:t>Conduct interactive vendor demonstrations with sprint-based evaluation, gathering stakeholder feedback in real time.</a:t>
            </a:r>
          </a:p>
          <a:p>
            <a:pPr>
              <a:buFont typeface="Arial" panose="020B0604020202020204" pitchFamily="34" charset="0"/>
              <a:buChar char="•"/>
            </a:pPr>
            <a:r>
              <a:rPr lang="en-US" sz="2000" dirty="0"/>
              <a:t>Use Agile decision matrices (</a:t>
            </a:r>
            <a:r>
              <a:rPr lang="en-US" sz="2000" dirty="0" err="1"/>
              <a:t>MoSCoW</a:t>
            </a:r>
            <a:r>
              <a:rPr lang="en-US" sz="2000" dirty="0"/>
              <a:t> prioritization) to shortlist vendors and select the best-fit solution iteratively.</a:t>
            </a:r>
          </a:p>
          <a:p>
            <a:pPr marL="0" indent="0">
              <a:buNone/>
            </a:pPr>
            <a:endParaRPr lang="en-US" sz="2000" dirty="0"/>
          </a:p>
          <a:p>
            <a:pPr>
              <a:buNone/>
            </a:pPr>
            <a:r>
              <a:rPr lang="en-US" sz="2000" b="1" dirty="0"/>
              <a:t>Select and Implement Solution, Train Users and Technical Staff, Establish Support Processes</a:t>
            </a:r>
            <a:endParaRPr lang="en-US" sz="2000" dirty="0"/>
          </a:p>
          <a:p>
            <a:pPr>
              <a:buFont typeface="Arial" panose="020B0604020202020204" pitchFamily="34" charset="0"/>
              <a:buChar char="•"/>
            </a:pPr>
            <a:r>
              <a:rPr lang="en-US" sz="2000" dirty="0"/>
              <a:t>Implement the solution through Agile sprints, continuously integrating feedback from end-users and stakeholders.</a:t>
            </a:r>
          </a:p>
          <a:p>
            <a:pPr>
              <a:buFont typeface="Arial" panose="020B0604020202020204" pitchFamily="34" charset="0"/>
              <a:buChar char="•"/>
            </a:pPr>
            <a:r>
              <a:rPr lang="en-US" sz="2000" dirty="0"/>
              <a:t>Conduct incremental user training with sprint reviews, ensuring knowledge transfer in small, manageable sessions.</a:t>
            </a:r>
          </a:p>
          <a:p>
            <a:pPr>
              <a:buFont typeface="Arial" panose="020B0604020202020204" pitchFamily="34" charset="0"/>
              <a:buChar char="•"/>
            </a:pPr>
            <a:r>
              <a:rPr lang="en-US" sz="2000" dirty="0"/>
              <a:t>Establish a dedicated support backlog, incorporating user feedback into future sprint cycles for continuous improvement.</a:t>
            </a:r>
          </a:p>
          <a:p>
            <a:pPr marL="0" indent="0">
              <a:buNone/>
            </a:pPr>
            <a:endParaRPr lang="en-US" sz="2000" dirty="0"/>
          </a:p>
          <a:p>
            <a:endParaRPr lang="en-US" sz="2000" dirty="0"/>
          </a:p>
        </p:txBody>
      </p:sp>
    </p:spTree>
    <p:extLst>
      <p:ext uri="{BB962C8B-B14F-4D97-AF65-F5344CB8AC3E}">
        <p14:creationId xmlns:p14="http://schemas.microsoft.com/office/powerpoint/2010/main" val="148987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A38EB8-6B36-163E-7E34-FABBB2E56658}"/>
              </a:ext>
            </a:extLst>
          </p:cNvPr>
          <p:cNvSpPr>
            <a:spLocks noGrp="1"/>
          </p:cNvSpPr>
          <p:nvPr>
            <p:ph idx="1"/>
          </p:nvPr>
        </p:nvSpPr>
        <p:spPr>
          <a:xfrm>
            <a:off x="550523" y="376968"/>
            <a:ext cx="10515600" cy="4351338"/>
          </a:xfrm>
        </p:spPr>
        <p:txBody>
          <a:bodyPr>
            <a:normAutofit/>
          </a:bodyPr>
          <a:lstStyle/>
          <a:p>
            <a:pPr>
              <a:buNone/>
            </a:pPr>
            <a:r>
              <a:rPr lang="en-US" sz="2000" b="1" dirty="0"/>
              <a:t>Go Live with New System</a:t>
            </a:r>
            <a:endParaRPr lang="en-US" sz="2000" dirty="0"/>
          </a:p>
          <a:p>
            <a:pPr>
              <a:buFont typeface="Arial" panose="020B0604020202020204" pitchFamily="34" charset="0"/>
              <a:buChar char="•"/>
            </a:pPr>
            <a:r>
              <a:rPr lang="en-US" sz="2000" dirty="0"/>
              <a:t>Deploy the system incrementally using a phased rollout approach to minimize disruptions and validate performance.</a:t>
            </a:r>
          </a:p>
          <a:p>
            <a:pPr>
              <a:buFont typeface="Arial" panose="020B0604020202020204" pitchFamily="34" charset="0"/>
              <a:buChar char="•"/>
            </a:pPr>
            <a:r>
              <a:rPr lang="en-US" sz="2000" dirty="0"/>
              <a:t>Conduct post-deployment Agile retrospectives to gather user feedback and iterate on improvements in future sprints.</a:t>
            </a:r>
          </a:p>
          <a:p>
            <a:pPr>
              <a:buFont typeface="Arial" panose="020B0604020202020204" pitchFamily="34" charset="0"/>
              <a:buChar char="•"/>
            </a:pPr>
            <a:r>
              <a:rPr lang="en-US" sz="2000" dirty="0"/>
              <a:t>Monitor system performance and ensure continuous enhancements through an ongoing Agile backlog and support framework.</a:t>
            </a:r>
          </a:p>
          <a:p>
            <a:pPr marL="0" indent="0">
              <a:buNone/>
            </a:pPr>
            <a:endParaRPr lang="en-US" sz="2000" dirty="0"/>
          </a:p>
          <a:p>
            <a:pPr marL="0" indent="0">
              <a:buNone/>
            </a:pPr>
            <a:endParaRPr lang="en-US" sz="2000" dirty="0"/>
          </a:p>
        </p:txBody>
      </p:sp>
      <p:sp>
        <p:nvSpPr>
          <p:cNvPr id="4" name="TextBox 3">
            <a:extLst>
              <a:ext uri="{FF2B5EF4-FFF2-40B4-BE49-F238E27FC236}">
                <a16:creationId xmlns:a16="http://schemas.microsoft.com/office/drawing/2014/main" id="{39779B63-9DE4-8FDA-8917-F2894F4F2C0B}"/>
              </a:ext>
            </a:extLst>
          </p:cNvPr>
          <p:cNvSpPr txBox="1"/>
          <p:nvPr/>
        </p:nvSpPr>
        <p:spPr>
          <a:xfrm>
            <a:off x="441788" y="3123344"/>
            <a:ext cx="4489807" cy="769441"/>
          </a:xfrm>
          <a:prstGeom prst="rect">
            <a:avLst/>
          </a:prstGeom>
          <a:noFill/>
        </p:spPr>
        <p:txBody>
          <a:bodyPr wrap="square" rtlCol="0">
            <a:spAutoFit/>
          </a:bodyPr>
          <a:lstStyle/>
          <a:p>
            <a:r>
              <a:rPr lang="en-US" sz="4400" b="1" dirty="0">
                <a:latin typeface="+mj-lt"/>
              </a:rPr>
              <a:t>Resources</a:t>
            </a:r>
          </a:p>
        </p:txBody>
      </p:sp>
      <p:sp>
        <p:nvSpPr>
          <p:cNvPr id="5" name="TextBox 4">
            <a:extLst>
              <a:ext uri="{FF2B5EF4-FFF2-40B4-BE49-F238E27FC236}">
                <a16:creationId xmlns:a16="http://schemas.microsoft.com/office/drawing/2014/main" id="{14F95BCF-4160-161A-EDA5-640BE6FBC63E}"/>
              </a:ext>
            </a:extLst>
          </p:cNvPr>
          <p:cNvSpPr txBox="1"/>
          <p:nvPr/>
        </p:nvSpPr>
        <p:spPr>
          <a:xfrm>
            <a:off x="550523" y="4038071"/>
            <a:ext cx="10884614" cy="2215991"/>
          </a:xfrm>
          <a:prstGeom prst="rect">
            <a:avLst/>
          </a:prstGeom>
          <a:noFill/>
        </p:spPr>
        <p:txBody>
          <a:bodyPr wrap="square" rtlCol="0">
            <a:spAutoFit/>
          </a:bodyPr>
          <a:lstStyle/>
          <a:p>
            <a:r>
              <a:rPr kumimoji="0" lang="en-US" altLang="en-US" sz="2000" b="1" i="0" u="none" strike="noStrike" cap="none" normalizeH="0" baseline="0" dirty="0">
                <a:ln>
                  <a:noFill/>
                </a:ln>
                <a:solidFill>
                  <a:schemeClr val="tx1"/>
                </a:solidFill>
                <a:effectLst/>
              </a:rPr>
              <a:t>People:</a:t>
            </a:r>
            <a:r>
              <a:rPr kumimoji="0" lang="en-US" altLang="en-US" sz="2000" b="0" i="0" u="none" strike="noStrike" cap="none" normalizeH="0" baseline="0" dirty="0">
                <a:ln>
                  <a:noFill/>
                </a:ln>
                <a:solidFill>
                  <a:schemeClr val="tx1"/>
                </a:solidFill>
                <a:effectLst/>
              </a:rPr>
              <a:t> Cross-functional Agile team, including business stakeholders, product owners, developers, testers, and ITS specialists, collaborating iteratively throughout the project lifecycle.</a:t>
            </a:r>
          </a:p>
          <a:p>
            <a:endParaRPr kumimoji="0" lang="en-US" altLang="en-US" sz="2000" b="0" i="0" u="none" strike="noStrike" cap="none" normalizeH="0" baseline="0" dirty="0">
              <a:ln>
                <a:noFill/>
              </a:ln>
              <a:solidFill>
                <a:schemeClr val="tx1"/>
              </a:solidFill>
              <a:effectLst/>
            </a:endParaRPr>
          </a:p>
          <a:p>
            <a:r>
              <a:rPr kumimoji="0" lang="en-US" altLang="en-US" sz="2000" b="1" i="0" u="none" strike="noStrike" cap="none" normalizeH="0" baseline="0" dirty="0">
                <a:ln>
                  <a:noFill/>
                </a:ln>
                <a:solidFill>
                  <a:schemeClr val="tx1"/>
                </a:solidFill>
                <a:effectLst/>
              </a:rPr>
              <a:t>Time:</a:t>
            </a:r>
            <a:r>
              <a:rPr kumimoji="0" lang="en-US" altLang="en-US" sz="2000" b="0" i="0" u="none" strike="noStrike" cap="none" normalizeH="0" baseline="0" dirty="0">
                <a:ln>
                  <a:noFill/>
                </a:ln>
                <a:solidFill>
                  <a:schemeClr val="tx1"/>
                </a:solidFill>
                <a:effectLst/>
              </a:rPr>
              <a:t> Implementation to be completed within </a:t>
            </a:r>
            <a:r>
              <a:rPr kumimoji="0" lang="en-US" altLang="en-US" sz="2000" b="1" i="0" u="none" strike="noStrike" cap="none" normalizeH="0" baseline="0" dirty="0">
                <a:ln>
                  <a:noFill/>
                </a:ln>
                <a:solidFill>
                  <a:schemeClr val="tx1"/>
                </a:solidFill>
                <a:effectLst/>
              </a:rPr>
              <a:t>6 months</a:t>
            </a:r>
            <a:r>
              <a:rPr kumimoji="0" lang="en-US" altLang="en-US" sz="2000" b="0" i="0" u="none" strike="noStrike" cap="none" normalizeH="0" baseline="0" dirty="0">
                <a:ln>
                  <a:noFill/>
                </a:ln>
                <a:solidFill>
                  <a:schemeClr val="tx1"/>
                </a:solidFill>
                <a:effectLst/>
              </a:rPr>
              <a:t>, following Agile sprint cycles to ensure incremental delivery and continuous improvement.</a:t>
            </a:r>
          </a:p>
          <a:p>
            <a:endParaRPr kumimoji="0" lang="en-US" altLang="en-US" sz="2000" b="0" i="0" u="none" strike="noStrike" cap="none" normalizeH="0" baseline="0" dirty="0">
              <a:ln>
                <a:noFill/>
              </a:ln>
              <a:solidFill>
                <a:schemeClr val="tx1"/>
              </a:solidFill>
              <a:effectLst/>
            </a:endParaRPr>
          </a:p>
          <a:p>
            <a:endParaRPr lang="en-US" dirty="0"/>
          </a:p>
        </p:txBody>
      </p:sp>
    </p:spTree>
    <p:extLst>
      <p:ext uri="{BB962C8B-B14F-4D97-AF65-F5344CB8AC3E}">
        <p14:creationId xmlns:p14="http://schemas.microsoft.com/office/powerpoint/2010/main" val="644221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1440</Words>
  <Application>Microsoft Office PowerPoint</Application>
  <PresentationFormat>Widescreen</PresentationFormat>
  <Paragraphs>112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SunKey</vt:lpstr>
      <vt:lpstr>PowerPoint Presentation</vt:lpstr>
      <vt:lpstr>Purpose Statement (Goals)</vt:lpstr>
      <vt:lpstr>Project Objectives: </vt:lpstr>
      <vt:lpstr>PowerPoint Presentation</vt:lpstr>
      <vt:lpstr>Success Criteria </vt:lpstr>
      <vt:lpstr>Methods/Approach</vt:lpstr>
      <vt:lpstr>PowerPoint Presentation</vt:lpstr>
      <vt:lpstr>PowerPoint Presentation</vt:lpstr>
      <vt:lpstr>PowerPoint Presentation</vt:lpstr>
      <vt:lpstr>PowerPoint Presentation</vt:lpstr>
      <vt:lpstr>Why Approve This Proposal?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Srikar Sharma</dc:creator>
  <cp:lastModifiedBy>Srikar Sharma</cp:lastModifiedBy>
  <cp:revision>1</cp:revision>
  <dcterms:created xsi:type="dcterms:W3CDTF">2025-04-02T16:46:38Z</dcterms:created>
  <dcterms:modified xsi:type="dcterms:W3CDTF">2025-04-02T17:10:18Z</dcterms:modified>
</cp:coreProperties>
</file>