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7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64" r:id="rId11"/>
    <p:sldId id="265" r:id="rId12"/>
    <p:sldId id="272" r:id="rId13"/>
    <p:sldId id="273" r:id="rId14"/>
    <p:sldId id="266" r:id="rId15"/>
    <p:sldId id="267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72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903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98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43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7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638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44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4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41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40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59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011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Digital Wealth Management Platform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endParaRPr lang="en-IN" dirty="0" smtClean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 smtClean="0">
                <a:solidFill>
                  <a:schemeClr val="tx1"/>
                </a:solidFill>
              </a:rPr>
              <a:t>Prepared </a:t>
            </a:r>
            <a:r>
              <a:rPr dirty="0">
                <a:solidFill>
                  <a:schemeClr val="tx1"/>
                </a:solidFill>
              </a:rPr>
              <a:t>by: </a:t>
            </a:r>
            <a:r>
              <a:rPr lang="en-IN" dirty="0" smtClean="0">
                <a:solidFill>
                  <a:schemeClr val="tx1"/>
                </a:solidFill>
              </a:rPr>
              <a:t>Santosh </a:t>
            </a:r>
            <a:r>
              <a:rPr lang="en-IN" dirty="0" err="1" smtClean="0">
                <a:solidFill>
                  <a:schemeClr val="tx1"/>
                </a:solidFill>
              </a:rPr>
              <a:t>Bilgunde</a:t>
            </a:r>
            <a:endParaRPr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Date</a:t>
            </a:r>
            <a:r>
              <a:rPr dirty="0" smtClean="0">
                <a:solidFill>
                  <a:schemeClr val="tx1"/>
                </a:solidFill>
              </a:rPr>
              <a:t>:</a:t>
            </a:r>
            <a:r>
              <a:rPr lang="en-IN" dirty="0" smtClean="0">
                <a:solidFill>
                  <a:schemeClr val="tx1"/>
                </a:solidFill>
              </a:rPr>
              <a:t> 23.10.2025</a:t>
            </a:r>
            <a:endParaRPr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Transforming traditional banking into smart, AI-driven wealth management.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Success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✔ Improve reporting accuracy by 50%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✔ Reduce onboarding from 2 days to 30 mins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✔ Maintain 99.5% uptime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✔ Automate 80% back-office operations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✔ Ensure full audit traceability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✔ Increase client engagement by 30%.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024" y="286603"/>
            <a:ext cx="9903655" cy="810677"/>
          </a:xfrm>
        </p:spPr>
        <p:txBody>
          <a:bodyPr tIns="18000">
            <a:normAutofit/>
          </a:bodyPr>
          <a:lstStyle/>
          <a:p>
            <a:r>
              <a:rPr lang="en-IN" sz="3200" dirty="0" smtClean="0"/>
              <a:t>Methodology (Waterfall Model)</a:t>
            </a:r>
            <a:endParaRPr lang="en-IN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Requirement Phase</a:t>
            </a:r>
          </a:p>
          <a:p>
            <a:r>
              <a:rPr lang="en-I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Conducted requirement sessions with Business, IT, Advisors, and Compliance teams.</a:t>
            </a:r>
          </a:p>
          <a:p>
            <a:r>
              <a:rPr lang="en-I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Documented functional, non-functional, and regulatory requirements.</a:t>
            </a:r>
          </a:p>
          <a:p>
            <a:r>
              <a:rPr lang="en-I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Prepared BRD and FRS, defining scope and success criteria.</a:t>
            </a:r>
          </a:p>
          <a:p>
            <a:r>
              <a:rPr lang="en-I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Stakeholder reviews and sign-off completed.</a:t>
            </a:r>
          </a:p>
          <a:p>
            <a:r>
              <a:rPr lang="en-I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Deliverables: BRD, FRS, Sign-off Sheet.</a:t>
            </a:r>
          </a:p>
          <a:p>
            <a:r>
              <a:rPr lang="en-IN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Design Phase</a:t>
            </a:r>
            <a:endParaRPr lang="en-IN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IN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</a:t>
            </a:r>
            <a:r>
              <a:rPr lang="en-I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nverted requirements into technical and architectural design.</a:t>
            </a:r>
          </a:p>
          <a:p>
            <a:r>
              <a:rPr lang="en-I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Created system diagrams, workflows, and UI mock-ups.</a:t>
            </a:r>
          </a:p>
          <a:p>
            <a:r>
              <a:rPr lang="en-I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Defined database schema and API interfaces.</a:t>
            </a:r>
          </a:p>
          <a:p>
            <a:r>
              <a:rPr lang="en-I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Addressed security and scalability at design level.</a:t>
            </a:r>
          </a:p>
          <a:p>
            <a:r>
              <a:rPr lang="en-I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Deliverables: SRS, SDD, Architecture Diagrams, UI Mock-ups.</a:t>
            </a:r>
          </a:p>
          <a:p>
            <a:endParaRPr lang="en-IN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092" y="286603"/>
            <a:ext cx="9889588" cy="993557"/>
          </a:xfrm>
        </p:spPr>
        <p:txBody>
          <a:bodyPr>
            <a:normAutofit/>
          </a:bodyPr>
          <a:lstStyle/>
          <a:p>
            <a:r>
              <a:rPr sz="3200" dirty="0"/>
              <a:t>Methodology (Waterfall Model)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 smtClean="0">
                <a:solidFill>
                  <a:schemeClr val="tx1"/>
                </a:solidFill>
              </a:rPr>
              <a:t>Development </a:t>
            </a:r>
            <a:r>
              <a:rPr lang="en-IN" b="1" dirty="0">
                <a:solidFill>
                  <a:schemeClr val="tx1"/>
                </a:solidFill>
              </a:rPr>
              <a:t>Phase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Developed modules sequentially – Client Portal → Advisor Dashboard → Compliance Engine.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Integrated APIs for KYC, market data, and transactions.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Configured automation workflows and reports.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Performed unit testing and peer code review.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Deliverables: Source Code, API Docs, Unit Test Reports.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 smtClean="0">
                <a:solidFill>
                  <a:schemeClr val="tx1"/>
                </a:solidFill>
              </a:rPr>
              <a:t>Testing </a:t>
            </a:r>
            <a:r>
              <a:rPr lang="en-IN" b="1" dirty="0">
                <a:solidFill>
                  <a:schemeClr val="tx1"/>
                </a:solidFill>
              </a:rPr>
              <a:t>Phase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Executed Unit, Integration, System, and UAT testing.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Verified functionalities against SRS &amp; compliance rules.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Logged, tracked, and fixed all defects.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Performed regression testing before UAT sign-off.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Deliverables: Test Plan, Test Cases, Defect Logs, UAT Report.</a:t>
            </a:r>
          </a:p>
        </p:txBody>
      </p:sp>
    </p:spTree>
    <p:extLst>
      <p:ext uri="{BB962C8B-B14F-4D97-AF65-F5344CB8AC3E}">
        <p14:creationId xmlns:p14="http://schemas.microsoft.com/office/powerpoint/2010/main" val="4277942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35760"/>
          </a:xfrm>
        </p:spPr>
        <p:txBody>
          <a:bodyPr>
            <a:normAutofit/>
          </a:bodyPr>
          <a:lstStyle/>
          <a:p>
            <a:r>
              <a:rPr sz="3200" dirty="0"/>
              <a:t>Methodology (Waterfall Model)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9821" y="1592515"/>
            <a:ext cx="10058400" cy="4023360"/>
          </a:xfrm>
        </p:spPr>
        <p:txBody>
          <a:bodyPr>
            <a:normAutofit fontScale="85000" lnSpcReduction="20000"/>
          </a:bodyPr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 smtClean="0">
                <a:solidFill>
                  <a:schemeClr val="tx1"/>
                </a:solidFill>
              </a:rPr>
              <a:t>Deployment </a:t>
            </a:r>
            <a:r>
              <a:rPr lang="en-IN" b="1" dirty="0">
                <a:solidFill>
                  <a:schemeClr val="tx1"/>
                </a:solidFill>
              </a:rPr>
              <a:t>Phase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Set up production on secure cloud infrastructure (AWS/Azure).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Migrated legacy data and performed load validation.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Trained advisors and staff on new system.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Go-live executed with zero downtime.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Deliverables: Deployment Plan, Go-Live Report, Training Manual.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 smtClean="0">
                <a:solidFill>
                  <a:schemeClr val="tx1"/>
                </a:solidFill>
              </a:rPr>
              <a:t>Maintenance </a:t>
            </a:r>
            <a:r>
              <a:rPr lang="en-IN" b="1" dirty="0">
                <a:solidFill>
                  <a:schemeClr val="tx1"/>
                </a:solidFill>
              </a:rPr>
              <a:t>Phase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Continuous monitoring, performance tuning, and security checks.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Provided post-deployment support and enhancements.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Logged issues and rolled out version upgrades.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Ensured ongoing compliance with RBI/SEBI standards.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Deliverables: Maintenance Logs, Enhancement Plan, Audit Reports.</a:t>
            </a:r>
          </a:p>
        </p:txBody>
      </p:sp>
    </p:spTree>
    <p:extLst>
      <p:ext uri="{BB962C8B-B14F-4D97-AF65-F5344CB8AC3E}">
        <p14:creationId xmlns:p14="http://schemas.microsoft.com/office/powerpoint/2010/main" val="885579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b="1" dirty="0">
                <a:solidFill>
                  <a:schemeClr val="tx1"/>
                </a:solidFill>
              </a:rPr>
              <a:t>People: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dirty="0" smtClean="0">
                <a:solidFill>
                  <a:schemeClr val="tx1"/>
                </a:solidFill>
              </a:rPr>
              <a:t>Project </a:t>
            </a:r>
            <a:r>
              <a:rPr lang="en-IN" dirty="0">
                <a:solidFill>
                  <a:schemeClr val="tx1"/>
                </a:solidFill>
              </a:rPr>
              <a:t>Manager (1) | Business Analyst (1) | Developers (4) | QA (2) | UI/UX (1) | Compliance (1) | Cloud Architect (1)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b="1" dirty="0" smtClean="0">
                <a:solidFill>
                  <a:schemeClr val="tx1"/>
                </a:solidFill>
              </a:rPr>
              <a:t>Time</a:t>
            </a:r>
            <a:r>
              <a:rPr lang="en-IN" b="1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dirty="0" smtClean="0">
                <a:solidFill>
                  <a:schemeClr val="tx1"/>
                </a:solidFill>
              </a:rPr>
              <a:t>Total </a:t>
            </a:r>
            <a:r>
              <a:rPr lang="en-IN" dirty="0">
                <a:solidFill>
                  <a:schemeClr val="tx1"/>
                </a:solidFill>
              </a:rPr>
              <a:t>≈ 12 months (2 </a:t>
            </a:r>
            <a:r>
              <a:rPr lang="en-IN" dirty="0" err="1">
                <a:solidFill>
                  <a:schemeClr val="tx1"/>
                </a:solidFill>
              </a:rPr>
              <a:t>mo</a:t>
            </a:r>
            <a:r>
              <a:rPr lang="en-IN" dirty="0">
                <a:solidFill>
                  <a:schemeClr val="tx1"/>
                </a:solidFill>
              </a:rPr>
              <a:t> </a:t>
            </a:r>
            <a:r>
              <a:rPr lang="en-IN" dirty="0" err="1">
                <a:solidFill>
                  <a:schemeClr val="tx1"/>
                </a:solidFill>
              </a:rPr>
              <a:t>Req</a:t>
            </a:r>
            <a:r>
              <a:rPr lang="en-IN" dirty="0">
                <a:solidFill>
                  <a:schemeClr val="tx1"/>
                </a:solidFill>
              </a:rPr>
              <a:t> + 2 </a:t>
            </a:r>
            <a:r>
              <a:rPr lang="en-IN" dirty="0" err="1">
                <a:solidFill>
                  <a:schemeClr val="tx1"/>
                </a:solidFill>
              </a:rPr>
              <a:t>mo</a:t>
            </a:r>
            <a:r>
              <a:rPr lang="en-IN" dirty="0">
                <a:solidFill>
                  <a:schemeClr val="tx1"/>
                </a:solidFill>
              </a:rPr>
              <a:t> Design + 5 </a:t>
            </a:r>
            <a:r>
              <a:rPr lang="en-IN" dirty="0" err="1">
                <a:solidFill>
                  <a:schemeClr val="tx1"/>
                </a:solidFill>
              </a:rPr>
              <a:t>mo</a:t>
            </a:r>
            <a:r>
              <a:rPr lang="en-IN" dirty="0">
                <a:solidFill>
                  <a:schemeClr val="tx1"/>
                </a:solidFill>
              </a:rPr>
              <a:t> Dev + 2 </a:t>
            </a:r>
            <a:r>
              <a:rPr lang="en-IN" dirty="0" err="1">
                <a:solidFill>
                  <a:schemeClr val="tx1"/>
                </a:solidFill>
              </a:rPr>
              <a:t>mo</a:t>
            </a:r>
            <a:r>
              <a:rPr lang="en-IN" dirty="0">
                <a:solidFill>
                  <a:schemeClr val="tx1"/>
                </a:solidFill>
              </a:rPr>
              <a:t> Testing + 1 </a:t>
            </a:r>
            <a:r>
              <a:rPr lang="en-IN" dirty="0" err="1">
                <a:solidFill>
                  <a:schemeClr val="tx1"/>
                </a:solidFill>
              </a:rPr>
              <a:t>mo</a:t>
            </a:r>
            <a:r>
              <a:rPr lang="en-IN" dirty="0">
                <a:solidFill>
                  <a:schemeClr val="tx1"/>
                </a:solidFill>
              </a:rPr>
              <a:t> Deployment)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b="1" dirty="0" smtClean="0">
                <a:solidFill>
                  <a:schemeClr val="tx1"/>
                </a:solidFill>
              </a:rPr>
              <a:t>Budget : </a:t>
            </a:r>
            <a:r>
              <a:rPr lang="en-IN" dirty="0" smtClean="0">
                <a:solidFill>
                  <a:schemeClr val="tx1"/>
                </a:solidFill>
              </a:rPr>
              <a:t>(</a:t>
            </a:r>
            <a:r>
              <a:rPr lang="en-IN" dirty="0">
                <a:solidFill>
                  <a:schemeClr val="tx1"/>
                </a:solidFill>
              </a:rPr>
              <a:t>₹ 1.20 Crore</a:t>
            </a:r>
            <a:r>
              <a:rPr lang="en-IN" dirty="0" smtClean="0">
                <a:solidFill>
                  <a:schemeClr val="tx1"/>
                </a:solidFill>
              </a:rPr>
              <a:t>):Hardware/Infra </a:t>
            </a:r>
            <a:r>
              <a:rPr lang="en-IN" dirty="0">
                <a:solidFill>
                  <a:schemeClr val="tx1"/>
                </a:solidFill>
              </a:rPr>
              <a:t>15 L | Software 25 L | Dev &amp; Testing 45 L | Training 10 L | Contingency 12 L | </a:t>
            </a:r>
            <a:r>
              <a:rPr lang="en-IN" dirty="0" err="1">
                <a:solidFill>
                  <a:schemeClr val="tx1"/>
                </a:solidFill>
              </a:rPr>
              <a:t>Misc</a:t>
            </a:r>
            <a:r>
              <a:rPr lang="en-IN" dirty="0">
                <a:solidFill>
                  <a:schemeClr val="tx1"/>
                </a:solidFill>
              </a:rPr>
              <a:t> 13 L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b="1" dirty="0" smtClean="0">
                <a:solidFill>
                  <a:schemeClr val="tx1"/>
                </a:solidFill>
              </a:rPr>
              <a:t>Other </a:t>
            </a:r>
            <a:r>
              <a:rPr lang="en-IN" b="1" dirty="0">
                <a:solidFill>
                  <a:schemeClr val="tx1"/>
                </a:solidFill>
              </a:rPr>
              <a:t>Resources: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dirty="0" smtClean="0">
                <a:solidFill>
                  <a:schemeClr val="tx1"/>
                </a:solidFill>
              </a:rPr>
              <a:t>Third-party </a:t>
            </a:r>
            <a:r>
              <a:rPr lang="en-IN" dirty="0">
                <a:solidFill>
                  <a:schemeClr val="tx1"/>
                </a:solidFill>
              </a:rPr>
              <a:t>APIs, cloud hosting, market data feeds, Dataquest research, site visits.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Risks and 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b="1" dirty="0">
                <a:solidFill>
                  <a:schemeClr val="tx1"/>
                </a:solidFill>
              </a:rPr>
              <a:t>Risks: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Integration complexity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Security breaches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User adoption challenges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Vendor delays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b="1" dirty="0" smtClean="0">
                <a:solidFill>
                  <a:schemeClr val="tx1"/>
                </a:solidFill>
              </a:rPr>
              <a:t>Dependencies</a:t>
            </a:r>
            <a:r>
              <a:rPr b="1" dirty="0">
                <a:solidFill>
                  <a:schemeClr val="tx1"/>
                </a:solidFill>
              </a:rPr>
              <a:t>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Data feed availability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Regulatory approval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Infrastructure readiness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Stakeholder involvement.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This project transforms ABC Bank into a digital-first wealth institution. With Waterfall methodology, it ensures structured, transparent, and compliant delivery.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endParaRPr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Empowering the future of digital wealth management.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Sign-off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lang="en-IN" sz="1800" dirty="0">
                <a:solidFill>
                  <a:schemeClr val="tx1"/>
                </a:solidFill>
              </a:rPr>
              <a:t>A</a:t>
            </a:r>
            <a:r>
              <a:rPr lang="en-IN" sz="1800" dirty="0" smtClean="0">
                <a:solidFill>
                  <a:schemeClr val="tx1"/>
                </a:solidFill>
              </a:rPr>
              <a:t>ppropriate </a:t>
            </a:r>
            <a:r>
              <a:rPr lang="en-IN" sz="1800" dirty="0">
                <a:solidFill>
                  <a:schemeClr val="tx1"/>
                </a:solidFill>
              </a:rPr>
              <a:t>M</a:t>
            </a:r>
            <a:r>
              <a:rPr lang="en-IN" sz="1800" dirty="0" smtClean="0">
                <a:solidFill>
                  <a:schemeClr val="tx1"/>
                </a:solidFill>
              </a:rPr>
              <a:t>anager</a:t>
            </a:r>
            <a:r>
              <a:rPr lang="en-IN" sz="1800" dirty="0">
                <a:solidFill>
                  <a:schemeClr val="tx1"/>
                </a:solidFill>
              </a:rPr>
              <a:t>: </a:t>
            </a:r>
            <a:r>
              <a:rPr lang="en-IN" sz="1800" dirty="0" err="1" smtClean="0">
                <a:solidFill>
                  <a:schemeClr val="tx1"/>
                </a:solidFill>
              </a:rPr>
              <a:t>Arun</a:t>
            </a:r>
            <a:endParaRPr lang="en-IN" sz="1800" dirty="0">
              <a:solidFill>
                <a:schemeClr val="tx1"/>
              </a:solidFill>
            </a:endParaRP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 </a:t>
            </a:r>
            <a:r>
              <a:rPr dirty="0" smtClean="0">
                <a:solidFill>
                  <a:schemeClr val="tx1"/>
                </a:solidFill>
              </a:rPr>
              <a:t>Project </a:t>
            </a:r>
            <a:r>
              <a:rPr dirty="0">
                <a:solidFill>
                  <a:schemeClr val="tx1"/>
                </a:solidFill>
              </a:rPr>
              <a:t>Sponsor: </a:t>
            </a:r>
            <a:r>
              <a:rPr lang="en-IN" dirty="0" smtClean="0">
                <a:solidFill>
                  <a:schemeClr val="tx1"/>
                </a:solidFill>
              </a:rPr>
              <a:t>XYZ Pvt Ltd</a:t>
            </a:r>
            <a:r>
              <a:rPr dirty="0" smtClean="0">
                <a:solidFill>
                  <a:schemeClr val="tx1"/>
                </a:solidFill>
              </a:rPr>
              <a:t> </a:t>
            </a:r>
            <a:endParaRPr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Project Manager: </a:t>
            </a:r>
            <a:r>
              <a:rPr lang="en-IN" dirty="0" smtClean="0">
                <a:solidFill>
                  <a:schemeClr val="tx1"/>
                </a:solidFill>
              </a:rPr>
              <a:t>RAVI</a:t>
            </a:r>
            <a:r>
              <a:rPr dirty="0" smtClean="0">
                <a:solidFill>
                  <a:schemeClr val="tx1"/>
                </a:solidFill>
              </a:rPr>
              <a:t> </a:t>
            </a:r>
            <a:endParaRPr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Business Analyst: </a:t>
            </a:r>
            <a:r>
              <a:rPr lang="en-IN" dirty="0" smtClean="0">
                <a:solidFill>
                  <a:schemeClr val="tx1"/>
                </a:solidFill>
              </a:rPr>
              <a:t>Santosh </a:t>
            </a:r>
            <a:r>
              <a:rPr lang="en-IN" dirty="0" err="1" smtClean="0">
                <a:solidFill>
                  <a:schemeClr val="tx1"/>
                </a:solidFill>
              </a:rPr>
              <a:t>Bilgunde</a:t>
            </a:r>
            <a:endParaRPr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Go-Live </a:t>
            </a:r>
            <a:r>
              <a:rPr dirty="0" smtClean="0">
                <a:solidFill>
                  <a:schemeClr val="tx1"/>
                </a:solidFill>
              </a:rPr>
              <a:t>ate</a:t>
            </a:r>
            <a:r>
              <a:rPr dirty="0">
                <a:solidFill>
                  <a:schemeClr val="tx1"/>
                </a:solidFill>
              </a:rPr>
              <a:t>: </a:t>
            </a:r>
            <a:r>
              <a:rPr dirty="0" smtClean="0">
                <a:solidFill>
                  <a:schemeClr val="tx1"/>
                </a:solidFill>
              </a:rPr>
              <a:t>2</a:t>
            </a:r>
            <a:r>
              <a:rPr lang="en-IN" dirty="0" smtClean="0">
                <a:solidFill>
                  <a:schemeClr val="tx1"/>
                </a:solidFill>
              </a:rPr>
              <a:t>8</a:t>
            </a:r>
            <a:r>
              <a:rPr dirty="0" smtClean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Dec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ABC Bank plans to launch a Digital Wealth Management Platform inspired by </a:t>
            </a:r>
            <a:r>
              <a:rPr dirty="0" err="1">
                <a:solidFill>
                  <a:schemeClr val="tx1"/>
                </a:solidFill>
              </a:rPr>
              <a:t>WeInvest's</a:t>
            </a:r>
            <a:r>
              <a:rPr dirty="0">
                <a:solidFill>
                  <a:schemeClr val="tx1"/>
                </a:solidFill>
              </a:rPr>
              <a:t> modular architecture. The system automates advisory, investment, and reporting processes using AI-driven personalization and API-based integration.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endParaRPr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Expected Impact: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Reduce manual work by 60%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Enable goal-based investment journeys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Complete within 12 months using Waterfall.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dirty="0"/>
              <a:t>Situation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ABC Bank currently manages wealth services manually. Clients rely on branches or basic portals for portfolio updates.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endParaRPr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Key Observations: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No unified client/advisor dashboard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Manual reports via spreadsheets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Slow compliance tracking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Lack of automation causing delays.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640" y="286605"/>
            <a:ext cx="8908122" cy="1119115"/>
          </a:xfrm>
        </p:spPr>
        <p:txBody>
          <a:bodyPr>
            <a:normAutofit/>
          </a:bodyPr>
          <a:lstStyle/>
          <a:p>
            <a:r>
              <a:rPr sz="3200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5219" y="1845734"/>
            <a:ext cx="10549718" cy="4023360"/>
          </a:xfrm>
        </p:spPr>
        <p:txBody>
          <a:bodyPr>
            <a:normAutofit/>
          </a:bodyPr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>
                <a:solidFill>
                  <a:schemeClr val="tx1"/>
                </a:solidFill>
              </a:rPr>
              <a:t>1. Manual and Fragmented Investment Processes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Most banks and advisory firms still use manual spreadsheets or legacy tools for managing client portfolios.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➡️ Impact: It causes errors, delays in investment updates, and inconsistent client experiences.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>
                <a:solidFill>
                  <a:schemeClr val="tx1"/>
                </a:solidFill>
              </a:rPr>
              <a:t> 2. Lack of Unified Digital Platform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dirty="0" smtClean="0">
                <a:solidFill>
                  <a:schemeClr val="tx1"/>
                </a:solidFill>
              </a:rPr>
              <a:t>Client on boarding, </a:t>
            </a:r>
            <a:r>
              <a:rPr lang="en-IN" dirty="0">
                <a:solidFill>
                  <a:schemeClr val="tx1"/>
                </a:solidFill>
              </a:rPr>
              <a:t>portfolio analysis, and reporting happen on different systems.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➡️ Impact: Advisors and clients need to switch between platforms, wasting time and reducing efficiency.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>
                <a:solidFill>
                  <a:schemeClr val="tx1"/>
                </a:solidFill>
              </a:rPr>
              <a:t>3. Limited Personalization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dirty="0" smtClean="0">
                <a:solidFill>
                  <a:schemeClr val="tx1"/>
                </a:solidFill>
              </a:rPr>
              <a:t>The </a:t>
            </a:r>
            <a:r>
              <a:rPr lang="en-IN" dirty="0">
                <a:solidFill>
                  <a:schemeClr val="tx1"/>
                </a:solidFill>
              </a:rPr>
              <a:t>existing systems offer generic investment options without intelligent recommendations.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➡️ Impact: Clients miss out on personalized wealth-building opportunities based on their goals and risk appetite.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765" y="915338"/>
            <a:ext cx="7965744" cy="476735"/>
          </a:xfrm>
        </p:spPr>
        <p:txBody>
          <a:bodyPr>
            <a:normAutofit fontScale="90000"/>
          </a:bodyPr>
          <a:lstStyle/>
          <a:p>
            <a:r>
              <a:rPr sz="3200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230" y="1978925"/>
            <a:ext cx="10399593" cy="3956208"/>
          </a:xfrm>
        </p:spPr>
        <p:txBody>
          <a:bodyPr>
            <a:normAutofit/>
          </a:bodyPr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lang="en-IN" dirty="0">
                <a:solidFill>
                  <a:schemeClr val="tx1"/>
                </a:solidFill>
              </a:rPr>
              <a:t> </a:t>
            </a:r>
            <a:r>
              <a:rPr lang="en-IN" b="1" dirty="0">
                <a:solidFill>
                  <a:schemeClr val="tx1"/>
                </a:solidFill>
              </a:rPr>
              <a:t>4. Compliance and Data Security Challenges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dirty="0" smtClean="0">
                <a:solidFill>
                  <a:schemeClr val="tx1"/>
                </a:solidFill>
              </a:rPr>
              <a:t>Manual </a:t>
            </a:r>
            <a:r>
              <a:rPr lang="en-IN" dirty="0">
                <a:solidFill>
                  <a:schemeClr val="tx1"/>
                </a:solidFill>
              </a:rPr>
              <a:t>data handling increases the risk of regulatory non-compliance and data breaches.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>
                <a:solidFill>
                  <a:schemeClr val="tx1"/>
                </a:solidFill>
              </a:rPr>
              <a:t>➡️ Impact: </a:t>
            </a:r>
            <a:r>
              <a:rPr lang="en-IN" dirty="0">
                <a:solidFill>
                  <a:schemeClr val="tx1"/>
                </a:solidFill>
              </a:rPr>
              <a:t>High potential for financial loss and reputational damage for financial institutions.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>
                <a:solidFill>
                  <a:schemeClr val="tx1"/>
                </a:solidFill>
              </a:rPr>
              <a:t> 5. Poor Reporting and Insights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dirty="0" smtClean="0">
                <a:solidFill>
                  <a:schemeClr val="tx1"/>
                </a:solidFill>
              </a:rPr>
              <a:t>Current </a:t>
            </a:r>
            <a:r>
              <a:rPr lang="en-IN" dirty="0">
                <a:solidFill>
                  <a:schemeClr val="tx1"/>
                </a:solidFill>
              </a:rPr>
              <a:t>platforms fail to provide real-time analytics or performance dashboards.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>
                <a:solidFill>
                  <a:schemeClr val="tx1"/>
                </a:solidFill>
              </a:rPr>
              <a:t>➡️ Impact: </a:t>
            </a:r>
            <a:r>
              <a:rPr lang="en-IN" dirty="0">
                <a:solidFill>
                  <a:schemeClr val="tx1"/>
                </a:solidFill>
              </a:rPr>
              <a:t>Clients lack visibility, and advisors cannot make proactive investment decisions.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>
                <a:solidFill>
                  <a:schemeClr val="tx1"/>
                </a:solidFill>
              </a:rPr>
              <a:t>6. Operational Inefficiencies</a:t>
            </a:r>
          </a:p>
          <a:p>
            <a:pPr marL="0" indent="0">
              <a:buNone/>
              <a:defRPr sz="1800">
                <a:solidFill>
                  <a:srgbClr val="003366"/>
                </a:solidFill>
              </a:defRPr>
            </a:pPr>
            <a:r>
              <a:rPr lang="en-IN" dirty="0" smtClean="0">
                <a:solidFill>
                  <a:schemeClr val="tx1"/>
                </a:solidFill>
              </a:rPr>
              <a:t>With </a:t>
            </a:r>
            <a:r>
              <a:rPr lang="en-IN" dirty="0">
                <a:solidFill>
                  <a:schemeClr val="tx1"/>
                </a:solidFill>
              </a:rPr>
              <a:t>disconnected teams and processes, coordination between advisors, clients, and IT becomes difficult.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lang="en-IN" b="1" dirty="0">
                <a:solidFill>
                  <a:schemeClr val="tx1"/>
                </a:solidFill>
              </a:rPr>
              <a:t>➡️ Impact: </a:t>
            </a:r>
            <a:r>
              <a:rPr lang="en-IN" dirty="0">
                <a:solidFill>
                  <a:schemeClr val="tx1"/>
                </a:solidFill>
              </a:rPr>
              <a:t>Leads to slower decision-making and lower overall productivity.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78539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 dirty="0"/>
              <a:t>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The bank can modernize operations by building a </a:t>
            </a:r>
            <a:r>
              <a:rPr dirty="0" err="1">
                <a:solidFill>
                  <a:schemeClr val="tx1"/>
                </a:solidFill>
              </a:rPr>
              <a:t>WeInvest</a:t>
            </a:r>
            <a:r>
              <a:rPr dirty="0">
                <a:solidFill>
                  <a:schemeClr val="tx1"/>
                </a:solidFill>
              </a:rPr>
              <a:t>-inspired digital platform.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endParaRPr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Opportunities: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Unified system integrating investments, compliance, and advisory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AI automation for strategy recommendations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Modular API-based scalability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- Competitive differentiation and improved client loyalty.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Purpose </a:t>
            </a:r>
            <a:r>
              <a:rPr sz="3200" dirty="0" smtClean="0"/>
              <a:t>Statement</a:t>
            </a:r>
            <a:r>
              <a:rPr lang="en-IN" sz="3200" dirty="0" smtClean="0"/>
              <a:t> (Goal)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endParaRPr lang="en-IN" dirty="0" smtClean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endParaRPr lang="en-IN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 smtClean="0">
                <a:solidFill>
                  <a:schemeClr val="tx1"/>
                </a:solidFill>
              </a:rPr>
              <a:t>To </a:t>
            </a:r>
            <a:r>
              <a:rPr dirty="0">
                <a:solidFill>
                  <a:schemeClr val="tx1"/>
                </a:solidFill>
              </a:rPr>
              <a:t>design and implement a secure, scalable, and intelligent digital wealth platform that enhances efficiency, enables personalized investment journeys, and supports ABC Bank's digital transformation.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1. Create modular Client, Advisor, and Compliance layers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2. Integrate AI for goal-based investing and portfolio rebalancing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3. Automate KYC, onboarding, and reporting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4. Support discretionary and advisory models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5. Implement 100+ strategy templates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6. Ensure data security and compliance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7. Deliver within 12 months (Waterfall).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Proposed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A Digital Wealth Management Platform inspired by </a:t>
            </a:r>
            <a:r>
              <a:rPr dirty="0" err="1">
                <a:solidFill>
                  <a:schemeClr val="tx1"/>
                </a:solidFill>
              </a:rPr>
              <a:t>WeInvest's</a:t>
            </a:r>
            <a:r>
              <a:rPr dirty="0">
                <a:solidFill>
                  <a:schemeClr val="tx1"/>
                </a:solidFill>
              </a:rPr>
              <a:t> structure: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endParaRPr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Client Layer: AI-driven portfolio dashboard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Advisor Layer: Analytics, alerts, automation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Integration Layer: API connectivity for banking, CRM, and market data</a:t>
            </a:r>
          </a:p>
          <a:p>
            <a:pPr>
              <a:defRPr sz="1800">
                <a:solidFill>
                  <a:srgbClr val="003366"/>
                </a:solidFill>
              </a:defRPr>
            </a:pPr>
            <a:r>
              <a:rPr dirty="0">
                <a:solidFill>
                  <a:schemeClr val="tx1"/>
                </a:solidFill>
              </a:rPr>
              <a:t>Analytics Engine: Goal tracking and visualization.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Custom 2">
      <a:majorFont>
        <a:latin typeface="Arial Black"/>
        <a:ea typeface=""/>
        <a:cs typeface=""/>
      </a:majorFont>
      <a:minorFont>
        <a:latin typeface="Times New Roman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51</TotalTime>
  <Words>1089</Words>
  <Application>Microsoft Office PowerPoint</Application>
  <PresentationFormat>Widescreen</PresentationFormat>
  <Paragraphs>142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 Black</vt:lpstr>
      <vt:lpstr>Calibri</vt:lpstr>
      <vt:lpstr>Times New Roman</vt:lpstr>
      <vt:lpstr>Retrospect</vt:lpstr>
      <vt:lpstr>Digital Wealth Management Platform </vt:lpstr>
      <vt:lpstr>Executive Summary</vt:lpstr>
      <vt:lpstr>Situation</vt:lpstr>
      <vt:lpstr>Problem</vt:lpstr>
      <vt:lpstr>Problem</vt:lpstr>
      <vt:lpstr>Opportunity</vt:lpstr>
      <vt:lpstr>Purpose Statement (Goal)</vt:lpstr>
      <vt:lpstr>Project Objectives</vt:lpstr>
      <vt:lpstr>Proposed Solution</vt:lpstr>
      <vt:lpstr>Success Criteria</vt:lpstr>
      <vt:lpstr>Methodology (Waterfall Model)</vt:lpstr>
      <vt:lpstr>Methodology (Waterfall Model)</vt:lpstr>
      <vt:lpstr>Methodology (Waterfall Model)</vt:lpstr>
      <vt:lpstr>Resources</vt:lpstr>
      <vt:lpstr>Risks and Dependencies</vt:lpstr>
      <vt:lpstr>Conclusion</vt:lpstr>
      <vt:lpstr>Sign-off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Wealth Management Platform </dc:title>
  <dc:subject/>
  <dc:creator/>
  <cp:keywords/>
  <dc:description>generated using python-pptx</dc:description>
  <cp:lastModifiedBy>HP</cp:lastModifiedBy>
  <cp:revision>7</cp:revision>
  <dcterms:created xsi:type="dcterms:W3CDTF">2013-01-27T09:14:16Z</dcterms:created>
  <dcterms:modified xsi:type="dcterms:W3CDTF">2025-10-23T21:50:13Z</dcterms:modified>
  <cp:category/>
</cp:coreProperties>
</file>