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4"/>
  </p:notesMasterIdLst>
  <p:sldIdLst>
    <p:sldId id="256" r:id="rId2"/>
    <p:sldId id="267" r:id="rId3"/>
    <p:sldId id="268" r:id="rId4"/>
    <p:sldId id="269" r:id="rId5"/>
    <p:sldId id="260" r:id="rId6"/>
    <p:sldId id="270" r:id="rId7"/>
    <p:sldId id="276" r:id="rId8"/>
    <p:sldId id="263" r:id="rId9"/>
    <p:sldId id="272" r:id="rId10"/>
    <p:sldId id="265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6" d="100"/>
          <a:sy n="76" d="100"/>
        </p:scale>
        <p:origin x="869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E562F-E4DE-47AC-8287-ABDE44F20B71}" type="datetimeFigureOut">
              <a:rPr lang="en-IN" smtClean="0"/>
              <a:t>19-04-2025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A5DD5-1E75-4C49-9D19-AE7DD5F81B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498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A5DD5-1E75-4C49-9D19-AE7DD5F81BA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29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88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8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754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17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861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23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2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18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42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2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FC34415-35EA-4C98-8D68-A8E77BC68401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369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3616-7F11-DB65-B14E-CB574FEC8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Structured Growth of Flipkart Sub-Furniture Category using Waterfall Model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55876-ACA2-FF50-132E-405DA72140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Prepared By – Tarang Ovhal</a:t>
            </a:r>
          </a:p>
          <a:p>
            <a:r>
              <a:rPr lang="en-US" dirty="0"/>
              <a:t>Date – 18</a:t>
            </a:r>
            <a:r>
              <a:rPr lang="en-US" baseline="30000" dirty="0"/>
              <a:t>th</a:t>
            </a:r>
            <a:r>
              <a:rPr lang="en-US" dirty="0"/>
              <a:t> April 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300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D973D-9C16-CAB7-7427-1C6B3649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361741"/>
            <a:ext cx="11143622" cy="41511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 and Dependencies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Resistance to Change by Existing Vendors: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long-term vendors were used to Flipkart's earlier informal or less-structured onboarding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processes. Transitioning them to a stricter SOP and SLA framework required change management, training, and regular follow-ups.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Intuitiveness of the Current (Legacy) System: 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xisting workflows (for vendor onboarding, cataloguing, and SLA tracking) were considered intuitive by teams due to their repetitive nature. Introducing structured documentation and milestone-based monitoring felt time-consuming initially, causing reluctance from both internal ops teams and vendor managers.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Justifying Cost and Effort for Operational Improvements: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mprovements like better SDS, faster delivery, and cleaner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 to long-term gains (e.g., higher NPS, lower returns), but these are difficult to quantify immediately in terms of ROI. Management often focuses on sales/GMV numbers; hence, presenting efficiency-related wins required clear before-after benchmarking.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Dependence on Multiple Tools: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Execution depended on coordination across Hermes, FDP, Helium10, and Vendor Hub. These tools operate in silos, and their integrations were not always smooth — creating a dependency risk on platform stability.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Logistics &amp; 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Fulfillment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Coordination: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 reduction from 10 to 5 days relied on multiple stakeholders — warehousing, dispatch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centers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courier partners. Any gap in inter-team coordination could delay implementation.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 Cross-Functional Collaboration: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was dependent on timely inputs and cooperation from Vendor Ops,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Ads, and Supply Chain teams.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Vendor Capability: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plan assumed vendors had scalable operations — any overestimation in feasibility would risk missed KPIs.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Integrity &amp; Visibility: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Accurate SLA/SDS/ad metrics were crucial — dependency on real-time dashboards and correct tagging in tools was essential.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7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603A-3308-D8AB-47F3-63723288A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371790"/>
            <a:ext cx="11163719" cy="4278922"/>
          </a:xfrm>
        </p:spPr>
        <p:txBody>
          <a:bodyPr>
            <a:noAutofit/>
          </a:bodyPr>
          <a:lstStyle/>
          <a:p>
            <a:pPr marL="180975" indent="-180975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Completion Summary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Flipkart Furniture Waterfall Project was successfully executed with measurable improvements across all targeted verticals — Metal, Plastic, Kids, and Outdoor Furniture. Through a structured, phase-wise rollout aligned with the Waterfall methodology, the project addressed core operational challenges such as long delivery SLAs, inconsistent vendor onboarding, and suboptimal catalog quality.</a:t>
            </a:r>
          </a:p>
          <a:p>
            <a:pPr marL="180975" indent="-180975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achievements include: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 reduction from 10 to 5 days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driven by dispatch planning, warehouse sync, and logistics coordination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SDS improvement from 55% to 80%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resulting from SOPs, listing quality audits, and catalog training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Onboarding 20+ vendors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using a standardized framework and feasibility model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100% monthly ad spend target compliance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across onboarded sellers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₹150 Cr AOP delivered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22% MoM growth trajectory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Cross-functional alignment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achieved via clear roles, shared dashboards, and weekly KPI reviews</a:t>
            </a:r>
          </a:p>
          <a:p>
            <a:pPr marL="180975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also delivered non-revenue wins like: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 and accessibility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category processes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dashboard visibility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all key metrics (SLA, SDS, ad spends)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 satisfaction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due to transparency, accountability, and predictability in category operations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structured, outcome-oriented approach has created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repeatable framework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can be scaled to other categories, serving as a model for future transformation initiatives within Flipkart’s marketplace ecosystem.</a:t>
            </a:r>
          </a:p>
          <a:p>
            <a:pPr marL="180975" indent="-180975">
              <a:buNone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96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521D-8C2F-7F7C-165B-B9F8D5B1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422765"/>
            <a:ext cx="8911687" cy="128089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29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169A-35B4-C7F6-FB88-AE5CEE00F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381837"/>
            <a:ext cx="10842172" cy="586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period leading up to the COVID-19 pandemic (2019–2020), the online furniture market in India was entering a high-growth phase, with rising demand from Tier 2 and Tier 3 cities driven by increasing digital adoption, expanding internet penetration, and rising aspirations for affordable home improvement.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Flipkart was strategically focusing on expanding its Furniture category — particularly in functional and fast-moving verticals such as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Plastic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Outdoor Furniture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These sub-categories showed strong potential due to their value-driven appeal and logistics-friendly product dimensions.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despite strong customer demand, the category operations were facing structural challenges: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Standardized Onboarding: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Vendor discovery and onboarding lacked a formal framework, leading to inconsistent performance and delayed launches.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 SLAs: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Delivery timelines for bulky items were as high as 14 days, reducing customer satisfaction and repeat purchases.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Fragmented Catalog Quality: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Selection Design Scores (SDS) were low (~55%) due to gaps in listing content, pricing hygiene, and product visibility.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Silos: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Coordination between catalog, ads, vendor ops, and logistics teams was fragmented, affecting overall execution.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organization recognized the need to transition from an ad hoc approach to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structured project model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where vendor expansion, catalog enhancement, SLA improvement, and marketing alignment could be managed in a phased, scalable way — setting the stage for this Waterfall-based category growth project.</a:t>
            </a:r>
          </a:p>
          <a:p>
            <a:pPr marL="0" indent="0">
              <a:buNone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11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633C3-1E2E-412D-7369-46A36F6B8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1789"/>
            <a:ext cx="10801978" cy="5183275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Flipkart aggressively expanded its Home &amp; Furniture vertical, particularly in value-led segments like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Kids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Outdoor Furniture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operational cracks began to surface that threatened scalability and customer satisfaction. The following core challenges were observed: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Inconsistent Vendor Capabilities: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no structured framework to evaluate vendor readiness. Onboarding relied heavily on individual buyer relationships rather than data-backed assessments, leading to varied service levels across sellers.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Extended Delivery Timelines: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average SLA stood at 10+ days for bulky items, well above industry benchmarks. Causes included weak inter-warehouse planning, delayed dispatches, and poor last-mile logistics coordination, all of which eroded customer trust.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SDS (Selection Design Score):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 was sub-optimal with incomplete listings, unstructured attributes, poor imagery, and inconsistent pricing. As a result, the category suffered from poor visibility on platform filters and search, directly impacting conversions.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Operational SOPs: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Vendor onboarding, SLA setting, ad planning,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 lacked formal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SOPs.nternal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teams worked in silos, with limited visibility into overall vendor health or category performance.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 Spend Misalignment: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a unified plan, many sellers either under-invested in ads or overspent without ROI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visibility.This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directly impacted seller performance, budget utilization, and Flipkart’s overall profitability from the category.</a:t>
            </a:r>
          </a:p>
          <a:p>
            <a:pPr marL="0" indent="0">
              <a:buNone/>
            </a:pP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problems were not just tactical — they were systemic, and pointed to the </a:t>
            </a:r>
            <a:r>
              <a:rPr lang="en-I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urgent need for a structured, phased approach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category management. That’s where the </a:t>
            </a:r>
            <a:r>
              <a:rPr lang="en-I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Waterfall model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introduced: to define, implement, and scale repeatable processes that would help Flipkart build a high-growth, high-efficiency Furniture category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67493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9617-2613-4DD0-385B-FE6D910BF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18" y="371789"/>
            <a:ext cx="10812026" cy="42789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2019–2020 phase, India’s online furniture market was at a pivotal stage. Reports from </a:t>
            </a:r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RedSeer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Bain &amp; Co., and other industry sources indicated a rising demand for affordable, ready-to-ship, and space-efficient furniture products—especially from Tier 2 and Tier 3 cities.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Flipkart recognized a strategic growth opportunity in scaling the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Plastic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Outdoor Furniture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verticals — categories that were underserved by premium furniture brands but highly relevant to a value-conscious customer base.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opportunity was defined by several factors: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Category Leadership in a High-Demand Segment: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While many organized players focused on premium wood and modular furniture, Flipkart had the chance to dominate the utility segment by offering quality, affordable products with faster delivery.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Scalable Vendor Ecosystem: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India’s plastic and metal furniture manufacturing base is well-established, especially in states like Maharashtra, Punjab, and Tamil Nadu. By identifying and enabling these vendors, Flipkart could create a broad and reliable supply chain with minimal setup friction.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Growing Customer Expectations: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increasingly expected faster delivery, detailed listings, competitive pricing, and better variety. Improving SLA and SDS directly addressed these expectations and could drive higher conversion and retention.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Operationally Efficient Category: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segments inherently had lower return rates and fewer service issues compared to bulky or customized furniture. That made them ideal for process-based scale-up using structured project frameworks like the Waterfall model.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Strategic First-Mover Advantage: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investing early in streamlining operations, onboarding vendors, and improving catalog quality, Flipkart had the opportunity to set a benchmark in this segment — both in sales and operational excellence.</a:t>
            </a:r>
          </a:p>
        </p:txBody>
      </p:sp>
    </p:spTree>
    <p:extLst>
      <p:ext uri="{BB962C8B-B14F-4D97-AF65-F5344CB8AC3E}">
        <p14:creationId xmlns:p14="http://schemas.microsoft.com/office/powerpoint/2010/main" val="24233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82BA-BB06-BF55-1D5E-455002EC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1790"/>
            <a:ext cx="10781882" cy="5776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of this project was to create a scalable and structured framework to grow Flipkart’s Furniture category with a focus on Metal, Kids, Outdoor, and Plastic segments. The intent was to drive consistent business growth while solving for operational inefficiencies.</a:t>
            </a:r>
          </a:p>
          <a:p>
            <a:pPr marL="0" indent="0">
              <a:buNone/>
            </a:pP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potential vendors in Metal, Kids, Outdoor, and Plastic segments through structured data analysis.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 feasibility checks based on delivery capability, fulfillment readiness, and product quality.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Onboard and train selected vendors on Flipkart’s operational and cataloging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the average delivery SLA from 10 to 5 days by improving dispatch rates, inter-warehouse transfers, and last-mile delivery coordination.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the Selection Design Score (SDS) from 55% to 80% by streamlining listing quality, pricing hygiene, and catalog depth.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 consistent monthly ad spend utilization targets across all active vendors.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 the annual operating plan (AOP) target of ₹150 Cr with a 22% month-on-month growth trajectory.</a:t>
            </a:r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30899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10CC5-4803-D994-24DB-CA2BAE5C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51692"/>
            <a:ext cx="11143622" cy="464066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Objectives: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core objective of the project was to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and implement a structured, scalable model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drive growth in Flipkart’s Furniture category — particularly in the high-volume verticals of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Kids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Outdoor Furniture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was guided by clearly defined design criteria: operational efficiency, faster time-to-market, vendor scalability, improved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consistent customer experience. Each stage of the project aligned with these objectives: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Solution Selection Based on Defined Requirements: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dentified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critical process gaps across vendor onboarding, SLA adherence,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ad performance. Evaluated multiple operational models (centralized onboarding, category-specific SOPs, SLA triggers, automated reporting) and selected solutions aligned with Flipkart’s platform constraints, logistics capabilities, and vendor maturity. Ensured selected approaches were scalable across all four furniture sub-categories and matched Flipkart’s internal tooling and governance systems.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Solution Prototyping and Testing: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Piloted onboarding SOPs and SLA monitoring tools with a small set of pre-vetted vendors in the Metal and Plastic verticals. Created a structured training module and monitored adoption of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cataloging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standards (images, attributes, pricing benchmarks). iterated on delivery improvement initiatives — dispatch process streamlining, inter-warehouse transfers, and last-mile coordination — using defined performance metrics (e.g., SLA%, SDS, ad spend ROI).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Operationalizing Success Metrics: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Finalized success criteria including: SLA reduction to 5 days, SDS improvement to 80%, vendor onboarding TAT &lt; 7 days, and monthly ad spend compliance. Built dashboards to track category health on a weekly basis, with clear ownership across internal teams.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Cross-Functional Alignment and Scalability: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Engaged key stakeholders from Vendor Management,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Ads, and Logistics to ensure feasibility and accountability. Designed documentation and review cadences to enable continuous improvement post-implementation.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structured approach ensured that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solution introduced was measurable, testable, and scalable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driving predictable outcomes aligned with business goals and Flipkart’s broader category management strategy.</a:t>
            </a:r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14664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D1D34-7785-EBF8-9805-7E998E50E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11" y="371789"/>
            <a:ext cx="11143621" cy="553943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 Criteria: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project’s success was evaluated through a combination of performance metrics tied to Flipkart’s internal KRAs and measurable improvements in category health, vendor experience, and customer satisfaction. Each criterion was designed to reflect both the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execution quality of the solution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value delivered.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SDS Uplift (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Cataloging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RPD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Design Score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55% to 80%+ across all four furniture verticals. Achieved through consistent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audits, standardization of product titles, enriched attributes, and richer product descriptions (RPD). Improved product discoverability and conversions in platform search and filters.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SLA Optimization (Stock &amp; Demand Planning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delivery SLA from 10 to 5 days through optimized inventory placement, faster dispatch cycles, and tighter inter-warehouse coordination. Realigned supply plans based on zone-wise demand patterns to avoid overstocking and delays.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Vendor Onboarding Efficiency (Training &amp; Enablement):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vendor onboarding TAT (Turnaround Time) by over 30% using SOPs, automated checklists, and structured training sessions. Vendors met SLA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hygiene benchmarks faster, ensuring better go-live compliance.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Discounting &amp; Affordability Levers (Pricing, NCEMI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Launched event-linked discount strategies (especially for BBD) that maintained margins while driving scale. Implemented No-Cost EMI on high-ticket furniture items — boosting both AOV (Average Order Value) and conversion in Tier 2/3 audiences.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Stakeholder Satisfaction &amp; System Maturity: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 shared dashboards for SLA, SDS, and ad spends — improving internal alignment and execution transparency. Positive stakeholder feedback across Category, Vendor Ops, Ads,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teams due to predictable, trackable performance cycles.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results framework ensured that project success was not only defined by top-line growth — but by sustainable improvements in process reliability, tool adoption, vendor productivity, and customer experience — all directly mapped to your Flipkart KRAs.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04901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1DE2C-42F5-65C2-53A5-1EE22871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401934"/>
            <a:ext cx="10821237" cy="603403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 / Approach: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execution approach followed the classical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Waterfall model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clear phase-wise milestones across requirement gathering, solution selection, implementation, and go-live — customized for Flipkart's operational workflows and category needs. The step-by-step method followed: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Define Requirements &amp; Evaluation Framework: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Engaged with category leadership and internal stakeholders (Vendor Ops, Logistics,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Ads) to define functional goals — SLA reduction, SDS improvement, and onboarding efficiency. Developed a structured requirement document that included success benchmarks, system readiness criteria, and expected vendor capabilities.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Vendor Identification and Feasibility Evaluation: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a pan-India data scan using internal dashboards and market insights to shortlist sellers in Metal, Kids, Outdoor, and Plastic furniture categories. Used a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feasibility scoring matrix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evaluate vendors on parameters like lead time,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fulfillment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readiness,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historical Flipkart performance.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SOP Design and Selection Committee Involvement: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ormed a cross-functional selection committee consisting of Category Managers, Vendor Ops Leads,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Specialists, and Planning Analysts. Designed operational SOPs including: onboarding workflow, SLA definition,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validation, and issue escalation paths.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Pilot Implementation &amp; Internal Training: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Selected a set of pilot vendors to test the full process — onboarding to ad optimization — across the Metal and Plastic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categories.Trained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internal teams on new documentation flows, SLA dashboards, and SDS audit tools to ensure smooth adoption of the system.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Solution Roll-Out and Support Setup: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successful pilot KPIs, the solution was scaled to the Kids and Outdoor categories. Established internal support channels via centralized documentation, shared dashboards, and weekly review cadences with stakeholders.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Go-Live with Tracking Infrastructure: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Transitioned to full-scale implementation across all verticals with category-specific tracking sheets, daily SLA monitoring, and SDS reporting integrated into Flipkart’s Vendor Hub and other tools. Instituted a continuous improvement loop — monthly KPI reviews, vendor feedback sessions, and cross-functional reviews.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systematic approach ensured not just execution, but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cross-team buy-in, vendor readiness, and long-term sustainability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enabling Flipkart to establish a reliable, scalable, and data-driven model to grow its Furniture category.</a:t>
            </a:r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00162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3735D-47C1-961D-C4C9-B3849BB66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21" y="371789"/>
            <a:ext cx="11173767" cy="587661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Resources: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successful execution of this project required coordination across internal teams, budget for enablement activities, and access to systems and tools to track performance metrics. Resources were categorized as follows: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Management Team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Responsible for vendor evaluation, onboarding planning, and solution design.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Vendor Operations &amp; 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Teams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Executed onboarding workflows,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audits, and SOP adoption.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Analysts &amp; Data Teams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Supported dashboard creation, KPI definition, and reporting standardization.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Cross-functional SMEs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Involved from Ads, Logistics, Finance, and Seller Support for alignment and feedback.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Time: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implementation timeline: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weeks (Achieved the KPI’s in 6 months):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weeks: Requirement finalization &amp; process mapping -- 3 weeks: Vendor selection and SOP design. -- 3 weeks: Pilot run and training rollout. -- 4 weeks: Full-scale category deployment and review.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and Enablement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Internally budget was allocated for vendor handbooks, onboarding modules, and team workshops. --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Tooling and Reporting Setup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Covered within internal Flipkart systems ( Avengers, Theia, Hermas, SUV, Vendor Hub, FDP) — no incremental licensing cost. --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Dashboard &amp; Process Automation Support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Internal BI resources leveraged, reducing external dependency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Other Dependencies: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 Platform Integration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Reliance on Hermes and FDP for real-time SLA and SDS tracking. -- s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takeholder Reviews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Weekly check-ins with project sponsors and leadership. --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 Data and Competitive Insights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Secondary research on SLA norms and product listing standards from online benchmarking sources (Amazon,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Pepperfry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Urban Ladder)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resource structure ensured the project remained cost-effective, cross-functionally aligned, and executable without major system overhauls — leveraging existing Flipkart tech infrastructure and internal SME bandwidth.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9751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3185</TotalTime>
  <Words>3039</Words>
  <Application>Microsoft Office PowerPoint</Application>
  <PresentationFormat>Widescreen</PresentationFormat>
  <Paragraphs>100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Parcel</vt:lpstr>
      <vt:lpstr>Structured Growth of Flipkart Sub-Furniture Category using Waterfall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Tarang Ovhal</dc:creator>
  <cp:lastModifiedBy>Tarang Ovhal</cp:lastModifiedBy>
  <cp:revision>5</cp:revision>
  <dcterms:created xsi:type="dcterms:W3CDTF">2025-04-18T06:32:12Z</dcterms:created>
  <dcterms:modified xsi:type="dcterms:W3CDTF">2025-04-20T11:38:05Z</dcterms:modified>
</cp:coreProperties>
</file>