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3"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7" autoAdjust="0"/>
    <p:restoredTop sz="94660"/>
  </p:normalViewPr>
  <p:slideViewPr>
    <p:cSldViewPr snapToGrid="0">
      <p:cViewPr varScale="1">
        <p:scale>
          <a:sx n="59" d="100"/>
          <a:sy n="59" d="100"/>
        </p:scale>
        <p:origin x="8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11372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10279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097165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2207564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606355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066391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173407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77389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91827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264671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BA2E99-A2D6-4A32-9A5A-CE02656DE7A3}" type="datetimeFigureOut">
              <a:rPr lang="en-IN" smtClean="0"/>
              <a:t>28-03-2025</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937930A-2ED7-4652-950E-7426DC070449}" type="slidenum">
              <a:rPr lang="en-IN" smtClean="0"/>
              <a:t>‹#›</a:t>
            </a:fld>
            <a:endParaRPr lang="en-IN" dirty="0"/>
          </a:p>
        </p:txBody>
      </p:sp>
    </p:spTree>
    <p:extLst>
      <p:ext uri="{BB962C8B-B14F-4D97-AF65-F5344CB8AC3E}">
        <p14:creationId xmlns:p14="http://schemas.microsoft.com/office/powerpoint/2010/main" val="325062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A2E99-A2D6-4A32-9A5A-CE02656DE7A3}" type="datetimeFigureOut">
              <a:rPr lang="en-IN" smtClean="0"/>
              <a:t>28-03-2025</a:t>
            </a:fld>
            <a:endParaRPr lang="en-IN"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37930A-2ED7-4652-950E-7426DC070449}" type="slidenum">
              <a:rPr lang="en-IN" smtClean="0"/>
              <a:t>‹#›</a:t>
            </a:fld>
            <a:endParaRPr lang="en-IN" dirty="0"/>
          </a:p>
        </p:txBody>
      </p:sp>
    </p:spTree>
    <p:extLst>
      <p:ext uri="{BB962C8B-B14F-4D97-AF65-F5344CB8AC3E}">
        <p14:creationId xmlns:p14="http://schemas.microsoft.com/office/powerpoint/2010/main" val="2388017831"/>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4BCE-DBB0-9112-9A31-13132BAEB07B}"/>
              </a:ext>
            </a:extLst>
          </p:cNvPr>
          <p:cNvSpPr>
            <a:spLocks noGrp="1"/>
          </p:cNvSpPr>
          <p:nvPr>
            <p:ph type="ctrTitle"/>
          </p:nvPr>
        </p:nvSpPr>
        <p:spPr/>
        <p:txBody>
          <a:bodyPr>
            <a:normAutofit/>
          </a:bodyPr>
          <a:lstStyle/>
          <a:p>
            <a:r>
              <a:rPr lang="en-US" sz="6600" dirty="0"/>
              <a:t>PORTFOLIO COMPLIANCE MANAGEMENT SYSTEM</a:t>
            </a:r>
            <a:endParaRPr lang="en-IN" sz="6600" dirty="0"/>
          </a:p>
        </p:txBody>
      </p:sp>
      <p:sp>
        <p:nvSpPr>
          <p:cNvPr id="3" name="Subtitle 2">
            <a:extLst>
              <a:ext uri="{FF2B5EF4-FFF2-40B4-BE49-F238E27FC236}">
                <a16:creationId xmlns:a16="http://schemas.microsoft.com/office/drawing/2014/main" id="{1ED92C26-98F5-CE56-906A-D0B1E0CE741A}"/>
              </a:ext>
            </a:extLst>
          </p:cNvPr>
          <p:cNvSpPr>
            <a:spLocks noGrp="1"/>
          </p:cNvSpPr>
          <p:nvPr>
            <p:ph type="subTitle" idx="1"/>
          </p:nvPr>
        </p:nvSpPr>
        <p:spPr/>
        <p:txBody>
          <a:bodyPr>
            <a:normAutofit/>
          </a:bodyPr>
          <a:lstStyle/>
          <a:p>
            <a:r>
              <a:rPr lang="en-US" sz="3200" dirty="0"/>
              <a:t>By Yashwanth </a:t>
            </a:r>
          </a:p>
          <a:p>
            <a:r>
              <a:rPr lang="en-US" sz="3200" dirty="0"/>
              <a:t>Date: 26-03-2025</a:t>
            </a:r>
          </a:p>
        </p:txBody>
      </p:sp>
    </p:spTree>
    <p:extLst>
      <p:ext uri="{BB962C8B-B14F-4D97-AF65-F5344CB8AC3E}">
        <p14:creationId xmlns:p14="http://schemas.microsoft.com/office/powerpoint/2010/main" val="296188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EA00-A623-1DA1-AB67-35E2F52FF97A}"/>
              </a:ext>
            </a:extLst>
          </p:cNvPr>
          <p:cNvSpPr>
            <a:spLocks noGrp="1"/>
          </p:cNvSpPr>
          <p:nvPr>
            <p:ph type="title"/>
          </p:nvPr>
        </p:nvSpPr>
        <p:spPr/>
        <p:txBody>
          <a:bodyPr/>
          <a:lstStyle/>
          <a:p>
            <a:r>
              <a:rPr lang="en-US" dirty="0"/>
              <a:t>RESOURCES</a:t>
            </a:r>
            <a:endParaRPr lang="en-IN" dirty="0"/>
          </a:p>
        </p:txBody>
      </p:sp>
      <p:sp>
        <p:nvSpPr>
          <p:cNvPr id="3" name="Content Placeholder 2">
            <a:extLst>
              <a:ext uri="{FF2B5EF4-FFF2-40B4-BE49-F238E27FC236}">
                <a16:creationId xmlns:a16="http://schemas.microsoft.com/office/drawing/2014/main" id="{A261CEF3-51B0-F099-15EC-E97F72BB1F26}"/>
              </a:ext>
            </a:extLst>
          </p:cNvPr>
          <p:cNvSpPr>
            <a:spLocks noGrp="1"/>
          </p:cNvSpPr>
          <p:nvPr>
            <p:ph idx="1"/>
          </p:nvPr>
        </p:nvSpPr>
        <p:spPr/>
        <p:txBody>
          <a:bodyPr>
            <a:noAutofit/>
          </a:bodyPr>
          <a:lstStyle/>
          <a:p>
            <a:pPr>
              <a:lnSpc>
                <a:spcPct val="100000"/>
              </a:lnSpc>
            </a:pPr>
            <a:r>
              <a:rPr lang="en-US" sz="2400" dirty="0"/>
              <a:t>People – Project team members from the bank’s compliance and IT departments.</a:t>
            </a:r>
          </a:p>
          <a:p>
            <a:pPr>
              <a:lnSpc>
                <a:spcPct val="100000"/>
              </a:lnSpc>
            </a:pPr>
            <a:r>
              <a:rPr lang="en-US" sz="2400" dirty="0"/>
              <a:t>Time – This application is developed using Waterfall model, to complete and integrate the complete compliances it would take 24 months.</a:t>
            </a:r>
          </a:p>
          <a:p>
            <a:pPr>
              <a:lnSpc>
                <a:spcPct val="100000"/>
              </a:lnSpc>
            </a:pPr>
            <a:r>
              <a:rPr lang="en-US" sz="2400" dirty="0"/>
              <a:t>Budget – The proposed application is most robust and takes care of whole bank compliances. The budget including hardware, software, trainings is Rs.10cr. (Hardware-Rs.2cr,  Software-Rs.5cr, Training-Rs.2cr, contingency cost-Rs.1cr).</a:t>
            </a:r>
          </a:p>
          <a:p>
            <a:pPr>
              <a:lnSpc>
                <a:spcPct val="100000"/>
              </a:lnSpc>
            </a:pPr>
            <a:r>
              <a:rPr lang="en-US" sz="2400" dirty="0"/>
              <a:t>Other – Third-party software evaluation, site visits, compliance audit reports is Rs.2cr.</a:t>
            </a:r>
            <a:endParaRPr lang="en-IN" sz="2400" dirty="0"/>
          </a:p>
        </p:txBody>
      </p:sp>
    </p:spTree>
    <p:extLst>
      <p:ext uri="{BB962C8B-B14F-4D97-AF65-F5344CB8AC3E}">
        <p14:creationId xmlns:p14="http://schemas.microsoft.com/office/powerpoint/2010/main" val="490591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8B9CC-EF10-5501-0094-71DA36BE11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4534D-0E5F-94F6-8319-F52F509602FF}"/>
              </a:ext>
            </a:extLst>
          </p:cNvPr>
          <p:cNvSpPr>
            <a:spLocks noGrp="1"/>
          </p:cNvSpPr>
          <p:nvPr>
            <p:ph idx="1"/>
          </p:nvPr>
        </p:nvSpPr>
        <p:spPr>
          <a:xfrm>
            <a:off x="838200" y="500743"/>
            <a:ext cx="10515600" cy="5676220"/>
          </a:xfrm>
        </p:spPr>
        <p:txBody>
          <a:bodyPr>
            <a:normAutofit/>
          </a:bodyPr>
          <a:lstStyle/>
          <a:p>
            <a:pPr>
              <a:lnSpc>
                <a:spcPct val="150000"/>
              </a:lnSpc>
            </a:pPr>
            <a:r>
              <a:rPr lang="en-US" dirty="0"/>
              <a:t>Technologies:</a:t>
            </a:r>
          </a:p>
          <a:p>
            <a:pPr lvl="1">
              <a:lnSpc>
                <a:spcPct val="150000"/>
              </a:lnSpc>
            </a:pPr>
            <a:r>
              <a:rPr lang="en-US" dirty="0"/>
              <a:t>Oracle </a:t>
            </a:r>
            <a:r>
              <a:rPr lang="en-US" dirty="0" err="1"/>
              <a:t>Flexcube</a:t>
            </a:r>
            <a:endParaRPr lang="en-US" dirty="0"/>
          </a:p>
          <a:p>
            <a:pPr lvl="1">
              <a:lnSpc>
                <a:spcPct val="150000"/>
              </a:lnSpc>
            </a:pPr>
            <a:r>
              <a:rPr lang="en-US" dirty="0"/>
              <a:t>Java</a:t>
            </a:r>
          </a:p>
          <a:p>
            <a:pPr lvl="1">
              <a:lnSpc>
                <a:spcPct val="150000"/>
              </a:lnSpc>
            </a:pPr>
            <a:r>
              <a:rPr lang="en-US" dirty="0"/>
              <a:t>JS</a:t>
            </a:r>
          </a:p>
          <a:p>
            <a:pPr lvl="1">
              <a:lnSpc>
                <a:spcPct val="150000"/>
              </a:lnSpc>
            </a:pPr>
            <a:r>
              <a:rPr lang="en-US" dirty="0"/>
              <a:t>XML</a:t>
            </a:r>
          </a:p>
          <a:p>
            <a:pPr lvl="1">
              <a:lnSpc>
                <a:spcPct val="150000"/>
              </a:lnSpc>
            </a:pPr>
            <a:r>
              <a:rPr lang="en-US" dirty="0"/>
              <a:t>PL/SQL</a:t>
            </a:r>
          </a:p>
          <a:p>
            <a:pPr lvl="1">
              <a:lnSpc>
                <a:spcPct val="150000"/>
              </a:lnSpc>
            </a:pPr>
            <a:r>
              <a:rPr lang="en-US" dirty="0"/>
              <a:t>Machine learning</a:t>
            </a:r>
          </a:p>
          <a:p>
            <a:pPr lvl="1">
              <a:lnSpc>
                <a:spcPct val="150000"/>
              </a:lnSpc>
            </a:pPr>
            <a:r>
              <a:rPr lang="en-US" dirty="0"/>
              <a:t>Blockchain</a:t>
            </a:r>
          </a:p>
        </p:txBody>
      </p:sp>
    </p:spTree>
    <p:extLst>
      <p:ext uri="{BB962C8B-B14F-4D97-AF65-F5344CB8AC3E}">
        <p14:creationId xmlns:p14="http://schemas.microsoft.com/office/powerpoint/2010/main" val="3275437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29AF1-4C47-07FE-6AA3-E8B0B7DD0E0C}"/>
              </a:ext>
            </a:extLst>
          </p:cNvPr>
          <p:cNvSpPr>
            <a:spLocks noGrp="1"/>
          </p:cNvSpPr>
          <p:nvPr>
            <p:ph type="title"/>
          </p:nvPr>
        </p:nvSpPr>
        <p:spPr/>
        <p:txBody>
          <a:bodyPr/>
          <a:lstStyle/>
          <a:p>
            <a:r>
              <a:rPr lang="en-US" dirty="0"/>
              <a:t>RISKS AND DEPENDENCIES</a:t>
            </a:r>
            <a:endParaRPr lang="en-IN" dirty="0"/>
          </a:p>
        </p:txBody>
      </p:sp>
      <p:sp>
        <p:nvSpPr>
          <p:cNvPr id="3" name="Content Placeholder 2">
            <a:extLst>
              <a:ext uri="{FF2B5EF4-FFF2-40B4-BE49-F238E27FC236}">
                <a16:creationId xmlns:a16="http://schemas.microsoft.com/office/drawing/2014/main" id="{46987180-68AA-2035-3062-B86C140C87CF}"/>
              </a:ext>
            </a:extLst>
          </p:cNvPr>
          <p:cNvSpPr>
            <a:spLocks noGrp="1"/>
          </p:cNvSpPr>
          <p:nvPr>
            <p:ph idx="1"/>
          </p:nvPr>
        </p:nvSpPr>
        <p:spPr/>
        <p:txBody>
          <a:bodyPr>
            <a:normAutofit/>
          </a:bodyPr>
          <a:lstStyle/>
          <a:p>
            <a:pPr>
              <a:lnSpc>
                <a:spcPct val="150000"/>
              </a:lnSpc>
              <a:buFont typeface="Arial" panose="020B0604020202020204" pitchFamily="34" charset="0"/>
              <a:buChar char="•"/>
            </a:pPr>
            <a:r>
              <a:rPr lang="en-US" sz="2400" dirty="0"/>
              <a:t>The current compliance system has been in place for 3 years and is familiar to users and transitioning may face difficulty.</a:t>
            </a:r>
          </a:p>
          <a:p>
            <a:pPr>
              <a:lnSpc>
                <a:spcPct val="150000"/>
              </a:lnSpc>
              <a:buFont typeface="Arial" panose="020B0604020202020204" pitchFamily="34" charset="0"/>
              <a:buChar char="•"/>
            </a:pPr>
            <a:r>
              <a:rPr lang="en-US" sz="2400" dirty="0"/>
              <a:t>Cost justification in terms of ease of use, improved compliance tracking, and regulatory adherence is challenging to quantify for management.</a:t>
            </a:r>
          </a:p>
          <a:p>
            <a:pPr>
              <a:lnSpc>
                <a:spcPct val="150000"/>
              </a:lnSpc>
              <a:buFont typeface="Arial" panose="020B0604020202020204" pitchFamily="34" charset="0"/>
              <a:buChar char="•"/>
            </a:pPr>
            <a:r>
              <a:rPr lang="en-US" sz="2400" dirty="0"/>
              <a:t>Integration challenges with existing banking IT infrastructure and third-party data providers.</a:t>
            </a:r>
          </a:p>
        </p:txBody>
      </p:sp>
    </p:spTree>
    <p:extLst>
      <p:ext uri="{BB962C8B-B14F-4D97-AF65-F5344CB8AC3E}">
        <p14:creationId xmlns:p14="http://schemas.microsoft.com/office/powerpoint/2010/main" val="4099828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40D5-E023-6620-2603-865215C83C41}"/>
              </a:ext>
            </a:extLst>
          </p:cNvPr>
          <p:cNvSpPr>
            <a:spLocks noGrp="1"/>
          </p:cNvSpPr>
          <p:nvPr>
            <p:ph type="ctrTitle"/>
          </p:nvPr>
        </p:nvSpPr>
        <p:spPr/>
        <p:txBody>
          <a:bodyPr/>
          <a:lstStyle/>
          <a:p>
            <a:r>
              <a:rPr lang="en-US" dirty="0"/>
              <a:t>Thank You</a:t>
            </a:r>
            <a:endParaRPr lang="en-IN" dirty="0"/>
          </a:p>
        </p:txBody>
      </p:sp>
      <p:sp>
        <p:nvSpPr>
          <p:cNvPr id="3" name="Subtitle 2">
            <a:extLst>
              <a:ext uri="{FF2B5EF4-FFF2-40B4-BE49-F238E27FC236}">
                <a16:creationId xmlns:a16="http://schemas.microsoft.com/office/drawing/2014/main" id="{03DF0BCF-0BD4-F66D-F345-4C586B338A4C}"/>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655056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0ED6D-183A-CA27-B9A5-48D00C203DB4}"/>
              </a:ext>
            </a:extLst>
          </p:cNvPr>
          <p:cNvSpPr>
            <a:spLocks noGrp="1"/>
          </p:cNvSpPr>
          <p:nvPr>
            <p:ph type="title"/>
          </p:nvPr>
        </p:nvSpPr>
        <p:spPr/>
        <p:txBody>
          <a:bodyPr/>
          <a:lstStyle/>
          <a:p>
            <a:r>
              <a:rPr lang="en-US" dirty="0"/>
              <a:t>INTRODUCTION</a:t>
            </a:r>
            <a:endParaRPr lang="en-IN" dirty="0"/>
          </a:p>
        </p:txBody>
      </p:sp>
      <p:sp>
        <p:nvSpPr>
          <p:cNvPr id="4" name="Content Placeholder 3">
            <a:extLst>
              <a:ext uri="{FF2B5EF4-FFF2-40B4-BE49-F238E27FC236}">
                <a16:creationId xmlns:a16="http://schemas.microsoft.com/office/drawing/2014/main" id="{4C74D9F7-1D64-8843-70FE-BEB004C10D03}"/>
              </a:ext>
            </a:extLst>
          </p:cNvPr>
          <p:cNvSpPr>
            <a:spLocks noGrp="1"/>
          </p:cNvSpPr>
          <p:nvPr>
            <p:ph idx="1"/>
          </p:nvPr>
        </p:nvSpPr>
        <p:spPr/>
        <p:txBody>
          <a:bodyPr/>
          <a:lstStyle/>
          <a:p>
            <a:pPr algn="just">
              <a:lnSpc>
                <a:spcPct val="150000"/>
              </a:lnSpc>
            </a:pPr>
            <a:r>
              <a:rPr lang="en-US" sz="2400" dirty="0"/>
              <a:t>Bank is governed and regulated by Reserve bank of India (RBI). </a:t>
            </a:r>
          </a:p>
          <a:p>
            <a:pPr algn="just">
              <a:lnSpc>
                <a:spcPct val="150000"/>
              </a:lnSpc>
            </a:pPr>
            <a:r>
              <a:rPr lang="en-US" sz="2400" dirty="0"/>
              <a:t>The bank operates in accordance with the rules and regulations framed by the RBI. </a:t>
            </a:r>
          </a:p>
          <a:p>
            <a:pPr algn="just">
              <a:lnSpc>
                <a:spcPct val="150000"/>
              </a:lnSpc>
            </a:pPr>
            <a:r>
              <a:rPr lang="en-US" sz="2400" dirty="0"/>
              <a:t>Every Bank has to follow all the compliances imposed by regulatory authority RBI. </a:t>
            </a:r>
          </a:p>
          <a:p>
            <a:pPr algn="just">
              <a:lnSpc>
                <a:spcPct val="150000"/>
              </a:lnSpc>
            </a:pPr>
            <a:endParaRPr lang="en-US" sz="2400" dirty="0"/>
          </a:p>
          <a:p>
            <a:pPr algn="just"/>
            <a:endParaRPr lang="en-US" dirty="0"/>
          </a:p>
          <a:p>
            <a:pPr algn="just"/>
            <a:endParaRPr lang="en-US" dirty="0"/>
          </a:p>
          <a:p>
            <a:endParaRPr lang="en-IN" dirty="0"/>
          </a:p>
        </p:txBody>
      </p:sp>
    </p:spTree>
    <p:extLst>
      <p:ext uri="{BB962C8B-B14F-4D97-AF65-F5344CB8AC3E}">
        <p14:creationId xmlns:p14="http://schemas.microsoft.com/office/powerpoint/2010/main" val="104375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060B6-5326-8412-D344-74FCEC10586A}"/>
              </a:ext>
            </a:extLst>
          </p:cNvPr>
          <p:cNvSpPr>
            <a:spLocks noGrp="1"/>
          </p:cNvSpPr>
          <p:nvPr>
            <p:ph type="title"/>
          </p:nvPr>
        </p:nvSpPr>
        <p:spPr/>
        <p:txBody>
          <a:bodyPr/>
          <a:lstStyle/>
          <a:p>
            <a:r>
              <a:rPr lang="en-US" dirty="0"/>
              <a:t>SITUATION</a:t>
            </a:r>
            <a:endParaRPr lang="en-IN" dirty="0"/>
          </a:p>
        </p:txBody>
      </p:sp>
      <p:sp>
        <p:nvSpPr>
          <p:cNvPr id="3" name="Content Placeholder 2">
            <a:extLst>
              <a:ext uri="{FF2B5EF4-FFF2-40B4-BE49-F238E27FC236}">
                <a16:creationId xmlns:a16="http://schemas.microsoft.com/office/drawing/2014/main" id="{58D26450-B5CE-C23E-AE6F-5048EB5BB686}"/>
              </a:ext>
            </a:extLst>
          </p:cNvPr>
          <p:cNvSpPr>
            <a:spLocks noGrp="1"/>
          </p:cNvSpPr>
          <p:nvPr>
            <p:ph idx="1"/>
          </p:nvPr>
        </p:nvSpPr>
        <p:spPr/>
        <p:txBody>
          <a:bodyPr>
            <a:normAutofit fontScale="92500" lnSpcReduction="10000"/>
          </a:bodyPr>
          <a:lstStyle/>
          <a:p>
            <a:pPr algn="just">
              <a:lnSpc>
                <a:spcPct val="120000"/>
              </a:lnSpc>
            </a:pPr>
            <a:r>
              <a:rPr lang="en-US" sz="2600" dirty="0"/>
              <a:t>Banks must adhere to stringent regulatory compliance standards to mitigate risks and ensure transparency in investment portfolios. </a:t>
            </a:r>
          </a:p>
          <a:p>
            <a:pPr algn="just">
              <a:lnSpc>
                <a:spcPct val="120000"/>
              </a:lnSpc>
            </a:pPr>
            <a:r>
              <a:rPr lang="en-US" sz="2600" dirty="0"/>
              <a:t>In accordance with the RBI regulatory compliances, some of the rules that banks has to follow:</a:t>
            </a:r>
          </a:p>
          <a:p>
            <a:pPr lvl="1" algn="just">
              <a:lnSpc>
                <a:spcPct val="120000"/>
              </a:lnSpc>
            </a:pPr>
            <a:r>
              <a:rPr lang="en-US" sz="2600" dirty="0"/>
              <a:t>KYC verification. </a:t>
            </a:r>
          </a:p>
          <a:p>
            <a:pPr lvl="1" algn="just">
              <a:lnSpc>
                <a:spcPct val="120000"/>
              </a:lnSpc>
            </a:pPr>
            <a:r>
              <a:rPr lang="en-US" sz="2600" dirty="0"/>
              <a:t>PMLA, bank statement analysis. </a:t>
            </a:r>
          </a:p>
          <a:p>
            <a:pPr lvl="1" algn="just">
              <a:lnSpc>
                <a:spcPct val="120000"/>
              </a:lnSpc>
            </a:pPr>
            <a:r>
              <a:rPr lang="en-US" sz="2600" dirty="0"/>
              <a:t>Proper documentation</a:t>
            </a:r>
          </a:p>
          <a:p>
            <a:pPr lvl="1" algn="just">
              <a:lnSpc>
                <a:spcPct val="120000"/>
              </a:lnSpc>
            </a:pPr>
            <a:r>
              <a:rPr lang="en-US" sz="2600" dirty="0"/>
              <a:t>Proper repayment </a:t>
            </a:r>
          </a:p>
          <a:p>
            <a:pPr lvl="1" algn="just">
              <a:lnSpc>
                <a:spcPct val="120000"/>
              </a:lnSpc>
            </a:pPr>
            <a:r>
              <a:rPr lang="en-US" sz="2600" dirty="0"/>
              <a:t>Audits </a:t>
            </a:r>
          </a:p>
          <a:p>
            <a:pPr lvl="1">
              <a:lnSpc>
                <a:spcPct val="150000"/>
              </a:lnSpc>
            </a:pPr>
            <a:endParaRPr lang="en-US" dirty="0"/>
          </a:p>
          <a:p>
            <a:pPr lvl="1"/>
            <a:endParaRPr lang="en-US" dirty="0"/>
          </a:p>
          <a:p>
            <a:pPr lvl="1"/>
            <a:endParaRPr lang="en-IN" dirty="0"/>
          </a:p>
        </p:txBody>
      </p:sp>
    </p:spTree>
    <p:extLst>
      <p:ext uri="{BB962C8B-B14F-4D97-AF65-F5344CB8AC3E}">
        <p14:creationId xmlns:p14="http://schemas.microsoft.com/office/powerpoint/2010/main" val="3515234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F068-7A0E-6DDE-ACEB-E31281697F4E}"/>
              </a:ext>
            </a:extLst>
          </p:cNvPr>
          <p:cNvSpPr>
            <a:spLocks noGrp="1"/>
          </p:cNvSpPr>
          <p:nvPr>
            <p:ph type="title"/>
          </p:nvPr>
        </p:nvSpPr>
        <p:spPr/>
        <p:txBody>
          <a:bodyPr/>
          <a:lstStyle/>
          <a:p>
            <a:r>
              <a:rPr lang="en-US" dirty="0"/>
              <a:t>PROBLEM</a:t>
            </a:r>
            <a:endParaRPr lang="en-IN" dirty="0"/>
          </a:p>
        </p:txBody>
      </p:sp>
      <p:sp>
        <p:nvSpPr>
          <p:cNvPr id="3" name="Content Placeholder 2">
            <a:extLst>
              <a:ext uri="{FF2B5EF4-FFF2-40B4-BE49-F238E27FC236}">
                <a16:creationId xmlns:a16="http://schemas.microsoft.com/office/drawing/2014/main" id="{6D9CE3F7-B7E6-1CE1-3B66-93EA42ABEB1E}"/>
              </a:ext>
            </a:extLst>
          </p:cNvPr>
          <p:cNvSpPr>
            <a:spLocks noGrp="1"/>
          </p:cNvSpPr>
          <p:nvPr>
            <p:ph idx="1"/>
          </p:nvPr>
        </p:nvSpPr>
        <p:spPr/>
        <p:txBody>
          <a:bodyPr>
            <a:normAutofit fontScale="85000" lnSpcReduction="20000"/>
          </a:bodyPr>
          <a:lstStyle/>
          <a:p>
            <a:pPr algn="just">
              <a:lnSpc>
                <a:spcPct val="120000"/>
              </a:lnSpc>
            </a:pPr>
            <a:r>
              <a:rPr lang="en-US" dirty="0"/>
              <a:t>Current systems lack integration and efficiency in managing compliance across portfolios.</a:t>
            </a:r>
          </a:p>
          <a:p>
            <a:pPr algn="just">
              <a:lnSpc>
                <a:spcPct val="120000"/>
              </a:lnSpc>
            </a:pPr>
            <a:r>
              <a:rPr lang="en-US" dirty="0"/>
              <a:t>The existing compliance management system is outdated, lacks automation, and struggles with scalability, leading to inefficiencies in monitoring, reporting, and decision-making.</a:t>
            </a:r>
          </a:p>
          <a:p>
            <a:pPr algn="just">
              <a:lnSpc>
                <a:spcPct val="120000"/>
              </a:lnSpc>
            </a:pPr>
            <a:r>
              <a:rPr lang="en-US" dirty="0"/>
              <a:t>Some of the problems bank experiences</a:t>
            </a:r>
          </a:p>
          <a:p>
            <a:pPr lvl="1" algn="just">
              <a:lnSpc>
                <a:spcPct val="120000"/>
              </a:lnSpc>
            </a:pPr>
            <a:r>
              <a:rPr lang="en-US" sz="2800" dirty="0"/>
              <a:t>KYC verification multiple times for a single customer</a:t>
            </a:r>
          </a:p>
          <a:p>
            <a:pPr lvl="1" algn="just">
              <a:lnSpc>
                <a:spcPct val="120000"/>
              </a:lnSpc>
            </a:pPr>
            <a:r>
              <a:rPr lang="en-US" sz="2800" dirty="0"/>
              <a:t>Manual bank statement verification</a:t>
            </a:r>
          </a:p>
          <a:p>
            <a:pPr lvl="1" algn="just">
              <a:lnSpc>
                <a:spcPct val="120000"/>
              </a:lnSpc>
            </a:pPr>
            <a:r>
              <a:rPr lang="en-US" sz="2800" dirty="0"/>
              <a:t>Documentation updates</a:t>
            </a:r>
          </a:p>
          <a:p>
            <a:pPr lvl="1" algn="just">
              <a:lnSpc>
                <a:spcPct val="120000"/>
              </a:lnSpc>
            </a:pPr>
            <a:r>
              <a:rPr lang="en-US" sz="2800" dirty="0"/>
              <a:t>Repayment alerts</a:t>
            </a:r>
          </a:p>
          <a:p>
            <a:pPr lvl="1" algn="just"/>
            <a:endParaRPr lang="en-US" dirty="0"/>
          </a:p>
          <a:p>
            <a:pPr lvl="1" algn="just"/>
            <a:endParaRPr lang="en-US" dirty="0"/>
          </a:p>
          <a:p>
            <a:pPr algn="just"/>
            <a:endParaRPr lang="en-US" dirty="0"/>
          </a:p>
          <a:p>
            <a:pPr algn="just"/>
            <a:endParaRPr lang="en-US" dirty="0"/>
          </a:p>
          <a:p>
            <a:pPr algn="just"/>
            <a:endParaRPr lang="en-US" dirty="0"/>
          </a:p>
          <a:p>
            <a:pPr lvl="1"/>
            <a:endParaRPr lang="en-US" dirty="0"/>
          </a:p>
          <a:p>
            <a:pPr lvl="1"/>
            <a:endParaRPr lang="en-US" dirty="0"/>
          </a:p>
          <a:p>
            <a:pPr lvl="1"/>
            <a:endParaRPr lang="en-US" dirty="0"/>
          </a:p>
          <a:p>
            <a:pPr lvl="1"/>
            <a:endParaRPr lang="en-IN" dirty="0"/>
          </a:p>
        </p:txBody>
      </p:sp>
    </p:spTree>
    <p:extLst>
      <p:ext uri="{BB962C8B-B14F-4D97-AF65-F5344CB8AC3E}">
        <p14:creationId xmlns:p14="http://schemas.microsoft.com/office/powerpoint/2010/main" val="1461981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9E831-D391-880E-4912-6F8A16DB53C5}"/>
              </a:ext>
            </a:extLst>
          </p:cNvPr>
          <p:cNvSpPr>
            <a:spLocks noGrp="1"/>
          </p:cNvSpPr>
          <p:nvPr>
            <p:ph type="title"/>
          </p:nvPr>
        </p:nvSpPr>
        <p:spPr/>
        <p:txBody>
          <a:bodyPr/>
          <a:lstStyle/>
          <a:p>
            <a:r>
              <a:rPr lang="en-US" dirty="0"/>
              <a:t>OPPORTUNITY</a:t>
            </a:r>
            <a:endParaRPr lang="en-IN" dirty="0"/>
          </a:p>
        </p:txBody>
      </p:sp>
      <p:sp>
        <p:nvSpPr>
          <p:cNvPr id="3" name="Content Placeholder 2">
            <a:extLst>
              <a:ext uri="{FF2B5EF4-FFF2-40B4-BE49-F238E27FC236}">
                <a16:creationId xmlns:a16="http://schemas.microsoft.com/office/drawing/2014/main" id="{11D6193C-209A-4B46-43FC-3B22608BE7BA}"/>
              </a:ext>
            </a:extLst>
          </p:cNvPr>
          <p:cNvSpPr>
            <a:spLocks noGrp="1"/>
          </p:cNvSpPr>
          <p:nvPr>
            <p:ph idx="1"/>
          </p:nvPr>
        </p:nvSpPr>
        <p:spPr/>
        <p:txBody>
          <a:bodyPr>
            <a:normAutofit/>
          </a:bodyPr>
          <a:lstStyle/>
          <a:p>
            <a:pPr algn="just">
              <a:lnSpc>
                <a:spcPct val="150000"/>
              </a:lnSpc>
            </a:pPr>
            <a:r>
              <a:rPr lang="en-US" sz="2400" dirty="0"/>
              <a:t>There’s an opportunity to implement a robust compliance management system to reduce risks and improve regulatory compliance adherence and enhance operational efficiency.</a:t>
            </a:r>
          </a:p>
          <a:p>
            <a:pPr marL="0" indent="0" algn="just">
              <a:buNone/>
            </a:pPr>
            <a:endParaRPr lang="en-US" dirty="0"/>
          </a:p>
        </p:txBody>
      </p:sp>
    </p:spTree>
    <p:extLst>
      <p:ext uri="{BB962C8B-B14F-4D97-AF65-F5344CB8AC3E}">
        <p14:creationId xmlns:p14="http://schemas.microsoft.com/office/powerpoint/2010/main" val="377729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961C-353B-ED20-731B-524669B2F4FE}"/>
              </a:ext>
            </a:extLst>
          </p:cNvPr>
          <p:cNvSpPr>
            <a:spLocks noGrp="1"/>
          </p:cNvSpPr>
          <p:nvPr>
            <p:ph type="title"/>
          </p:nvPr>
        </p:nvSpPr>
        <p:spPr/>
        <p:txBody>
          <a:bodyPr/>
          <a:lstStyle/>
          <a:p>
            <a:r>
              <a:rPr lang="en-US" dirty="0"/>
              <a:t>PURPOSE STATEMENT</a:t>
            </a:r>
            <a:endParaRPr lang="en-IN" dirty="0"/>
          </a:p>
        </p:txBody>
      </p:sp>
      <p:sp>
        <p:nvSpPr>
          <p:cNvPr id="3" name="Content Placeholder 2">
            <a:extLst>
              <a:ext uri="{FF2B5EF4-FFF2-40B4-BE49-F238E27FC236}">
                <a16:creationId xmlns:a16="http://schemas.microsoft.com/office/drawing/2014/main" id="{E06FD43D-1B3C-C043-51E9-28F8013C2DC4}"/>
              </a:ext>
            </a:extLst>
          </p:cNvPr>
          <p:cNvSpPr>
            <a:spLocks noGrp="1"/>
          </p:cNvSpPr>
          <p:nvPr>
            <p:ph idx="1"/>
          </p:nvPr>
        </p:nvSpPr>
        <p:spPr/>
        <p:txBody>
          <a:bodyPr>
            <a:normAutofit/>
          </a:bodyPr>
          <a:lstStyle/>
          <a:p>
            <a:pPr>
              <a:lnSpc>
                <a:spcPct val="150000"/>
              </a:lnSpc>
            </a:pPr>
            <a:r>
              <a:rPr lang="en-US" sz="2400" dirty="0"/>
              <a:t>The purpose of this project is to analyze, select, and implement a Portfolio Compliance Management System that ensures regulatory adherence, improves monitoring capabilities, and enhances reporting efficiency for the bank’s investment portfolio.</a:t>
            </a:r>
          </a:p>
        </p:txBody>
      </p:sp>
    </p:spTree>
    <p:extLst>
      <p:ext uri="{BB962C8B-B14F-4D97-AF65-F5344CB8AC3E}">
        <p14:creationId xmlns:p14="http://schemas.microsoft.com/office/powerpoint/2010/main" val="183117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3A477-E378-4304-3409-D858ACEFE3DD}"/>
              </a:ext>
            </a:extLst>
          </p:cNvPr>
          <p:cNvSpPr>
            <a:spLocks noGrp="1"/>
          </p:cNvSpPr>
          <p:nvPr>
            <p:ph type="title"/>
          </p:nvPr>
        </p:nvSpPr>
        <p:spPr/>
        <p:txBody>
          <a:bodyPr/>
          <a:lstStyle/>
          <a:p>
            <a:r>
              <a:rPr lang="en-US" dirty="0"/>
              <a:t>PROJECT OBJECTIVES</a:t>
            </a:r>
            <a:endParaRPr lang="en-IN" dirty="0"/>
          </a:p>
        </p:txBody>
      </p:sp>
      <p:sp>
        <p:nvSpPr>
          <p:cNvPr id="3" name="Content Placeholder 2">
            <a:extLst>
              <a:ext uri="{FF2B5EF4-FFF2-40B4-BE49-F238E27FC236}">
                <a16:creationId xmlns:a16="http://schemas.microsoft.com/office/drawing/2014/main" id="{AB1F1009-1D58-C49A-A4FE-7B8341490AF1}"/>
              </a:ext>
            </a:extLst>
          </p:cNvPr>
          <p:cNvSpPr>
            <a:spLocks noGrp="1"/>
          </p:cNvSpPr>
          <p:nvPr>
            <p:ph idx="1"/>
          </p:nvPr>
        </p:nvSpPr>
        <p:spPr/>
        <p:txBody>
          <a:bodyPr>
            <a:normAutofit lnSpcReduction="10000"/>
          </a:bodyPr>
          <a:lstStyle/>
          <a:p>
            <a:pPr>
              <a:lnSpc>
                <a:spcPct val="150000"/>
              </a:lnSpc>
              <a:buFont typeface="Arial" panose="020B0604020202020204" pitchFamily="34" charset="0"/>
              <a:buChar char="•"/>
            </a:pPr>
            <a:r>
              <a:rPr lang="en-US" sz="2400" dirty="0"/>
              <a:t>Identify and select a solution that meets regulatory compliance requirements and industry standards.</a:t>
            </a:r>
          </a:p>
          <a:p>
            <a:pPr>
              <a:lnSpc>
                <a:spcPct val="150000"/>
              </a:lnSpc>
              <a:buFont typeface="Arial" panose="020B0604020202020204" pitchFamily="34" charset="0"/>
              <a:buChar char="•"/>
            </a:pPr>
            <a:r>
              <a:rPr lang="en-US" sz="2400" dirty="0"/>
              <a:t>Develop a system with automated compliance monitoring and real-time alerts.</a:t>
            </a:r>
          </a:p>
          <a:p>
            <a:pPr>
              <a:lnSpc>
                <a:spcPct val="150000"/>
              </a:lnSpc>
              <a:buFont typeface="Arial" panose="020B0604020202020204" pitchFamily="34" charset="0"/>
              <a:buChar char="•"/>
            </a:pPr>
            <a:r>
              <a:rPr lang="en-US" sz="2400" dirty="0"/>
              <a:t>Ensure seamless integration with existing banking systems and data sources.</a:t>
            </a:r>
          </a:p>
          <a:p>
            <a:pPr>
              <a:lnSpc>
                <a:spcPct val="150000"/>
              </a:lnSpc>
              <a:buFont typeface="Arial" panose="020B0604020202020204" pitchFamily="34" charset="0"/>
              <a:buChar char="•"/>
            </a:pPr>
            <a:r>
              <a:rPr lang="en-US" sz="2400" dirty="0"/>
              <a:t>Improve reporting efficiency through customizable dashboards and analytics.</a:t>
            </a:r>
          </a:p>
          <a:p>
            <a:pPr>
              <a:lnSpc>
                <a:spcPct val="150000"/>
              </a:lnSpc>
              <a:buFont typeface="Arial" panose="020B0604020202020204" pitchFamily="34" charset="0"/>
              <a:buChar char="•"/>
            </a:pPr>
            <a:r>
              <a:rPr lang="en-US" sz="2400" dirty="0"/>
              <a:t>Enhance user accessibility and training for compliance officers and portfolio managers.</a:t>
            </a:r>
          </a:p>
          <a:p>
            <a:endParaRPr lang="en-IN" dirty="0"/>
          </a:p>
        </p:txBody>
      </p:sp>
    </p:spTree>
    <p:extLst>
      <p:ext uri="{BB962C8B-B14F-4D97-AF65-F5344CB8AC3E}">
        <p14:creationId xmlns:p14="http://schemas.microsoft.com/office/powerpoint/2010/main" val="121266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9A390-71DB-B22A-4E53-FA1CED6E5C51}"/>
              </a:ext>
            </a:extLst>
          </p:cNvPr>
          <p:cNvSpPr>
            <a:spLocks noGrp="1"/>
          </p:cNvSpPr>
          <p:nvPr>
            <p:ph type="title"/>
          </p:nvPr>
        </p:nvSpPr>
        <p:spPr/>
        <p:txBody>
          <a:bodyPr/>
          <a:lstStyle/>
          <a:p>
            <a:r>
              <a:rPr lang="en-US" dirty="0"/>
              <a:t>SUCCESS CRITERIA</a:t>
            </a:r>
            <a:endParaRPr lang="en-IN" dirty="0"/>
          </a:p>
        </p:txBody>
      </p:sp>
      <p:sp>
        <p:nvSpPr>
          <p:cNvPr id="3" name="Content Placeholder 2">
            <a:extLst>
              <a:ext uri="{FF2B5EF4-FFF2-40B4-BE49-F238E27FC236}">
                <a16:creationId xmlns:a16="http://schemas.microsoft.com/office/drawing/2014/main" id="{966C7D4D-1D21-52EB-BE0F-96BCD8B33A4C}"/>
              </a:ext>
            </a:extLst>
          </p:cNvPr>
          <p:cNvSpPr>
            <a:spLocks noGrp="1"/>
          </p:cNvSpPr>
          <p:nvPr>
            <p:ph idx="1"/>
          </p:nvPr>
        </p:nvSpPr>
        <p:spPr/>
        <p:txBody>
          <a:bodyPr>
            <a:normAutofit fontScale="92500"/>
          </a:bodyPr>
          <a:lstStyle/>
          <a:p>
            <a:pPr>
              <a:lnSpc>
                <a:spcPct val="110000"/>
              </a:lnSpc>
              <a:buFont typeface="Arial" panose="020B0604020202020204" pitchFamily="34" charset="0"/>
              <a:buChar char="•"/>
            </a:pPr>
            <a:r>
              <a:rPr lang="en-US" sz="2600" dirty="0"/>
              <a:t>Improved accessibility and availability of compliance records, audit trails, and regulatory reports.</a:t>
            </a:r>
          </a:p>
          <a:p>
            <a:pPr>
              <a:lnSpc>
                <a:spcPct val="110000"/>
              </a:lnSpc>
              <a:buFont typeface="Arial" panose="020B0604020202020204" pitchFamily="34" charset="0"/>
              <a:buChar char="•"/>
            </a:pPr>
            <a:r>
              <a:rPr lang="en-US" sz="2600" dirty="0"/>
              <a:t>Reduction in system downtime, wait times, and response times for compliance queries.</a:t>
            </a:r>
          </a:p>
          <a:p>
            <a:pPr>
              <a:lnSpc>
                <a:spcPct val="110000"/>
              </a:lnSpc>
              <a:buFont typeface="Arial" panose="020B0604020202020204" pitchFamily="34" charset="0"/>
              <a:buChar char="•"/>
            </a:pPr>
            <a:r>
              <a:rPr lang="en-US" sz="2600" dirty="0"/>
              <a:t>Enhanced accuracy in compliance monitoring and timely identification of breaches.</a:t>
            </a:r>
          </a:p>
          <a:p>
            <a:pPr>
              <a:lnSpc>
                <a:spcPct val="110000"/>
              </a:lnSpc>
              <a:buFont typeface="Arial" panose="020B0604020202020204" pitchFamily="34" charset="0"/>
              <a:buChar char="•"/>
            </a:pPr>
            <a:r>
              <a:rPr lang="en-US" sz="2600" dirty="0"/>
              <a:t>Increased efficiency in compliance tracking, leading to faster decision-making.</a:t>
            </a:r>
          </a:p>
          <a:p>
            <a:pPr>
              <a:lnSpc>
                <a:spcPct val="110000"/>
              </a:lnSpc>
              <a:buFont typeface="Arial" panose="020B0604020202020204" pitchFamily="34" charset="0"/>
              <a:buChar char="•"/>
            </a:pPr>
            <a:r>
              <a:rPr lang="en-US" sz="2600" dirty="0"/>
              <a:t>Seamless user adoption and reduced manual intervention through automation.</a:t>
            </a:r>
          </a:p>
          <a:p>
            <a:endParaRPr lang="en-IN" dirty="0"/>
          </a:p>
        </p:txBody>
      </p:sp>
    </p:spTree>
    <p:extLst>
      <p:ext uri="{BB962C8B-B14F-4D97-AF65-F5344CB8AC3E}">
        <p14:creationId xmlns:p14="http://schemas.microsoft.com/office/powerpoint/2010/main" val="2208308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6C56D-2F85-47DF-2DD3-5F1389D5A1EE}"/>
              </a:ext>
            </a:extLst>
          </p:cNvPr>
          <p:cNvSpPr>
            <a:spLocks noGrp="1"/>
          </p:cNvSpPr>
          <p:nvPr>
            <p:ph type="title"/>
          </p:nvPr>
        </p:nvSpPr>
        <p:spPr/>
        <p:txBody>
          <a:bodyPr/>
          <a:lstStyle/>
          <a:p>
            <a:r>
              <a:rPr lang="en-US" dirty="0"/>
              <a:t>APPROACH</a:t>
            </a:r>
            <a:endParaRPr lang="en-IN" dirty="0"/>
          </a:p>
        </p:txBody>
      </p:sp>
      <p:sp>
        <p:nvSpPr>
          <p:cNvPr id="3" name="Content Placeholder 2">
            <a:extLst>
              <a:ext uri="{FF2B5EF4-FFF2-40B4-BE49-F238E27FC236}">
                <a16:creationId xmlns:a16="http://schemas.microsoft.com/office/drawing/2014/main" id="{66E8FE36-C7BF-F3A8-679E-528FCB48CA6B}"/>
              </a:ext>
            </a:extLst>
          </p:cNvPr>
          <p:cNvSpPr>
            <a:spLocks noGrp="1"/>
          </p:cNvSpPr>
          <p:nvPr>
            <p:ph idx="1"/>
          </p:nvPr>
        </p:nvSpPr>
        <p:spPr>
          <a:xfrm>
            <a:off x="838200" y="1796143"/>
            <a:ext cx="10515600" cy="5061856"/>
          </a:xfrm>
        </p:spPr>
        <p:txBody>
          <a:bodyPr>
            <a:normAutofit/>
          </a:bodyPr>
          <a:lstStyle/>
          <a:p>
            <a:pPr>
              <a:lnSpc>
                <a:spcPct val="120000"/>
              </a:lnSpc>
              <a:buFont typeface="Arial" panose="020B0604020202020204" pitchFamily="34" charset="0"/>
              <a:buChar char="•"/>
            </a:pPr>
            <a:r>
              <a:rPr lang="en-US" sz="2400" dirty="0"/>
              <a:t>Waterfall method is used to develop this application, as the requirements are very clear and it is a sequential linear model. </a:t>
            </a:r>
          </a:p>
          <a:p>
            <a:pPr>
              <a:lnSpc>
                <a:spcPct val="120000"/>
              </a:lnSpc>
              <a:buFont typeface="Arial" panose="020B0604020202020204" pitchFamily="34" charset="0"/>
              <a:buChar char="•"/>
            </a:pPr>
            <a:r>
              <a:rPr lang="en-US" sz="2400" dirty="0"/>
              <a:t>Team size of 10 members are aligned for this project including 5 developers, 3 testers, a BA and PM. </a:t>
            </a:r>
          </a:p>
          <a:p>
            <a:pPr>
              <a:lnSpc>
                <a:spcPct val="120000"/>
              </a:lnSpc>
              <a:buFont typeface="Arial" panose="020B0604020202020204" pitchFamily="34" charset="0"/>
              <a:buChar char="•"/>
            </a:pPr>
            <a:r>
              <a:rPr lang="en-US" sz="2400" dirty="0"/>
              <a:t>Requirements gathered from different stakeholders of bank through elicitation techniques of document analysis, brainstorming and JAD.</a:t>
            </a:r>
          </a:p>
          <a:p>
            <a:pPr>
              <a:lnSpc>
                <a:spcPct val="120000"/>
              </a:lnSpc>
              <a:buFont typeface="Arial" panose="020B0604020202020204" pitchFamily="34" charset="0"/>
              <a:buChar char="•"/>
            </a:pPr>
            <a:r>
              <a:rPr lang="en-US" sz="2400" dirty="0"/>
              <a:t>The process completes in a linear way. Once all the requirements are gathered, documentation will be completed and communicate to developers, developers build the application and move to testing. Once all the test cases are passed, UAT will be conducted and finally deployment to live environment of bank.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a:p>
            <a:endParaRPr lang="en-IN" sz="2400" dirty="0"/>
          </a:p>
        </p:txBody>
      </p:sp>
    </p:spTree>
    <p:extLst>
      <p:ext uri="{BB962C8B-B14F-4D97-AF65-F5344CB8AC3E}">
        <p14:creationId xmlns:p14="http://schemas.microsoft.com/office/powerpoint/2010/main" val="17480671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2013 - 2022 Theme</Template>
  <TotalTime>426</TotalTime>
  <Words>645</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PORTFOLIO COMPLIANCE MANAGEMENT SYSTEM</vt:lpstr>
      <vt:lpstr>INTRODUCTION</vt:lpstr>
      <vt:lpstr>SITUATION</vt:lpstr>
      <vt:lpstr>PROBLEM</vt:lpstr>
      <vt:lpstr>OPPORTUNITY</vt:lpstr>
      <vt:lpstr>PURPOSE STATEMENT</vt:lpstr>
      <vt:lpstr>PROJECT OBJECTIVES</vt:lpstr>
      <vt:lpstr>SUCCESS CRITERIA</vt:lpstr>
      <vt:lpstr>APPROACH</vt:lpstr>
      <vt:lpstr>RESOURCES</vt:lpstr>
      <vt:lpstr>PowerPoint Presentation</vt:lpstr>
      <vt:lpstr>RISKS AND DEPENDENCIES</vt:lpstr>
      <vt:lpstr>Thank You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Yashwanth Kumar</dc:creator>
  <cp:lastModifiedBy>Yashwanth Kumar</cp:lastModifiedBy>
  <cp:revision>71</cp:revision>
  <dcterms:created xsi:type="dcterms:W3CDTF">2025-03-26T12:08:29Z</dcterms:created>
  <dcterms:modified xsi:type="dcterms:W3CDTF">2025-03-28T05:39:37Z</dcterms:modified>
</cp:coreProperties>
</file>