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50" r:id="rId1"/>
  </p:sldMasterIdLst>
  <p:notesMasterIdLst>
    <p:notesMasterId r:id="rId16"/>
  </p:notesMasterIdLst>
  <p:sldIdLst>
    <p:sldId id="256" r:id="rId2"/>
    <p:sldId id="270" r:id="rId3"/>
    <p:sldId id="274" r:id="rId4"/>
    <p:sldId id="258" r:id="rId5"/>
    <p:sldId id="259" r:id="rId6"/>
    <p:sldId id="260" r:id="rId7"/>
    <p:sldId id="261" r:id="rId8"/>
    <p:sldId id="262" r:id="rId9"/>
    <p:sldId id="263" r:id="rId10"/>
    <p:sldId id="273" r:id="rId11"/>
    <p:sldId id="264" r:id="rId12"/>
    <p:sldId id="272" r:id="rId13"/>
    <p:sldId id="265" r:id="rId14"/>
    <p:sldId id="268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28"/>
    <p:restoredTop sz="94648"/>
  </p:normalViewPr>
  <p:slideViewPr>
    <p:cSldViewPr snapToGrid="0">
      <p:cViewPr>
        <p:scale>
          <a:sx n="144" d="100"/>
          <a:sy n="144" d="100"/>
        </p:scale>
        <p:origin x="-720" y="-3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F09476-7B67-4848-AC5C-4C6478ECA838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EE7E34-642D-264B-BFEC-F8F94E2C52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309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E7E34-642D-264B-BFEC-F8F94E2C526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5439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1EE7E34-642D-264B-BFEC-F8F94E2C5263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486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093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830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3691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462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46027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7086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271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0500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973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599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401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51BED936-8D94-7342-886C-3884136107C1}" type="datetimeFigureOut">
              <a:rPr lang="en-US" smtClean="0"/>
              <a:t>3/10/25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C35E0885-F657-4746-A1EB-6880B1350C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9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915EC-1450-855F-E839-9256C642620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u="sng" dirty="0"/>
              <a:t>WFT- Work Flow Tracker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C82A33-82EA-D89A-EDFB-C7E6F9D24B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73350" y="5187431"/>
            <a:ext cx="6801612" cy="1239894"/>
          </a:xfrm>
        </p:spPr>
        <p:txBody>
          <a:bodyPr/>
          <a:lstStyle/>
          <a:p>
            <a:r>
              <a:rPr lang="en-US" sz="2000" dirty="0">
                <a:solidFill>
                  <a:schemeClr val="bg1"/>
                </a:solidFill>
              </a:rPr>
              <a:t>Prepared By- Dr Madhumita Sahoo</a:t>
            </a:r>
          </a:p>
          <a:p>
            <a:r>
              <a:rPr lang="en-US" sz="2000" dirty="0">
                <a:solidFill>
                  <a:schemeClr val="bg1"/>
                </a:solidFill>
              </a:rPr>
              <a:t>Date-12/02/2025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648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A0F3B-9868-945B-08C4-46EBEA408A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1063" y="1058625"/>
            <a:ext cx="7729728" cy="3101983"/>
          </a:xfrm>
        </p:spPr>
        <p:txBody>
          <a:bodyPr/>
          <a:lstStyle/>
          <a:p>
            <a:pPr algn="l"/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Technology &amp; Implementation Strategy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Real-time Dashboards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Providing insights on claim volume, complexity, and processing efficiency.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Automated Analytics &amp; Reporting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Generating performance metrics for continuous improvement.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Role-Based Access Control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Assigning permissions based on user roles to enhance security.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API Integrations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Connecting with existing insurance claim systems for smooth data exchange.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14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EC61DA-F082-37F4-20EE-2ACC9B3AD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6114" y="997349"/>
            <a:ext cx="6542750" cy="679051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3B4831-EF69-C03F-2380-89DED5578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664785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 Manager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Oversees project execution, timeline, and stakeholder communication.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Product Owner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Defines project vision, gathers requirements, and prioritizes backlog items.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Agile Development Team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Includes: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Software Developers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Responsible for building and maintaining the workflow tracker.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UI/UX Designers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Ensure an intuitive and user-friendly interface.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QA Testers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Conduct testing to ensure system reliability and accuracy.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Business Analysts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Map existing claim workflows and define system requirements.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Insurance Claims Experts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Provide domain knowledge on claims processing and complexity categorization.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IT Support Team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Handles system integration, security, and technical support.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0124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E8B82-24D2-648F-74F0-2374C262C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5" y="1209566"/>
            <a:ext cx="6645009" cy="637707"/>
          </a:xfrm>
        </p:spPr>
        <p:txBody>
          <a:bodyPr>
            <a:noAutofit/>
          </a:bodyPr>
          <a:lstStyle/>
          <a:p>
            <a:r>
              <a:rPr lang="en-US" sz="2400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4C6EC-C379-350B-6DCF-6D4F6843F0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476134" cy="3645713"/>
          </a:xfrm>
        </p:spPr>
        <p:txBody>
          <a:bodyPr>
            <a:normAutofit fontScale="85000" lnSpcReduction="20000"/>
          </a:bodyPr>
          <a:lstStyle/>
          <a:p>
            <a:pPr algn="l">
              <a:buFont typeface="Wingdings" pitchFamily="2" charset="2"/>
              <a:buChar char="v"/>
            </a:pPr>
            <a:r>
              <a:rPr lang="en-IN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Technological Resources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Cloud-Based Platform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Hosting the workflow tracker for scalability and accessibility.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Database Management System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To store and retrieve claim data efficiently.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API Integrations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Connecting with existing insurance claims processing systems.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Analytics &amp; Reporting Tools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For data visualization and performance tracking.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Security Frameworks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Ensuring compliance with data privacy and regulatory standards.</a:t>
            </a:r>
          </a:p>
          <a:p>
            <a:pPr algn="l">
              <a:buFont typeface="Wingdings" pitchFamily="2" charset="2"/>
              <a:buChar char="v"/>
            </a:pPr>
            <a:r>
              <a:rPr lang="en-IN" b="1" i="0" u="sng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Financial &amp; Other Resources </a:t>
            </a:r>
          </a:p>
          <a:p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Budget Allocation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Covering development, infrastructure, training, and ongoing maintenance. Budget-  </a:t>
            </a:r>
            <a:r>
              <a:rPr lang="en-IN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$10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000.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Training Materials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Documentation and workshops for end-user onboarding.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Workspaces &amp; Collaboration Tools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– Agile management tools (e.g., Jira, Trello) for sprint planning and tracking.</a:t>
            </a:r>
          </a:p>
          <a:p>
            <a:pPr algn="l"/>
            <a:endParaRPr lang="en-IN" b="1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2001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0336C6-EF1E-B0F9-E0EF-3187B33866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15492" y="964692"/>
            <a:ext cx="7245372" cy="668165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RISKS/DEPENDENCIES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10C25-1180-ADFC-8551-9CE70A74A4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IN" b="0" i="0" u="none" strike="noStrike" dirty="0">
              <a:solidFill>
                <a:srgbClr val="000000"/>
              </a:solidFill>
              <a:effectLst/>
              <a:latin typeface="-webkit-standard"/>
            </a:endParaRPr>
          </a:p>
          <a:p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User Resistance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: Conducting comprehensive training sessions to encourage adoption.</a:t>
            </a:r>
          </a:p>
          <a:p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Data Security &amp; Compliance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: Implementing strict access controls and ensuring adherence to industry regulations.</a:t>
            </a:r>
          </a:p>
          <a:p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Scalability Issues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: Designing a flexible architecture to support future expansions.</a:t>
            </a:r>
            <a:endParaRPr lang="en-IN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structured approach will ensure the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Workflow Tracker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delivers tangible benefits, drives efficiency, and supports informed decision-making in insurance claim processing.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6825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B90BB-4207-2E30-FF5F-8F35038E5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9686" y="1250442"/>
            <a:ext cx="7729728" cy="3527298"/>
          </a:xfrm>
        </p:spPr>
        <p:txBody>
          <a:bodyPr>
            <a:normAutofit/>
          </a:bodyPr>
          <a:lstStyle/>
          <a:p>
            <a:pPr algn="l"/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Project Sponsor :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Allsate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en-US" sz="1800" dirty="0"/>
            </a:br>
            <a:br>
              <a:rPr lang="en-US" sz="1800" dirty="0"/>
            </a:b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Project Manager : </a:t>
            </a:r>
            <a:r>
              <a:rPr lang="en-US" sz="1800" dirty="0" err="1">
                <a:latin typeface="Calibri" panose="020F0502020204030204" pitchFamily="34" charset="0"/>
                <a:cs typeface="Calibri" panose="020F0502020204030204" pitchFamily="34" charset="0"/>
              </a:rPr>
              <a:t>Mr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AJAY KUMAR</a:t>
            </a:r>
            <a:b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634395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8CDE5-CD9E-5D12-99D2-9EA9FBFF5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3600" y="1117092"/>
            <a:ext cx="6760029" cy="633331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EXECUTIVE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5BFA1-49E4-A14A-565E-20EE4DC9C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5376" y="2130552"/>
            <a:ext cx="7729728" cy="3303893"/>
          </a:xfrm>
        </p:spPr>
        <p:txBody>
          <a:bodyPr>
            <a:noAutofit/>
          </a:bodyPr>
          <a:lstStyle/>
          <a:p>
            <a:r>
              <a:rPr lang="en-IN" sz="1200" b="1" i="0" u="none" strike="noStrike" dirty="0">
                <a:solidFill>
                  <a:srgbClr val="000000"/>
                </a:solidFill>
                <a:effectLst/>
              </a:rPr>
              <a:t>Workflow Tracker – Agile Project</a:t>
            </a:r>
          </a:p>
          <a:p>
            <a:pPr algn="l"/>
            <a:r>
              <a:rPr lang="en-IN" sz="1200" b="1" i="0" u="none" strike="noStrike" dirty="0">
                <a:solidFill>
                  <a:srgbClr val="000000"/>
                </a:solidFill>
                <a:effectLst/>
              </a:rPr>
              <a:t>Project Overview</a:t>
            </a:r>
          </a:p>
          <a:p>
            <a:pPr algn="l"/>
            <a:r>
              <a:rPr lang="en-IN" sz="1200" b="0" i="0" u="none" strike="noStrike" dirty="0">
                <a:solidFill>
                  <a:srgbClr val="000000"/>
                </a:solidFill>
                <a:effectLst/>
              </a:rPr>
              <a:t>The </a:t>
            </a:r>
            <a:r>
              <a:rPr lang="en-IN" sz="1200" b="1" i="0" u="none" strike="noStrike" dirty="0">
                <a:solidFill>
                  <a:srgbClr val="000000"/>
                </a:solidFill>
                <a:effectLst/>
              </a:rPr>
              <a:t>Workflow Tracker</a:t>
            </a:r>
            <a:r>
              <a:rPr lang="en-IN" sz="1200" b="0" i="0" u="none" strike="noStrike" dirty="0">
                <a:solidFill>
                  <a:srgbClr val="000000"/>
                </a:solidFill>
                <a:effectLst/>
              </a:rPr>
              <a:t> is an Agile-based project designed to monitor and manage the number of insurance claims processed while assessing the complexity of each case. The system provides real-time tracking, analytics, and reporting to enhance operational efficiency and optimize resource allocation.</a:t>
            </a:r>
          </a:p>
          <a:p>
            <a:pPr lvl="1"/>
            <a:r>
              <a:rPr lang="en-IN" sz="1200" b="1" dirty="0"/>
              <a:t>Improve Claim Processing Efficiency</a:t>
            </a:r>
            <a:r>
              <a:rPr lang="en-IN" sz="1200" dirty="0"/>
              <a:t>: Monitor the volume of claims processed to identify bottlenecks and streamline workflows.</a:t>
            </a:r>
          </a:p>
          <a:p>
            <a:pPr lvl="1"/>
            <a:r>
              <a:rPr lang="en-IN" sz="1200" b="1" dirty="0"/>
              <a:t>Assess Case Complexity</a:t>
            </a:r>
            <a:r>
              <a:rPr lang="en-IN" sz="1200" dirty="0"/>
              <a:t>: Categorize claims based on complexity to allocate appropriate resources and reduce processing delays.</a:t>
            </a:r>
            <a:endParaRPr lang="en-IN" sz="1200" b="1" dirty="0"/>
          </a:p>
          <a:p>
            <a:pPr lvl="1"/>
            <a:r>
              <a:rPr lang="en-IN" sz="1200" b="1" dirty="0"/>
              <a:t>Enhance Decision-Making</a:t>
            </a:r>
            <a:r>
              <a:rPr lang="en-IN" sz="1200" dirty="0"/>
              <a:t>: Leverage data-driven insights to optimize workforce distribution and claim resolution strategies.</a:t>
            </a:r>
          </a:p>
          <a:p>
            <a:pPr lvl="1"/>
            <a:r>
              <a:rPr lang="en-IN" sz="1200" b="1" dirty="0"/>
              <a:t>Ensure Compliance &amp; Accuracy</a:t>
            </a:r>
            <a:r>
              <a:rPr lang="en-IN" sz="1200" dirty="0"/>
              <a:t>: Track key metrics to maintain regulatory compliance and improve claim accuracy.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6894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AF6B4-4A85-DFDA-B2B5-466E962AFD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29485" y="812920"/>
            <a:ext cx="5922264" cy="610108"/>
          </a:xfrm>
        </p:spPr>
        <p:txBody>
          <a:bodyPr>
            <a:normAutofit fontScale="90000"/>
          </a:bodyPr>
          <a:lstStyle/>
          <a:p>
            <a:r>
              <a:rPr lang="en-US" dirty="0"/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061D71-462D-E199-4A15-D4CF8924FF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89582" y="2611411"/>
            <a:ext cx="4437019" cy="3274484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Current State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Claims processing teams currently lack </a:t>
            </a: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real-time tracking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of claims and complexity levels.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Manual or fragmented systems lead to </a:t>
            </a: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inefficiencies, delays, and inaccurate workload distribution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There is </a:t>
            </a: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limited visibility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into performance metrics, making it difficult to optimize resource allocation.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Complexity levels of claims are </a:t>
            </a: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not systematically analysed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leading to inefficient case assignment</a:t>
            </a:r>
            <a:r>
              <a:rPr lang="en-IN" sz="29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1B3EF0-85A3-8A48-BA64-7AA6809E3C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39841" y="2511044"/>
            <a:ext cx="4270247" cy="3073010"/>
          </a:xfrm>
        </p:spPr>
        <p:txBody>
          <a:bodyPr>
            <a:normAutofit fontScale="2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 Initiation &amp; Timeline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Project </a:t>
            </a:r>
            <a:r>
              <a:rPr lang="en-IN" sz="5600" b="1" i="0" u="none" strike="noStrike" dirty="0" err="1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Kickoff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Initial discussions and requirement gathering completed.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Sprint Planning in Progress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Features and backlog items being prioritized.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Development Phase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Agile sprints to deliver incremental functionality.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Pilot Testing &amp; Feedback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User testing and refinements based on real-world usage.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Full Deployment</a:t>
            </a:r>
            <a:r>
              <a:rPr lang="en-IN" sz="56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System rollout with user training and ongoing support.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IN" sz="5600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Timeline</a:t>
            </a:r>
            <a:r>
              <a:rPr lang="en-IN" sz="560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- 3 months. </a:t>
            </a:r>
            <a:endParaRPr lang="en-IN" sz="5600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8675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F8185-B267-B028-E331-73E51A484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49286" y="1313035"/>
            <a:ext cx="6771350" cy="689937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PROBLEM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2AAA23-BC6C-5CCD-4F54-76E819149C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90800" y="2416630"/>
            <a:ext cx="7370064" cy="3624942"/>
          </a:xfrm>
        </p:spPr>
        <p:txBody>
          <a:bodyPr/>
          <a:lstStyle/>
          <a:p>
            <a:pPr algn="l"/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Challenges in Current Claim Processing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Lack of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real-time visibility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into claim volume and processing speed.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Inefficient workload distribution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leading to delays in resolving complex cases.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Difficulty in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tracking case complexity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affecting resource allocation.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Limited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data analytics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for performance monitoring and optimization.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770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A91BD-A31F-39B6-5CD9-1BC75D20C6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2982" y="964692"/>
            <a:ext cx="7577882" cy="605490"/>
          </a:xfrm>
        </p:spPr>
        <p:txBody>
          <a:bodyPr>
            <a:normAutofit fontScale="90000"/>
          </a:bodyPr>
          <a:lstStyle/>
          <a:p>
            <a:r>
              <a:rPr lang="en-US" dirty="0"/>
              <a:t>OPPORTUNITY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5CF07C-E9D4-3D3D-6036-5464BCDC66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788156"/>
          </a:xfrm>
        </p:spPr>
        <p:txBody>
          <a:bodyPr/>
          <a:lstStyle/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Implement a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centralized tracking system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to monitor claim processing in real time.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Utilize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complexity analysis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to allocate claims efficiently based on skill level.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Generate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data-driven insights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to optimize workflows and enhance operational efficiency.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Improve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compliance and reporting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through automated tracking and documentation.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25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C7BDB2-B506-55A9-C044-71A6CA7D4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2290" y="964692"/>
            <a:ext cx="7448573" cy="568544"/>
          </a:xfrm>
        </p:spPr>
        <p:txBody>
          <a:bodyPr>
            <a:normAutofit fontScale="90000"/>
          </a:bodyPr>
          <a:lstStyle/>
          <a:p>
            <a:r>
              <a:rPr lang="en-US" dirty="0"/>
              <a:t>PURPOSE STATEMENT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1761E-6CB3-E224-6042-4F35B9B15C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Workflow Tracker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is designed to enhance the efficiency, accuracy, and transparency of insurance claim processing. 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By tracking the number of claims processed and analysing their complexity, the system aims to streamline workflows, optimize resource allocation, and improve decision-making. </a:t>
            </a:r>
          </a:p>
          <a:p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This project will ensure better workload distribution, faster claim resolution, and compliance with industry regulations.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1737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7D2-BC49-524C-0C7A-06EA570DA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61472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PROJECT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ED6F2A-2940-4C75-F367-133FE3F2C5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19063" y="2305003"/>
            <a:ext cx="6737373" cy="2608741"/>
          </a:xfrm>
        </p:spPr>
        <p:txBody>
          <a:bodyPr/>
          <a:lstStyle/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Increased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operational efficiency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through optimized workflows.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Improved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claim accuracy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and reduced errors.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Enhanced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visibility &amp; reporting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for management and stakeholders.</a:t>
            </a:r>
          </a:p>
          <a:p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Better </a:t>
            </a:r>
            <a:r>
              <a:rPr lang="en-IN" b="1" dirty="0">
                <a:latin typeface="Calibri" panose="020F0502020204030204" pitchFamily="34" charset="0"/>
                <a:cs typeface="Calibri" panose="020F0502020204030204" pitchFamily="34" charset="0"/>
              </a:rPr>
              <a:t>resource allocation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 based </a:t>
            </a:r>
            <a:r>
              <a:rPr lang="en-IN" dirty="0" err="1">
                <a:latin typeface="Calibri" panose="020F0502020204030204" pitchFamily="34" charset="0"/>
                <a:cs typeface="Calibri" panose="020F0502020204030204" pitchFamily="34" charset="0"/>
              </a:rPr>
              <a:t>oncs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 claim complexity insights</a:t>
            </a:r>
            <a:r>
              <a:rPr lang="en-IN" dirty="0"/>
              <a:t>.</a:t>
            </a:r>
          </a:p>
          <a:p>
            <a:r>
              <a:rPr lang="en-IN" dirty="0"/>
              <a:t>Track of how many claims processed per day. </a:t>
            </a:r>
          </a:p>
          <a:p>
            <a:r>
              <a:rPr lang="en-IN" dirty="0"/>
              <a:t>Reduce TAT.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10634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D9F0E-1064-7B13-5D10-E01D1F410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23457" y="1019122"/>
            <a:ext cx="5671457" cy="689936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CF2261-1268-5841-87C2-546085C880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89314" y="2155371"/>
            <a:ext cx="8860972" cy="4234543"/>
          </a:xfrm>
        </p:spPr>
        <p:txBody>
          <a:bodyPr>
            <a:normAutofit/>
          </a:bodyPr>
          <a:lstStyle/>
          <a:p>
            <a:pPr algn="l"/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project will be considered successful if it achieves the following measurable outcomes: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Efficiency Gains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Reduction in average claim processing time by </a:t>
            </a:r>
            <a:r>
              <a:rPr lang="en-IN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30%</a:t>
            </a:r>
            <a:endParaRPr lang="en-IN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Accuracy Improvement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Decrease in claim processing errors by </a:t>
            </a:r>
            <a:r>
              <a:rPr lang="en-IN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18 %</a:t>
            </a:r>
            <a:endParaRPr lang="en-IN" b="0" i="0" u="none" strike="noStrike" dirty="0">
              <a:solidFill>
                <a:srgbClr val="00000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Enhanced Visibility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Real-time tracking of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100%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of claims processed.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Balanced Workload Distribution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Improved claim allocation based on complexity, reducing backlog by </a:t>
            </a:r>
            <a:r>
              <a:rPr lang="en-IN" b="1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User Adoption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80-90%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of claims processing teams actively using the system within the first quarter.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Scalability &amp; Integration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Seamless integration with existing insurance platforms and adaptability for future enhancements.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689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46A8F-A2C3-8C74-272A-A16729C918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314" y="855835"/>
            <a:ext cx="6292377" cy="504879"/>
          </a:xfrm>
        </p:spPr>
        <p:txBody>
          <a:bodyPr>
            <a:normAutofit fontScale="90000"/>
          </a:bodyPr>
          <a:lstStyle/>
          <a:p>
            <a:r>
              <a:rPr lang="en-US" sz="2400" dirty="0"/>
              <a:t>METHODS/APPROACH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7A3F9A-ACFF-B287-3FE5-121C4DC2EF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44436" y="1890157"/>
            <a:ext cx="7949210" cy="3550062"/>
          </a:xfrm>
        </p:spPr>
        <p:txBody>
          <a:bodyPr>
            <a:normAutofit/>
          </a:bodyPr>
          <a:lstStyle/>
          <a:p>
            <a:pPr algn="l"/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Agile Project Management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Sprint-Based Development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Delivering incremental updates every </a:t>
            </a: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2-4 weeks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Daily Stand-ups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Continuous collaboration to address blockers and track progress.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Stakeholder Feedback Loops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Regular reviews with claim handlers, supervisors, and management to refine features.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IN" b="1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User Training &amp; Onboarding</a:t>
            </a:r>
            <a:r>
              <a:rPr lang="en-IN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 Ensuring seamless adoption through workshops and documentation.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9189543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{EDF03289-FBC4-3943-86BB-7A5C098A01F8}tf10001120</Template>
  <TotalTime>174</TotalTime>
  <Words>996</Words>
  <Application>Microsoft Macintosh PowerPoint</Application>
  <PresentationFormat>Widescreen</PresentationFormat>
  <Paragraphs>95</Paragraphs>
  <Slides>14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-webkit-standard</vt:lpstr>
      <vt:lpstr>Arial</vt:lpstr>
      <vt:lpstr>Calibri</vt:lpstr>
      <vt:lpstr>Gill Sans MT</vt:lpstr>
      <vt:lpstr>Wingdings</vt:lpstr>
      <vt:lpstr>Parcel</vt:lpstr>
      <vt:lpstr>WFT- Work Flow Tracker </vt:lpstr>
      <vt:lpstr>EXECUTIVE SUMMARY</vt:lpstr>
      <vt:lpstr>SITUATION</vt:lpstr>
      <vt:lpstr>PROBLEM </vt:lpstr>
      <vt:lpstr>OPPORTUNITY</vt:lpstr>
      <vt:lpstr>PURPOSE STATEMENT</vt:lpstr>
      <vt:lpstr>PROJECT OBJECTIVES</vt:lpstr>
      <vt:lpstr>SUCCESS CRITERIA</vt:lpstr>
      <vt:lpstr>METHODS/APPROACH</vt:lpstr>
      <vt:lpstr>PowerPoint Presentation</vt:lpstr>
      <vt:lpstr>RESOURCES</vt:lpstr>
      <vt:lpstr>RESOURCES</vt:lpstr>
      <vt:lpstr>RISKS/DEPENDENCIES</vt:lpstr>
      <vt:lpstr>Project Sponsor : Allsate   Project Manager : Mr AJAY KUMAR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WFT- Work Flow Tracker </dc:title>
  <dc:creator>Microsoft Office User</dc:creator>
  <cp:lastModifiedBy>Microsoft Office User</cp:lastModifiedBy>
  <cp:revision>3</cp:revision>
  <dcterms:created xsi:type="dcterms:W3CDTF">2025-03-08T12:48:49Z</dcterms:created>
  <dcterms:modified xsi:type="dcterms:W3CDTF">2025-03-10T04:48:30Z</dcterms:modified>
</cp:coreProperties>
</file>