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6" r:id="rId3"/>
    <p:sldId id="267" r:id="rId4"/>
    <p:sldId id="268" r:id="rId5"/>
    <p:sldId id="269" r:id="rId6"/>
    <p:sldId id="270" r:id="rId7"/>
    <p:sldId id="271" r:id="rId8"/>
    <p:sldId id="272" r:id="rId9"/>
    <p:sldId id="273" r:id="rId10"/>
    <p:sldId id="274" r:id="rId11"/>
    <p:sldId id="275" r:id="rId12"/>
    <p:sldId id="276" r:id="rId13"/>
    <p:sldId id="277"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0F26B3-2108-4A2A-8AC4-34BE57125CE0}" v="18" dt="2025-04-15T17:31:33.15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0" d="100"/>
          <a:sy n="70" d="100"/>
        </p:scale>
        <p:origin x="1180" y="3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4/17/2025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4/17/2025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4/17/2025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4/17/2025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4/17/2025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4/17/2025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4/17/2025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4/17/2025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4/17/2025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4/17/2025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4/17/2025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4/17/2025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dirty="0"/>
              <a:t>Core </a:t>
            </a:r>
            <a:br>
              <a:rPr lang="en-US" dirty="0"/>
            </a:br>
            <a:r>
              <a:rPr dirty="0"/>
              <a:t>Customer Support Application</a:t>
            </a:r>
          </a:p>
        </p:txBody>
      </p:sp>
      <p:sp>
        <p:nvSpPr>
          <p:cNvPr id="3" name="Subtitle 2"/>
          <p:cNvSpPr>
            <a:spLocks noGrp="1"/>
          </p:cNvSpPr>
          <p:nvPr>
            <p:ph type="subTitle" idx="1"/>
          </p:nvPr>
        </p:nvSpPr>
        <p:spPr/>
        <p:txBody>
          <a:bodyPr>
            <a:normAutofit/>
          </a:bodyPr>
          <a:lstStyle/>
          <a:p>
            <a:endParaRPr sz="1200" dirty="0">
              <a:solidFill>
                <a:schemeClr val="tx1"/>
              </a:solidFill>
              <a:latin typeface="+mj-lt"/>
            </a:endParaRPr>
          </a:p>
          <a:p>
            <a:r>
              <a:rPr sz="2000" dirty="0">
                <a:solidFill>
                  <a:schemeClr val="tx1"/>
                </a:solidFill>
                <a:latin typeface="+mj-lt"/>
              </a:rPr>
              <a:t>Pre</a:t>
            </a:r>
            <a:r>
              <a:rPr lang="en-US" sz="2000" dirty="0">
                <a:solidFill>
                  <a:schemeClr val="tx1"/>
                </a:solidFill>
                <a:latin typeface="+mj-lt"/>
              </a:rPr>
              <a:t>pared</a:t>
            </a:r>
            <a:r>
              <a:rPr sz="2000" dirty="0">
                <a:solidFill>
                  <a:schemeClr val="tx1"/>
                </a:solidFill>
                <a:latin typeface="+mj-lt"/>
              </a:rPr>
              <a:t> by: </a:t>
            </a:r>
            <a:r>
              <a:rPr lang="en-US" sz="2000" dirty="0">
                <a:solidFill>
                  <a:schemeClr val="tx1"/>
                </a:solidFill>
                <a:latin typeface="+mj-lt"/>
              </a:rPr>
              <a:t>Renuka                               </a:t>
            </a:r>
            <a:r>
              <a:rPr sz="2000" dirty="0">
                <a:solidFill>
                  <a:schemeClr val="tx1"/>
                </a:solidFill>
                <a:latin typeface="+mj-lt"/>
              </a:rPr>
              <a:t>Date: </a:t>
            </a:r>
            <a:r>
              <a:rPr lang="en-US" sz="2000" dirty="0">
                <a:solidFill>
                  <a:schemeClr val="tx1"/>
                </a:solidFill>
                <a:latin typeface="+mj-lt"/>
              </a:rPr>
              <a:t>15-04-2025</a:t>
            </a:r>
            <a:endParaRPr sz="2000" dirty="0">
              <a:solidFill>
                <a:schemeClr val="tx1"/>
              </a:solidFill>
              <a:latin typeface="+mj-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1E6F14-30E1-51CD-2101-3B1333003B3D}"/>
              </a:ext>
            </a:extLst>
          </p:cNvPr>
          <p:cNvSpPr>
            <a:spLocks noGrp="1"/>
          </p:cNvSpPr>
          <p:nvPr>
            <p:ph type="title"/>
          </p:nvPr>
        </p:nvSpPr>
        <p:spPr/>
        <p:txBody>
          <a:bodyPr>
            <a:normAutofit/>
          </a:bodyPr>
          <a:lstStyle/>
          <a:p>
            <a:r>
              <a:rPr lang="en-IN" sz="4000" dirty="0"/>
              <a:t>Project Budget (Estimated)</a:t>
            </a:r>
          </a:p>
        </p:txBody>
      </p:sp>
      <p:graphicFrame>
        <p:nvGraphicFramePr>
          <p:cNvPr id="7" name="Content Placeholder 6">
            <a:extLst>
              <a:ext uri="{FF2B5EF4-FFF2-40B4-BE49-F238E27FC236}">
                <a16:creationId xmlns:a16="http://schemas.microsoft.com/office/drawing/2014/main" id="{67600CC8-6AE4-632B-6A5D-95314FC00EA4}"/>
              </a:ext>
            </a:extLst>
          </p:cNvPr>
          <p:cNvGraphicFramePr>
            <a:graphicFrameLocks noGrp="1"/>
          </p:cNvGraphicFramePr>
          <p:nvPr>
            <p:ph idx="1"/>
            <p:extLst>
              <p:ext uri="{D42A27DB-BD31-4B8C-83A1-F6EECF244321}">
                <p14:modId xmlns:p14="http://schemas.microsoft.com/office/powerpoint/2010/main" val="2352760887"/>
              </p:ext>
            </p:extLst>
          </p:nvPr>
        </p:nvGraphicFramePr>
        <p:xfrm>
          <a:off x="1389682" y="1590558"/>
          <a:ext cx="6364636" cy="6313088"/>
        </p:xfrm>
        <a:graphic>
          <a:graphicData uri="http://schemas.openxmlformats.org/drawingml/2006/table">
            <a:tbl>
              <a:tblPr/>
              <a:tblGrid>
                <a:gridCol w="3182318">
                  <a:extLst>
                    <a:ext uri="{9D8B030D-6E8A-4147-A177-3AD203B41FA5}">
                      <a16:colId xmlns:a16="http://schemas.microsoft.com/office/drawing/2014/main" val="821026791"/>
                    </a:ext>
                  </a:extLst>
                </a:gridCol>
                <a:gridCol w="3182318">
                  <a:extLst>
                    <a:ext uri="{9D8B030D-6E8A-4147-A177-3AD203B41FA5}">
                      <a16:colId xmlns:a16="http://schemas.microsoft.com/office/drawing/2014/main" val="1844811730"/>
                    </a:ext>
                  </a:extLst>
                </a:gridCol>
              </a:tblGrid>
              <a:tr h="282873">
                <a:tc>
                  <a:txBody>
                    <a:bodyPr/>
                    <a:lstStyle/>
                    <a:p>
                      <a:r>
                        <a:rPr lang="en-IN" sz="2000" b="1"/>
                        <a:t>Category</a:t>
                      </a:r>
                      <a:endParaRPr lang="en-IN" sz="2000"/>
                    </a:p>
                  </a:txBody>
                  <a:tcPr marL="70718" marR="70718" marT="35359" marB="35359" anchor="ctr">
                    <a:lnL>
                      <a:noFill/>
                    </a:lnL>
                    <a:lnR>
                      <a:noFill/>
                    </a:lnR>
                    <a:lnT>
                      <a:noFill/>
                    </a:lnT>
                    <a:lnB>
                      <a:noFill/>
                    </a:lnB>
                    <a:noFill/>
                  </a:tcPr>
                </a:tc>
                <a:tc>
                  <a:txBody>
                    <a:bodyPr/>
                    <a:lstStyle/>
                    <a:p>
                      <a:r>
                        <a:rPr lang="en-IN" sz="2000" b="1"/>
                        <a:t>Estimated Cost (INR)</a:t>
                      </a:r>
                      <a:endParaRPr lang="en-IN" sz="2000"/>
                    </a:p>
                  </a:txBody>
                  <a:tcPr marL="70718" marR="70718" marT="35359" marB="35359" anchor="ctr">
                    <a:lnL>
                      <a:noFill/>
                    </a:lnL>
                    <a:lnR>
                      <a:noFill/>
                    </a:lnR>
                    <a:lnT>
                      <a:noFill/>
                    </a:lnT>
                    <a:lnB>
                      <a:noFill/>
                    </a:lnB>
                    <a:noFill/>
                  </a:tcPr>
                </a:tc>
                <a:extLst>
                  <a:ext uri="{0D108BD9-81ED-4DB2-BD59-A6C34878D82A}">
                    <a16:rowId xmlns:a16="http://schemas.microsoft.com/office/drawing/2014/main" val="1488427115"/>
                  </a:ext>
                </a:extLst>
              </a:tr>
              <a:tr h="282873">
                <a:tc>
                  <a:txBody>
                    <a:bodyPr/>
                    <a:lstStyle/>
                    <a:p>
                      <a:r>
                        <a:rPr lang="en-IN" sz="2000" b="1"/>
                        <a:t>Human Resources</a:t>
                      </a:r>
                      <a:endParaRPr lang="en-IN" sz="2000"/>
                    </a:p>
                  </a:txBody>
                  <a:tcPr marL="70718" marR="70718" marT="35359" marB="35359" anchor="ctr">
                    <a:lnL>
                      <a:noFill/>
                    </a:lnL>
                    <a:lnR>
                      <a:noFill/>
                    </a:lnR>
                    <a:lnT>
                      <a:noFill/>
                    </a:lnT>
                    <a:lnB>
                      <a:noFill/>
                    </a:lnB>
                    <a:noFill/>
                  </a:tcPr>
                </a:tc>
                <a:tc>
                  <a:txBody>
                    <a:bodyPr/>
                    <a:lstStyle/>
                    <a:p>
                      <a:endParaRPr lang="en-IN" sz="2000"/>
                    </a:p>
                  </a:txBody>
                  <a:tcPr marL="70718" marR="70718" marT="35359" marB="35359" anchor="ctr">
                    <a:lnL>
                      <a:noFill/>
                    </a:lnL>
                    <a:lnR>
                      <a:noFill/>
                    </a:lnR>
                    <a:lnT>
                      <a:noFill/>
                    </a:lnT>
                    <a:lnB>
                      <a:noFill/>
                    </a:lnB>
                    <a:noFill/>
                  </a:tcPr>
                </a:tc>
                <a:extLst>
                  <a:ext uri="{0D108BD9-81ED-4DB2-BD59-A6C34878D82A}">
                    <a16:rowId xmlns:a16="http://schemas.microsoft.com/office/drawing/2014/main" val="295955954"/>
                  </a:ext>
                </a:extLst>
              </a:tr>
              <a:tr h="282873">
                <a:tc>
                  <a:txBody>
                    <a:bodyPr/>
                    <a:lstStyle/>
                    <a:p>
                      <a:r>
                        <a:rPr lang="en-IN" sz="2000"/>
                        <a:t>- Project Manager</a:t>
                      </a:r>
                    </a:p>
                  </a:txBody>
                  <a:tcPr marL="70718" marR="70718" marT="35359" marB="35359" anchor="ctr">
                    <a:lnL>
                      <a:noFill/>
                    </a:lnL>
                    <a:lnR>
                      <a:noFill/>
                    </a:lnR>
                    <a:lnT>
                      <a:noFill/>
                    </a:lnT>
                    <a:lnB>
                      <a:noFill/>
                    </a:lnB>
                    <a:noFill/>
                  </a:tcPr>
                </a:tc>
                <a:tc>
                  <a:txBody>
                    <a:bodyPr/>
                    <a:lstStyle/>
                    <a:p>
                      <a:r>
                        <a:rPr lang="en-IN" sz="2000" dirty="0"/>
                        <a:t>₹4,980</a:t>
                      </a:r>
                    </a:p>
                  </a:txBody>
                  <a:tcPr marL="70718" marR="70718" marT="35359" marB="35359" anchor="ctr">
                    <a:lnL>
                      <a:noFill/>
                    </a:lnL>
                    <a:lnR>
                      <a:noFill/>
                    </a:lnR>
                    <a:lnT>
                      <a:noFill/>
                    </a:lnT>
                    <a:lnB>
                      <a:noFill/>
                    </a:lnB>
                    <a:noFill/>
                  </a:tcPr>
                </a:tc>
                <a:extLst>
                  <a:ext uri="{0D108BD9-81ED-4DB2-BD59-A6C34878D82A}">
                    <a16:rowId xmlns:a16="http://schemas.microsoft.com/office/drawing/2014/main" val="2726058173"/>
                  </a:ext>
                </a:extLst>
              </a:tr>
              <a:tr h="282873">
                <a:tc>
                  <a:txBody>
                    <a:bodyPr/>
                    <a:lstStyle/>
                    <a:p>
                      <a:r>
                        <a:rPr lang="en-IN" sz="2000"/>
                        <a:t>- Business Analyst</a:t>
                      </a:r>
                    </a:p>
                  </a:txBody>
                  <a:tcPr marL="70718" marR="70718" marT="35359" marB="35359" anchor="ctr">
                    <a:lnL>
                      <a:noFill/>
                    </a:lnL>
                    <a:lnR>
                      <a:noFill/>
                    </a:lnR>
                    <a:lnT>
                      <a:noFill/>
                    </a:lnT>
                    <a:lnB>
                      <a:noFill/>
                    </a:lnB>
                    <a:noFill/>
                  </a:tcPr>
                </a:tc>
                <a:tc>
                  <a:txBody>
                    <a:bodyPr/>
                    <a:lstStyle/>
                    <a:p>
                      <a:r>
                        <a:rPr lang="en-IN" sz="2000" dirty="0"/>
                        <a:t>₹4,150</a:t>
                      </a:r>
                    </a:p>
                  </a:txBody>
                  <a:tcPr marL="70718" marR="70718" marT="35359" marB="35359" anchor="ctr">
                    <a:lnL>
                      <a:noFill/>
                    </a:lnL>
                    <a:lnR>
                      <a:noFill/>
                    </a:lnR>
                    <a:lnT>
                      <a:noFill/>
                    </a:lnT>
                    <a:lnB>
                      <a:noFill/>
                    </a:lnB>
                    <a:noFill/>
                  </a:tcPr>
                </a:tc>
                <a:extLst>
                  <a:ext uri="{0D108BD9-81ED-4DB2-BD59-A6C34878D82A}">
                    <a16:rowId xmlns:a16="http://schemas.microsoft.com/office/drawing/2014/main" val="4089126718"/>
                  </a:ext>
                </a:extLst>
              </a:tr>
              <a:tr h="282873">
                <a:tc>
                  <a:txBody>
                    <a:bodyPr/>
                    <a:lstStyle/>
                    <a:p>
                      <a:r>
                        <a:rPr lang="en-IN" sz="2000"/>
                        <a:t>- UI/UX Designer</a:t>
                      </a:r>
                    </a:p>
                  </a:txBody>
                  <a:tcPr marL="70718" marR="70718" marT="35359" marB="35359" anchor="ctr">
                    <a:lnL>
                      <a:noFill/>
                    </a:lnL>
                    <a:lnR>
                      <a:noFill/>
                    </a:lnR>
                    <a:lnT>
                      <a:noFill/>
                    </a:lnT>
                    <a:lnB>
                      <a:noFill/>
                    </a:lnB>
                    <a:noFill/>
                  </a:tcPr>
                </a:tc>
                <a:tc>
                  <a:txBody>
                    <a:bodyPr/>
                    <a:lstStyle/>
                    <a:p>
                      <a:r>
                        <a:rPr lang="en-IN" sz="2000" dirty="0"/>
                        <a:t>₹3,320</a:t>
                      </a:r>
                    </a:p>
                  </a:txBody>
                  <a:tcPr marL="70718" marR="70718" marT="35359" marB="35359" anchor="ctr">
                    <a:lnL>
                      <a:noFill/>
                    </a:lnL>
                    <a:lnR>
                      <a:noFill/>
                    </a:lnR>
                    <a:lnT>
                      <a:noFill/>
                    </a:lnT>
                    <a:lnB>
                      <a:noFill/>
                    </a:lnB>
                    <a:noFill/>
                  </a:tcPr>
                </a:tc>
                <a:extLst>
                  <a:ext uri="{0D108BD9-81ED-4DB2-BD59-A6C34878D82A}">
                    <a16:rowId xmlns:a16="http://schemas.microsoft.com/office/drawing/2014/main" val="2176762716"/>
                  </a:ext>
                </a:extLst>
              </a:tr>
              <a:tr h="282873">
                <a:tc>
                  <a:txBody>
                    <a:bodyPr/>
                    <a:lstStyle/>
                    <a:p>
                      <a:r>
                        <a:rPr lang="en-IN" sz="2000" dirty="0"/>
                        <a:t>- Developers (FE &amp; BE)</a:t>
                      </a:r>
                    </a:p>
                  </a:txBody>
                  <a:tcPr marL="70718" marR="70718" marT="35359" marB="35359" anchor="ctr">
                    <a:lnL>
                      <a:noFill/>
                    </a:lnL>
                    <a:lnR>
                      <a:noFill/>
                    </a:lnR>
                    <a:lnT>
                      <a:noFill/>
                    </a:lnT>
                    <a:lnB>
                      <a:noFill/>
                    </a:lnB>
                    <a:noFill/>
                  </a:tcPr>
                </a:tc>
                <a:tc>
                  <a:txBody>
                    <a:bodyPr/>
                    <a:lstStyle/>
                    <a:p>
                      <a:r>
                        <a:rPr lang="en-IN" sz="2000" dirty="0"/>
                        <a:t>₹1,660</a:t>
                      </a:r>
                    </a:p>
                  </a:txBody>
                  <a:tcPr marL="70718" marR="70718" marT="35359" marB="35359" anchor="ctr">
                    <a:lnL>
                      <a:noFill/>
                    </a:lnL>
                    <a:lnR>
                      <a:noFill/>
                    </a:lnR>
                    <a:lnT>
                      <a:noFill/>
                    </a:lnT>
                    <a:lnB>
                      <a:noFill/>
                    </a:lnB>
                    <a:noFill/>
                  </a:tcPr>
                </a:tc>
                <a:extLst>
                  <a:ext uri="{0D108BD9-81ED-4DB2-BD59-A6C34878D82A}">
                    <a16:rowId xmlns:a16="http://schemas.microsoft.com/office/drawing/2014/main" val="4255547732"/>
                  </a:ext>
                </a:extLst>
              </a:tr>
              <a:tr h="282873">
                <a:tc>
                  <a:txBody>
                    <a:bodyPr/>
                    <a:lstStyle/>
                    <a:p>
                      <a:r>
                        <a:rPr lang="en-IN" sz="2000" dirty="0"/>
                        <a:t>- QA/Test Engineers</a:t>
                      </a:r>
                    </a:p>
                  </a:txBody>
                  <a:tcPr marL="70718" marR="70718" marT="35359" marB="35359" anchor="ctr">
                    <a:lnL>
                      <a:noFill/>
                    </a:lnL>
                    <a:lnR>
                      <a:noFill/>
                    </a:lnR>
                    <a:lnT>
                      <a:noFill/>
                    </a:lnT>
                    <a:lnB>
                      <a:noFill/>
                    </a:lnB>
                    <a:noFill/>
                  </a:tcPr>
                </a:tc>
                <a:tc>
                  <a:txBody>
                    <a:bodyPr/>
                    <a:lstStyle/>
                    <a:p>
                      <a:r>
                        <a:rPr lang="en-IN" sz="2000" dirty="0"/>
                        <a:t>₹4,150</a:t>
                      </a:r>
                    </a:p>
                  </a:txBody>
                  <a:tcPr marL="70718" marR="70718" marT="35359" marB="35359" anchor="ctr">
                    <a:lnL>
                      <a:noFill/>
                    </a:lnL>
                    <a:lnR>
                      <a:noFill/>
                    </a:lnR>
                    <a:lnT>
                      <a:noFill/>
                    </a:lnT>
                    <a:lnB>
                      <a:noFill/>
                    </a:lnB>
                    <a:noFill/>
                  </a:tcPr>
                </a:tc>
                <a:extLst>
                  <a:ext uri="{0D108BD9-81ED-4DB2-BD59-A6C34878D82A}">
                    <a16:rowId xmlns:a16="http://schemas.microsoft.com/office/drawing/2014/main" val="1887534983"/>
                  </a:ext>
                </a:extLst>
              </a:tr>
              <a:tr h="282873">
                <a:tc>
                  <a:txBody>
                    <a:bodyPr/>
                    <a:lstStyle/>
                    <a:p>
                      <a:r>
                        <a:rPr lang="en-IN" sz="2000"/>
                        <a:t>- DevOps Engineer</a:t>
                      </a:r>
                    </a:p>
                  </a:txBody>
                  <a:tcPr marL="70718" marR="70718" marT="35359" marB="35359" anchor="ctr">
                    <a:lnL>
                      <a:noFill/>
                    </a:lnL>
                    <a:lnR>
                      <a:noFill/>
                    </a:lnR>
                    <a:lnT>
                      <a:noFill/>
                    </a:lnT>
                    <a:lnB>
                      <a:noFill/>
                    </a:lnB>
                    <a:noFill/>
                  </a:tcPr>
                </a:tc>
                <a:tc>
                  <a:txBody>
                    <a:bodyPr/>
                    <a:lstStyle/>
                    <a:p>
                      <a:r>
                        <a:rPr lang="en-IN" sz="2000" dirty="0"/>
                        <a:t>₹2,490</a:t>
                      </a:r>
                    </a:p>
                  </a:txBody>
                  <a:tcPr marL="70718" marR="70718" marT="35359" marB="35359" anchor="ctr">
                    <a:lnL>
                      <a:noFill/>
                    </a:lnL>
                    <a:lnR>
                      <a:noFill/>
                    </a:lnR>
                    <a:lnT>
                      <a:noFill/>
                    </a:lnT>
                    <a:lnB>
                      <a:noFill/>
                    </a:lnB>
                    <a:noFill/>
                  </a:tcPr>
                </a:tc>
                <a:extLst>
                  <a:ext uri="{0D108BD9-81ED-4DB2-BD59-A6C34878D82A}">
                    <a16:rowId xmlns:a16="http://schemas.microsoft.com/office/drawing/2014/main" val="3494432688"/>
                  </a:ext>
                </a:extLst>
              </a:tr>
              <a:tr h="282873">
                <a:tc>
                  <a:txBody>
                    <a:bodyPr/>
                    <a:lstStyle/>
                    <a:p>
                      <a:r>
                        <a:rPr lang="en-IN" sz="2000"/>
                        <a:t>- Content Writer</a:t>
                      </a:r>
                    </a:p>
                  </a:txBody>
                  <a:tcPr marL="70718" marR="70718" marT="35359" marB="35359" anchor="ctr">
                    <a:lnL>
                      <a:noFill/>
                    </a:lnL>
                    <a:lnR>
                      <a:noFill/>
                    </a:lnR>
                    <a:lnT>
                      <a:noFill/>
                    </a:lnT>
                    <a:lnB>
                      <a:noFill/>
                    </a:lnB>
                    <a:noFill/>
                  </a:tcPr>
                </a:tc>
                <a:tc>
                  <a:txBody>
                    <a:bodyPr/>
                    <a:lstStyle/>
                    <a:p>
                      <a:r>
                        <a:rPr lang="en-IN" sz="2000" dirty="0"/>
                        <a:t>₹1,660</a:t>
                      </a:r>
                    </a:p>
                  </a:txBody>
                  <a:tcPr marL="70718" marR="70718" marT="35359" marB="35359" anchor="ctr">
                    <a:lnL>
                      <a:noFill/>
                    </a:lnL>
                    <a:lnR>
                      <a:noFill/>
                    </a:lnR>
                    <a:lnT>
                      <a:noFill/>
                    </a:lnT>
                    <a:lnB>
                      <a:noFill/>
                    </a:lnB>
                    <a:noFill/>
                  </a:tcPr>
                </a:tc>
                <a:extLst>
                  <a:ext uri="{0D108BD9-81ED-4DB2-BD59-A6C34878D82A}">
                    <a16:rowId xmlns:a16="http://schemas.microsoft.com/office/drawing/2014/main" val="761909468"/>
                  </a:ext>
                </a:extLst>
              </a:tr>
              <a:tr h="282873">
                <a:tc>
                  <a:txBody>
                    <a:bodyPr/>
                    <a:lstStyle/>
                    <a:p>
                      <a:r>
                        <a:rPr lang="en-IN" sz="2000" b="1"/>
                        <a:t>Software &amp; Tools</a:t>
                      </a:r>
                      <a:endParaRPr lang="en-IN" sz="2000"/>
                    </a:p>
                  </a:txBody>
                  <a:tcPr marL="70718" marR="70718" marT="35359" marB="35359" anchor="ctr">
                    <a:lnL>
                      <a:noFill/>
                    </a:lnL>
                    <a:lnR>
                      <a:noFill/>
                    </a:lnR>
                    <a:lnT>
                      <a:noFill/>
                    </a:lnT>
                    <a:lnB>
                      <a:noFill/>
                    </a:lnB>
                    <a:noFill/>
                  </a:tcPr>
                </a:tc>
                <a:tc>
                  <a:txBody>
                    <a:bodyPr/>
                    <a:lstStyle/>
                    <a:p>
                      <a:endParaRPr lang="en-IN" sz="2000"/>
                    </a:p>
                  </a:txBody>
                  <a:tcPr marL="70718" marR="70718" marT="35359" marB="35359" anchor="ctr">
                    <a:lnL>
                      <a:noFill/>
                    </a:lnL>
                    <a:lnR>
                      <a:noFill/>
                    </a:lnR>
                    <a:lnT>
                      <a:noFill/>
                    </a:lnT>
                    <a:lnB>
                      <a:noFill/>
                    </a:lnB>
                    <a:noFill/>
                  </a:tcPr>
                </a:tc>
                <a:extLst>
                  <a:ext uri="{0D108BD9-81ED-4DB2-BD59-A6C34878D82A}">
                    <a16:rowId xmlns:a16="http://schemas.microsoft.com/office/drawing/2014/main" val="1142379479"/>
                  </a:ext>
                </a:extLst>
              </a:tr>
              <a:tr h="282873">
                <a:tc>
                  <a:txBody>
                    <a:bodyPr/>
                    <a:lstStyle/>
                    <a:p>
                      <a:r>
                        <a:rPr lang="en-IN" sz="2000"/>
                        <a:t>- API Licenses (Twilio, Chat, Email)</a:t>
                      </a:r>
                    </a:p>
                  </a:txBody>
                  <a:tcPr marL="70718" marR="70718" marT="35359" marB="35359" anchor="ctr">
                    <a:lnL>
                      <a:noFill/>
                    </a:lnL>
                    <a:lnR>
                      <a:noFill/>
                    </a:lnR>
                    <a:lnT>
                      <a:noFill/>
                    </a:lnT>
                    <a:lnB>
                      <a:noFill/>
                    </a:lnB>
                    <a:noFill/>
                  </a:tcPr>
                </a:tc>
                <a:tc>
                  <a:txBody>
                    <a:bodyPr/>
                    <a:lstStyle/>
                    <a:p>
                      <a:r>
                        <a:rPr lang="en-IN" sz="2000" dirty="0"/>
                        <a:t>₹2,490</a:t>
                      </a:r>
                    </a:p>
                  </a:txBody>
                  <a:tcPr marL="70718" marR="70718" marT="35359" marB="35359" anchor="ctr">
                    <a:lnL>
                      <a:noFill/>
                    </a:lnL>
                    <a:lnR>
                      <a:noFill/>
                    </a:lnR>
                    <a:lnT>
                      <a:noFill/>
                    </a:lnT>
                    <a:lnB>
                      <a:noFill/>
                    </a:lnB>
                    <a:noFill/>
                  </a:tcPr>
                </a:tc>
                <a:extLst>
                  <a:ext uri="{0D108BD9-81ED-4DB2-BD59-A6C34878D82A}">
                    <a16:rowId xmlns:a16="http://schemas.microsoft.com/office/drawing/2014/main" val="215177116"/>
                  </a:ext>
                </a:extLst>
              </a:tr>
              <a:tr h="282873">
                <a:tc>
                  <a:txBody>
                    <a:bodyPr/>
                    <a:lstStyle/>
                    <a:p>
                      <a:r>
                        <a:rPr lang="en-IN" sz="2000"/>
                        <a:t>- Hosting (AWS/Azure)</a:t>
                      </a:r>
                    </a:p>
                  </a:txBody>
                  <a:tcPr marL="70718" marR="70718" marT="35359" marB="35359" anchor="ctr">
                    <a:lnL>
                      <a:noFill/>
                    </a:lnL>
                    <a:lnR>
                      <a:noFill/>
                    </a:lnR>
                    <a:lnT>
                      <a:noFill/>
                    </a:lnT>
                    <a:lnB>
                      <a:noFill/>
                    </a:lnB>
                    <a:noFill/>
                  </a:tcPr>
                </a:tc>
                <a:tc>
                  <a:txBody>
                    <a:bodyPr/>
                    <a:lstStyle/>
                    <a:p>
                      <a:r>
                        <a:rPr lang="en-IN" sz="2000" dirty="0"/>
                        <a:t>₹2,075</a:t>
                      </a:r>
                    </a:p>
                  </a:txBody>
                  <a:tcPr marL="70718" marR="70718" marT="35359" marB="35359" anchor="ctr">
                    <a:lnL>
                      <a:noFill/>
                    </a:lnL>
                    <a:lnR>
                      <a:noFill/>
                    </a:lnR>
                    <a:lnT>
                      <a:noFill/>
                    </a:lnT>
                    <a:lnB>
                      <a:noFill/>
                    </a:lnB>
                    <a:noFill/>
                  </a:tcPr>
                </a:tc>
                <a:extLst>
                  <a:ext uri="{0D108BD9-81ED-4DB2-BD59-A6C34878D82A}">
                    <a16:rowId xmlns:a16="http://schemas.microsoft.com/office/drawing/2014/main" val="379353581"/>
                  </a:ext>
                </a:extLst>
              </a:tr>
              <a:tr h="282873">
                <a:tc>
                  <a:txBody>
                    <a:bodyPr/>
                    <a:lstStyle/>
                    <a:p>
                      <a:r>
                        <a:rPr lang="en-IN" sz="2000"/>
                        <a:t>- Design &amp; Dev Tools</a:t>
                      </a:r>
                    </a:p>
                  </a:txBody>
                  <a:tcPr marL="70718" marR="70718" marT="35359" marB="35359" anchor="ctr">
                    <a:lnL>
                      <a:noFill/>
                    </a:lnL>
                    <a:lnR>
                      <a:noFill/>
                    </a:lnR>
                    <a:lnT>
                      <a:noFill/>
                    </a:lnT>
                    <a:lnB>
                      <a:noFill/>
                    </a:lnB>
                    <a:noFill/>
                  </a:tcPr>
                </a:tc>
                <a:tc>
                  <a:txBody>
                    <a:bodyPr/>
                    <a:lstStyle/>
                    <a:p>
                      <a:r>
                        <a:rPr lang="en-IN" sz="2000" dirty="0"/>
                        <a:t>₹8,300</a:t>
                      </a:r>
                    </a:p>
                  </a:txBody>
                  <a:tcPr marL="70718" marR="70718" marT="35359" marB="35359" anchor="ctr">
                    <a:lnL>
                      <a:noFill/>
                    </a:lnL>
                    <a:lnR>
                      <a:noFill/>
                    </a:lnR>
                    <a:lnT>
                      <a:noFill/>
                    </a:lnT>
                    <a:lnB>
                      <a:noFill/>
                    </a:lnB>
                    <a:noFill/>
                  </a:tcPr>
                </a:tc>
                <a:extLst>
                  <a:ext uri="{0D108BD9-81ED-4DB2-BD59-A6C34878D82A}">
                    <a16:rowId xmlns:a16="http://schemas.microsoft.com/office/drawing/2014/main" val="2055196146"/>
                  </a:ext>
                </a:extLst>
              </a:tr>
              <a:tr h="282873">
                <a:tc>
                  <a:txBody>
                    <a:bodyPr/>
                    <a:lstStyle/>
                    <a:p>
                      <a:r>
                        <a:rPr lang="en-IN" sz="2000" b="1"/>
                        <a:t>Training &amp; Onboarding</a:t>
                      </a:r>
                      <a:endParaRPr lang="en-IN" sz="2000"/>
                    </a:p>
                  </a:txBody>
                  <a:tcPr marL="70718" marR="70718" marT="35359" marB="35359" anchor="ctr">
                    <a:lnL>
                      <a:noFill/>
                    </a:lnL>
                    <a:lnR>
                      <a:noFill/>
                    </a:lnR>
                    <a:lnT>
                      <a:noFill/>
                    </a:lnT>
                    <a:lnB>
                      <a:noFill/>
                    </a:lnB>
                    <a:noFill/>
                  </a:tcPr>
                </a:tc>
                <a:tc>
                  <a:txBody>
                    <a:bodyPr/>
                    <a:lstStyle/>
                    <a:p>
                      <a:r>
                        <a:rPr lang="en-IN" sz="2000" dirty="0"/>
                        <a:t>₹1,245</a:t>
                      </a:r>
                    </a:p>
                  </a:txBody>
                  <a:tcPr marL="70718" marR="70718" marT="35359" marB="35359" anchor="ctr">
                    <a:lnL>
                      <a:noFill/>
                    </a:lnL>
                    <a:lnR>
                      <a:noFill/>
                    </a:lnR>
                    <a:lnT>
                      <a:noFill/>
                    </a:lnT>
                    <a:lnB>
                      <a:noFill/>
                    </a:lnB>
                    <a:noFill/>
                  </a:tcPr>
                </a:tc>
                <a:extLst>
                  <a:ext uri="{0D108BD9-81ED-4DB2-BD59-A6C34878D82A}">
                    <a16:rowId xmlns:a16="http://schemas.microsoft.com/office/drawing/2014/main" val="1265228112"/>
                  </a:ext>
                </a:extLst>
              </a:tr>
              <a:tr h="282873">
                <a:tc>
                  <a:txBody>
                    <a:bodyPr/>
                    <a:lstStyle/>
                    <a:p>
                      <a:r>
                        <a:rPr lang="en-IN" sz="2000" b="1"/>
                        <a:t>Contingency (10%)</a:t>
                      </a:r>
                      <a:endParaRPr lang="en-IN" sz="2000"/>
                    </a:p>
                  </a:txBody>
                  <a:tcPr marL="70718" marR="70718" marT="35359" marB="35359" anchor="ctr">
                    <a:lnL>
                      <a:noFill/>
                    </a:lnL>
                    <a:lnR>
                      <a:noFill/>
                    </a:lnR>
                    <a:lnT>
                      <a:noFill/>
                    </a:lnT>
                    <a:lnB>
                      <a:noFill/>
                    </a:lnB>
                    <a:noFill/>
                  </a:tcPr>
                </a:tc>
                <a:tc>
                  <a:txBody>
                    <a:bodyPr/>
                    <a:lstStyle/>
                    <a:p>
                      <a:r>
                        <a:rPr lang="en-IN" sz="2000" dirty="0"/>
                        <a:t>₹4,980</a:t>
                      </a:r>
                    </a:p>
                  </a:txBody>
                  <a:tcPr marL="70718" marR="70718" marT="35359" marB="35359" anchor="ctr">
                    <a:lnL>
                      <a:noFill/>
                    </a:lnL>
                    <a:lnR>
                      <a:noFill/>
                    </a:lnR>
                    <a:lnT>
                      <a:noFill/>
                    </a:lnT>
                    <a:lnB>
                      <a:noFill/>
                    </a:lnB>
                    <a:noFill/>
                  </a:tcPr>
                </a:tc>
                <a:extLst>
                  <a:ext uri="{0D108BD9-81ED-4DB2-BD59-A6C34878D82A}">
                    <a16:rowId xmlns:a16="http://schemas.microsoft.com/office/drawing/2014/main" val="2027939868"/>
                  </a:ext>
                </a:extLst>
              </a:tr>
              <a:tr h="282873">
                <a:tc>
                  <a:txBody>
                    <a:bodyPr/>
                    <a:lstStyle/>
                    <a:p>
                      <a:r>
                        <a:rPr lang="en-IN" sz="2000" b="1"/>
                        <a:t>Total Estimated Budget</a:t>
                      </a:r>
                      <a:endParaRPr lang="en-IN" sz="2000"/>
                    </a:p>
                  </a:txBody>
                  <a:tcPr marL="70718" marR="70718" marT="35359" marB="35359" anchor="ctr">
                    <a:lnL>
                      <a:noFill/>
                    </a:lnL>
                    <a:lnR>
                      <a:noFill/>
                    </a:lnR>
                    <a:lnT>
                      <a:noFill/>
                    </a:lnT>
                    <a:lnB>
                      <a:noFill/>
                    </a:lnB>
                    <a:noFill/>
                  </a:tcPr>
                </a:tc>
                <a:tc>
                  <a:txBody>
                    <a:bodyPr/>
                    <a:lstStyle/>
                    <a:p>
                      <a:r>
                        <a:rPr lang="en-IN" sz="2000" b="1" dirty="0"/>
                        <a:t>₹39,010</a:t>
                      </a:r>
                      <a:endParaRPr lang="en-IN" sz="2000" dirty="0"/>
                    </a:p>
                  </a:txBody>
                  <a:tcPr marL="70718" marR="70718" marT="35359" marB="35359" anchor="ctr">
                    <a:lnL>
                      <a:noFill/>
                    </a:lnL>
                    <a:lnR>
                      <a:noFill/>
                    </a:lnR>
                    <a:lnT>
                      <a:noFill/>
                    </a:lnT>
                    <a:lnB>
                      <a:noFill/>
                    </a:lnB>
                    <a:noFill/>
                  </a:tcPr>
                </a:tc>
                <a:extLst>
                  <a:ext uri="{0D108BD9-81ED-4DB2-BD59-A6C34878D82A}">
                    <a16:rowId xmlns:a16="http://schemas.microsoft.com/office/drawing/2014/main" val="982403100"/>
                  </a:ext>
                </a:extLst>
              </a:tr>
            </a:tbl>
          </a:graphicData>
        </a:graphic>
      </p:graphicFrame>
    </p:spTree>
    <p:extLst>
      <p:ext uri="{BB962C8B-B14F-4D97-AF65-F5344CB8AC3E}">
        <p14:creationId xmlns:p14="http://schemas.microsoft.com/office/powerpoint/2010/main" val="24705669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73D59-5835-AB96-712F-67A7C30ABF61}"/>
              </a:ext>
            </a:extLst>
          </p:cNvPr>
          <p:cNvSpPr>
            <a:spLocks noGrp="1"/>
          </p:cNvSpPr>
          <p:nvPr>
            <p:ph type="title"/>
          </p:nvPr>
        </p:nvSpPr>
        <p:spPr/>
        <p:txBody>
          <a:bodyPr>
            <a:normAutofit fontScale="90000"/>
          </a:bodyPr>
          <a:lstStyle/>
          <a:p>
            <a:r>
              <a:rPr lang="en-IN" b="1" dirty="0"/>
              <a:t>Risks and Dependencies</a:t>
            </a:r>
            <a:br>
              <a:rPr lang="en-IN" b="1" dirty="0"/>
            </a:br>
            <a:endParaRPr lang="en-IN" dirty="0"/>
          </a:p>
        </p:txBody>
      </p:sp>
      <p:sp>
        <p:nvSpPr>
          <p:cNvPr id="3" name="Content Placeholder 2">
            <a:extLst>
              <a:ext uri="{FF2B5EF4-FFF2-40B4-BE49-F238E27FC236}">
                <a16:creationId xmlns:a16="http://schemas.microsoft.com/office/drawing/2014/main" id="{BF32B92E-E5AD-B89C-E0AB-0D8C897BE5F8}"/>
              </a:ext>
            </a:extLst>
          </p:cNvPr>
          <p:cNvSpPr>
            <a:spLocks noGrp="1"/>
          </p:cNvSpPr>
          <p:nvPr>
            <p:ph idx="1"/>
          </p:nvPr>
        </p:nvSpPr>
        <p:spPr/>
        <p:txBody>
          <a:bodyPr>
            <a:normAutofit fontScale="70000" lnSpcReduction="20000"/>
          </a:bodyPr>
          <a:lstStyle/>
          <a:p>
            <a:pPr>
              <a:buNone/>
            </a:pPr>
            <a:r>
              <a:rPr lang="en-US" b="1" dirty="0"/>
              <a:t>Key Risks</a:t>
            </a:r>
          </a:p>
          <a:p>
            <a:pPr>
              <a:buNone/>
            </a:pPr>
            <a:endParaRPr lang="en-US" b="1" dirty="0"/>
          </a:p>
          <a:p>
            <a:pPr>
              <a:buFont typeface="Arial" panose="020B0604020202020204" pitchFamily="34" charset="0"/>
              <a:buChar char="•"/>
            </a:pPr>
            <a:r>
              <a:rPr lang="en-US" b="1" dirty="0"/>
              <a:t>API Integration Delays</a:t>
            </a:r>
            <a:r>
              <a:rPr lang="en-US" dirty="0"/>
              <a:t> – Third-party service latency or changes</a:t>
            </a:r>
          </a:p>
          <a:p>
            <a:pPr>
              <a:buFont typeface="Arial" panose="020B0604020202020204" pitchFamily="34" charset="0"/>
              <a:buChar char="•"/>
            </a:pPr>
            <a:r>
              <a:rPr lang="en-US" b="1" dirty="0"/>
              <a:t>Data Privacy Issues</a:t>
            </a:r>
            <a:r>
              <a:rPr lang="en-US" dirty="0"/>
              <a:t> – Risk of non-compliance with data regulations</a:t>
            </a:r>
          </a:p>
          <a:p>
            <a:pPr>
              <a:buFont typeface="Arial" panose="020B0604020202020204" pitchFamily="34" charset="0"/>
              <a:buChar char="•"/>
            </a:pPr>
            <a:r>
              <a:rPr lang="en-US" b="1" dirty="0"/>
              <a:t>Scope Creep</a:t>
            </a:r>
            <a:r>
              <a:rPr lang="en-US" dirty="0"/>
              <a:t> – Uncontrolled feature additions can delay delivery</a:t>
            </a:r>
          </a:p>
          <a:p>
            <a:pPr>
              <a:buFont typeface="Arial" panose="020B0604020202020204" pitchFamily="34" charset="0"/>
              <a:buChar char="•"/>
            </a:pPr>
            <a:r>
              <a:rPr lang="en-US" b="1" dirty="0"/>
              <a:t>User </a:t>
            </a:r>
            <a:r>
              <a:rPr lang="en-US" sz="2900" b="1" dirty="0"/>
              <a:t>Adoption</a:t>
            </a:r>
            <a:r>
              <a:rPr lang="en-US" b="1" dirty="0"/>
              <a:t> Resistance</a:t>
            </a:r>
            <a:r>
              <a:rPr lang="en-US" dirty="0"/>
              <a:t> – Support agents may resist new tools</a:t>
            </a:r>
          </a:p>
          <a:p>
            <a:pPr>
              <a:buFont typeface="Arial" panose="020B0604020202020204" pitchFamily="34" charset="0"/>
              <a:buChar char="•"/>
            </a:pPr>
            <a:r>
              <a:rPr lang="en-US" b="1" dirty="0"/>
              <a:t>Testing Bottlenecks</a:t>
            </a:r>
            <a:r>
              <a:rPr lang="en-US" dirty="0"/>
              <a:t> – Delays in UAT feedback or QA cycles</a:t>
            </a:r>
          </a:p>
          <a:p>
            <a:pPr>
              <a:buFont typeface="Arial" panose="020B0604020202020204" pitchFamily="34" charset="0"/>
              <a:buChar char="•"/>
            </a:pPr>
            <a:r>
              <a:rPr lang="en-US" b="1" dirty="0"/>
              <a:t>Downtime or Failures</a:t>
            </a:r>
            <a:r>
              <a:rPr lang="en-US" dirty="0"/>
              <a:t> – Unstable cloud or telephony services</a:t>
            </a:r>
          </a:p>
          <a:p>
            <a:endParaRPr lang="en-IN" dirty="0"/>
          </a:p>
        </p:txBody>
      </p:sp>
    </p:spTree>
    <p:extLst>
      <p:ext uri="{BB962C8B-B14F-4D97-AF65-F5344CB8AC3E}">
        <p14:creationId xmlns:p14="http://schemas.microsoft.com/office/powerpoint/2010/main" val="42234278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F1169-33FB-822E-E60D-28636C465F0E}"/>
              </a:ext>
            </a:extLst>
          </p:cNvPr>
          <p:cNvSpPr>
            <a:spLocks noGrp="1"/>
          </p:cNvSpPr>
          <p:nvPr>
            <p:ph type="title"/>
          </p:nvPr>
        </p:nvSpPr>
        <p:spPr/>
        <p:txBody>
          <a:bodyPr>
            <a:normAutofit fontScale="90000"/>
          </a:bodyPr>
          <a:lstStyle/>
          <a:p>
            <a:r>
              <a:rPr lang="en-IN" b="1" dirty="0"/>
              <a:t>Key Dependencies</a:t>
            </a:r>
            <a:br>
              <a:rPr lang="en-IN" b="1" dirty="0"/>
            </a:br>
            <a:endParaRPr lang="en-IN" dirty="0"/>
          </a:p>
        </p:txBody>
      </p:sp>
      <p:sp>
        <p:nvSpPr>
          <p:cNvPr id="3" name="Content Placeholder 2">
            <a:extLst>
              <a:ext uri="{FF2B5EF4-FFF2-40B4-BE49-F238E27FC236}">
                <a16:creationId xmlns:a16="http://schemas.microsoft.com/office/drawing/2014/main" id="{1D58E068-8666-0511-8BA5-110D5450C777}"/>
              </a:ext>
            </a:extLst>
          </p:cNvPr>
          <p:cNvSpPr>
            <a:spLocks noGrp="1"/>
          </p:cNvSpPr>
          <p:nvPr>
            <p:ph idx="1"/>
          </p:nvPr>
        </p:nvSpPr>
        <p:spPr/>
        <p:txBody>
          <a:bodyPr>
            <a:normAutofit fontScale="85000" lnSpcReduction="20000"/>
          </a:bodyPr>
          <a:lstStyle/>
          <a:p>
            <a:pPr>
              <a:buFont typeface="Arial" panose="020B0604020202020204" pitchFamily="34" charset="0"/>
              <a:buChar char="•"/>
            </a:pPr>
            <a:r>
              <a:rPr lang="en-IN" b="1" dirty="0"/>
              <a:t>Chat, Email, Call APIs</a:t>
            </a:r>
            <a:r>
              <a:rPr lang="en-IN" dirty="0"/>
              <a:t> – e.g., Twilio, Gmail API, </a:t>
            </a:r>
            <a:r>
              <a:rPr lang="en-IN" dirty="0" err="1"/>
              <a:t>Sendbird</a:t>
            </a:r>
            <a:endParaRPr lang="en-IN" dirty="0"/>
          </a:p>
          <a:p>
            <a:pPr>
              <a:buFont typeface="Arial" panose="020B0604020202020204" pitchFamily="34" charset="0"/>
              <a:buChar char="•"/>
            </a:pPr>
            <a:r>
              <a:rPr lang="en-IN" sz="2400" b="1" dirty="0"/>
              <a:t>Customer</a:t>
            </a:r>
            <a:r>
              <a:rPr lang="en-IN" b="1" dirty="0"/>
              <a:t> Account Database</a:t>
            </a:r>
            <a:r>
              <a:rPr lang="en-IN" dirty="0"/>
              <a:t> – Access and permissions required</a:t>
            </a:r>
          </a:p>
          <a:p>
            <a:pPr>
              <a:buFont typeface="Arial" panose="020B0604020202020204" pitchFamily="34" charset="0"/>
              <a:buChar char="•"/>
            </a:pPr>
            <a:r>
              <a:rPr lang="en-IN" b="1" dirty="0"/>
              <a:t>Knowledge Base Platform</a:t>
            </a:r>
            <a:r>
              <a:rPr lang="en-IN" dirty="0"/>
              <a:t> – Existing CMS or articles</a:t>
            </a:r>
          </a:p>
          <a:p>
            <a:pPr>
              <a:buFont typeface="Arial" panose="020B0604020202020204" pitchFamily="34" charset="0"/>
              <a:buChar char="•"/>
            </a:pPr>
            <a:r>
              <a:rPr lang="en-IN" b="1" dirty="0"/>
              <a:t>Survey Tool Integration</a:t>
            </a:r>
            <a:r>
              <a:rPr lang="en-IN" dirty="0"/>
              <a:t> – Google Forms, </a:t>
            </a:r>
            <a:r>
              <a:rPr lang="en-IN" dirty="0" err="1"/>
              <a:t>Typeform</a:t>
            </a:r>
            <a:r>
              <a:rPr lang="en-IN" dirty="0"/>
              <a:t>, or custom</a:t>
            </a:r>
          </a:p>
          <a:p>
            <a:pPr>
              <a:buFont typeface="Arial" panose="020B0604020202020204" pitchFamily="34" charset="0"/>
              <a:buChar char="•"/>
            </a:pPr>
            <a:r>
              <a:rPr lang="en-IN" b="1" dirty="0"/>
              <a:t>Legal/Compliance Approvals</a:t>
            </a:r>
            <a:r>
              <a:rPr lang="en-IN" dirty="0"/>
              <a:t> – Required for data handling and support policies</a:t>
            </a:r>
          </a:p>
          <a:p>
            <a:pPr>
              <a:buFont typeface="Arial" panose="020B0604020202020204" pitchFamily="34" charset="0"/>
              <a:buChar char="•"/>
            </a:pPr>
            <a:r>
              <a:rPr lang="en-IN" b="1" dirty="0"/>
              <a:t>Training Team Availability</a:t>
            </a:r>
            <a:r>
              <a:rPr lang="en-IN" dirty="0"/>
              <a:t> – For onboarding and agent enablement</a:t>
            </a:r>
          </a:p>
          <a:p>
            <a:endParaRPr lang="en-IN" dirty="0"/>
          </a:p>
        </p:txBody>
      </p:sp>
    </p:spTree>
    <p:extLst>
      <p:ext uri="{BB962C8B-B14F-4D97-AF65-F5344CB8AC3E}">
        <p14:creationId xmlns:p14="http://schemas.microsoft.com/office/powerpoint/2010/main" val="18437004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C484B-A4FC-56E4-BB4F-2FC04404D765}"/>
              </a:ext>
            </a:extLst>
          </p:cNvPr>
          <p:cNvSpPr>
            <a:spLocks noGrp="1"/>
          </p:cNvSpPr>
          <p:nvPr>
            <p:ph type="title"/>
          </p:nvPr>
        </p:nvSpPr>
        <p:spPr/>
        <p:txBody>
          <a:bodyPr>
            <a:normAutofit fontScale="90000"/>
          </a:bodyPr>
          <a:lstStyle/>
          <a:p>
            <a:r>
              <a:rPr lang="en-US" dirty="0"/>
              <a:t>To be completed by </a:t>
            </a:r>
            <a:r>
              <a:rPr lang="en-IN" dirty="0"/>
              <a:t>Appropriate</a:t>
            </a:r>
            <a:r>
              <a:rPr lang="en-US" dirty="0"/>
              <a:t> Manager</a:t>
            </a:r>
            <a:endParaRPr lang="en-IN" dirty="0"/>
          </a:p>
        </p:txBody>
      </p:sp>
      <p:graphicFrame>
        <p:nvGraphicFramePr>
          <p:cNvPr id="5" name="Content Placeholder 4">
            <a:extLst>
              <a:ext uri="{FF2B5EF4-FFF2-40B4-BE49-F238E27FC236}">
                <a16:creationId xmlns:a16="http://schemas.microsoft.com/office/drawing/2014/main" id="{76EAF9DB-EE63-432E-9A28-A4906CC70485}"/>
              </a:ext>
            </a:extLst>
          </p:cNvPr>
          <p:cNvGraphicFramePr>
            <a:graphicFrameLocks noGrp="1"/>
          </p:cNvGraphicFramePr>
          <p:nvPr>
            <p:ph idx="1"/>
            <p:extLst>
              <p:ext uri="{D42A27DB-BD31-4B8C-83A1-F6EECF244321}">
                <p14:modId xmlns:p14="http://schemas.microsoft.com/office/powerpoint/2010/main" val="1405571721"/>
              </p:ext>
            </p:extLst>
          </p:nvPr>
        </p:nvGraphicFramePr>
        <p:xfrm>
          <a:off x="457200" y="3131661"/>
          <a:ext cx="8229600" cy="1584960"/>
        </p:xfrm>
        <a:graphic>
          <a:graphicData uri="http://schemas.openxmlformats.org/drawingml/2006/table">
            <a:tbl>
              <a:tblPr/>
              <a:tblGrid>
                <a:gridCol w="2057400">
                  <a:extLst>
                    <a:ext uri="{9D8B030D-6E8A-4147-A177-3AD203B41FA5}">
                      <a16:colId xmlns:a16="http://schemas.microsoft.com/office/drawing/2014/main" val="933505947"/>
                    </a:ext>
                  </a:extLst>
                </a:gridCol>
                <a:gridCol w="2057400">
                  <a:extLst>
                    <a:ext uri="{9D8B030D-6E8A-4147-A177-3AD203B41FA5}">
                      <a16:colId xmlns:a16="http://schemas.microsoft.com/office/drawing/2014/main" val="2652800821"/>
                    </a:ext>
                  </a:extLst>
                </a:gridCol>
                <a:gridCol w="2057400">
                  <a:extLst>
                    <a:ext uri="{9D8B030D-6E8A-4147-A177-3AD203B41FA5}">
                      <a16:colId xmlns:a16="http://schemas.microsoft.com/office/drawing/2014/main" val="1402905418"/>
                    </a:ext>
                  </a:extLst>
                </a:gridCol>
                <a:gridCol w="2057400">
                  <a:extLst>
                    <a:ext uri="{9D8B030D-6E8A-4147-A177-3AD203B41FA5}">
                      <a16:colId xmlns:a16="http://schemas.microsoft.com/office/drawing/2014/main" val="2229495081"/>
                    </a:ext>
                  </a:extLst>
                </a:gridCol>
              </a:tblGrid>
              <a:tr h="0">
                <a:tc>
                  <a:txBody>
                    <a:bodyPr/>
                    <a:lstStyle/>
                    <a:p>
                      <a:r>
                        <a:rPr lang="en-IN" sz="2000" dirty="0"/>
                        <a:t>Name</a:t>
                      </a:r>
                    </a:p>
                  </a:txBody>
                  <a:tcPr anchor="ctr">
                    <a:lnL>
                      <a:noFill/>
                    </a:lnL>
                    <a:lnR>
                      <a:noFill/>
                    </a:lnR>
                    <a:lnT>
                      <a:noFill/>
                    </a:lnT>
                    <a:lnB>
                      <a:noFill/>
                    </a:lnB>
                    <a:noFill/>
                  </a:tcPr>
                </a:tc>
                <a:tc>
                  <a:txBody>
                    <a:bodyPr/>
                    <a:lstStyle/>
                    <a:p>
                      <a:r>
                        <a:rPr lang="en-IN" sz="2000"/>
                        <a:t>Role</a:t>
                      </a:r>
                    </a:p>
                  </a:txBody>
                  <a:tcPr anchor="ctr">
                    <a:lnL>
                      <a:noFill/>
                    </a:lnL>
                    <a:lnR>
                      <a:noFill/>
                    </a:lnR>
                    <a:lnT>
                      <a:noFill/>
                    </a:lnT>
                    <a:lnB>
                      <a:noFill/>
                    </a:lnB>
                    <a:noFill/>
                  </a:tcPr>
                </a:tc>
                <a:tc>
                  <a:txBody>
                    <a:bodyPr/>
                    <a:lstStyle/>
                    <a:p>
                      <a:r>
                        <a:rPr lang="en-IN" sz="2000"/>
                        <a:t>Signature</a:t>
                      </a:r>
                    </a:p>
                  </a:txBody>
                  <a:tcPr anchor="ctr">
                    <a:lnL>
                      <a:noFill/>
                    </a:lnL>
                    <a:lnR>
                      <a:noFill/>
                    </a:lnR>
                    <a:lnT>
                      <a:noFill/>
                    </a:lnT>
                    <a:lnB>
                      <a:noFill/>
                    </a:lnB>
                    <a:noFill/>
                  </a:tcPr>
                </a:tc>
                <a:tc>
                  <a:txBody>
                    <a:bodyPr/>
                    <a:lstStyle/>
                    <a:p>
                      <a:r>
                        <a:rPr lang="en-IN" sz="2000"/>
                        <a:t>Date</a:t>
                      </a:r>
                    </a:p>
                  </a:txBody>
                  <a:tcPr anchor="ctr">
                    <a:lnL>
                      <a:noFill/>
                    </a:lnL>
                    <a:lnR>
                      <a:noFill/>
                    </a:lnR>
                    <a:lnT>
                      <a:noFill/>
                    </a:lnT>
                    <a:lnB>
                      <a:noFill/>
                    </a:lnB>
                    <a:noFill/>
                  </a:tcPr>
                </a:tc>
                <a:extLst>
                  <a:ext uri="{0D108BD9-81ED-4DB2-BD59-A6C34878D82A}">
                    <a16:rowId xmlns:a16="http://schemas.microsoft.com/office/drawing/2014/main" val="382864304"/>
                  </a:ext>
                </a:extLst>
              </a:tr>
              <a:tr h="0">
                <a:tc>
                  <a:txBody>
                    <a:bodyPr/>
                    <a:lstStyle/>
                    <a:p>
                      <a:r>
                        <a:rPr lang="en-US" sz="2000" dirty="0"/>
                        <a:t>XYZ</a:t>
                      </a:r>
                      <a:endParaRPr lang="en-IN" sz="2000" dirty="0"/>
                    </a:p>
                  </a:txBody>
                  <a:tcPr anchor="ctr">
                    <a:lnL>
                      <a:noFill/>
                    </a:lnL>
                    <a:lnR>
                      <a:noFill/>
                    </a:lnR>
                    <a:lnT>
                      <a:noFill/>
                    </a:lnT>
                    <a:lnB>
                      <a:noFill/>
                    </a:lnB>
                    <a:noFill/>
                  </a:tcPr>
                </a:tc>
                <a:tc>
                  <a:txBody>
                    <a:bodyPr/>
                    <a:lstStyle/>
                    <a:p>
                      <a:r>
                        <a:rPr lang="en-IN" sz="2000"/>
                        <a:t>Project Sponsor</a:t>
                      </a:r>
                    </a:p>
                  </a:txBody>
                  <a:tcPr anchor="ctr">
                    <a:lnL>
                      <a:noFill/>
                    </a:lnL>
                    <a:lnR>
                      <a:noFill/>
                    </a:lnR>
                    <a:lnT>
                      <a:noFill/>
                    </a:lnT>
                    <a:lnB>
                      <a:noFill/>
                    </a:lnB>
                    <a:noFill/>
                  </a:tcPr>
                </a:tc>
                <a:tc>
                  <a:txBody>
                    <a:bodyPr/>
                    <a:lstStyle/>
                    <a:p>
                      <a:r>
                        <a:rPr lang="en-US" sz="2000" dirty="0"/>
                        <a:t>-</a:t>
                      </a:r>
                      <a:endParaRPr lang="en-IN" sz="2000" dirty="0"/>
                    </a:p>
                  </a:txBody>
                  <a:tcPr anchor="ctr">
                    <a:lnL>
                      <a:noFill/>
                    </a:lnL>
                    <a:lnR>
                      <a:noFill/>
                    </a:lnR>
                    <a:lnT>
                      <a:noFill/>
                    </a:lnT>
                    <a:lnB>
                      <a:noFill/>
                    </a:lnB>
                    <a:noFill/>
                  </a:tcPr>
                </a:tc>
                <a:tc>
                  <a:txBody>
                    <a:bodyPr/>
                    <a:lstStyle/>
                    <a:p>
                      <a:r>
                        <a:rPr lang="en-US" sz="2000" dirty="0"/>
                        <a:t>-</a:t>
                      </a:r>
                      <a:endParaRPr lang="en-IN" sz="2000" dirty="0"/>
                    </a:p>
                  </a:txBody>
                  <a:tcPr anchor="ctr">
                    <a:lnL>
                      <a:noFill/>
                    </a:lnL>
                    <a:lnR>
                      <a:noFill/>
                    </a:lnR>
                    <a:lnT>
                      <a:noFill/>
                    </a:lnT>
                    <a:lnB>
                      <a:noFill/>
                    </a:lnB>
                    <a:noFill/>
                  </a:tcPr>
                </a:tc>
                <a:extLst>
                  <a:ext uri="{0D108BD9-81ED-4DB2-BD59-A6C34878D82A}">
                    <a16:rowId xmlns:a16="http://schemas.microsoft.com/office/drawing/2014/main" val="1158751"/>
                  </a:ext>
                </a:extLst>
              </a:tr>
              <a:tr h="0">
                <a:tc>
                  <a:txBody>
                    <a:bodyPr/>
                    <a:lstStyle/>
                    <a:p>
                      <a:r>
                        <a:rPr lang="en-US" sz="2000" dirty="0"/>
                        <a:t>A</a:t>
                      </a:r>
                      <a:r>
                        <a:rPr lang="en-IN" sz="2000" dirty="0"/>
                        <a:t>BC</a:t>
                      </a:r>
                    </a:p>
                  </a:txBody>
                  <a:tcPr anchor="ctr">
                    <a:lnL>
                      <a:noFill/>
                    </a:lnL>
                    <a:lnR>
                      <a:noFill/>
                    </a:lnR>
                    <a:lnT>
                      <a:noFill/>
                    </a:lnT>
                    <a:lnB>
                      <a:noFill/>
                    </a:lnB>
                    <a:noFill/>
                  </a:tcPr>
                </a:tc>
                <a:tc>
                  <a:txBody>
                    <a:bodyPr/>
                    <a:lstStyle/>
                    <a:p>
                      <a:r>
                        <a:rPr lang="en-IN" sz="2000"/>
                        <a:t>Project Manager</a:t>
                      </a:r>
                    </a:p>
                  </a:txBody>
                  <a:tcPr anchor="ctr">
                    <a:lnL>
                      <a:noFill/>
                    </a:lnL>
                    <a:lnR>
                      <a:noFill/>
                    </a:lnR>
                    <a:lnT>
                      <a:noFill/>
                    </a:lnT>
                    <a:lnB>
                      <a:noFill/>
                    </a:lnB>
                    <a:noFill/>
                  </a:tcPr>
                </a:tc>
                <a:tc>
                  <a:txBody>
                    <a:bodyPr/>
                    <a:lstStyle/>
                    <a:p>
                      <a:r>
                        <a:rPr lang="en-US" sz="2000" dirty="0"/>
                        <a:t>-</a:t>
                      </a:r>
                      <a:endParaRPr lang="en-IN" sz="2000" dirty="0"/>
                    </a:p>
                  </a:txBody>
                  <a:tcPr anchor="ctr">
                    <a:lnL>
                      <a:noFill/>
                    </a:lnL>
                    <a:lnR>
                      <a:noFill/>
                    </a:lnR>
                    <a:lnT>
                      <a:noFill/>
                    </a:lnT>
                    <a:lnB>
                      <a:noFill/>
                    </a:lnB>
                    <a:noFill/>
                  </a:tcPr>
                </a:tc>
                <a:tc>
                  <a:txBody>
                    <a:bodyPr/>
                    <a:lstStyle/>
                    <a:p>
                      <a:r>
                        <a:rPr lang="en-US" sz="2000" dirty="0"/>
                        <a:t>-</a:t>
                      </a:r>
                      <a:endParaRPr lang="en-IN" sz="2000" dirty="0"/>
                    </a:p>
                  </a:txBody>
                  <a:tcPr anchor="ctr">
                    <a:lnL>
                      <a:noFill/>
                    </a:lnL>
                    <a:lnR>
                      <a:noFill/>
                    </a:lnR>
                    <a:lnT>
                      <a:noFill/>
                    </a:lnT>
                    <a:lnB>
                      <a:noFill/>
                    </a:lnB>
                    <a:noFill/>
                  </a:tcPr>
                </a:tc>
                <a:extLst>
                  <a:ext uri="{0D108BD9-81ED-4DB2-BD59-A6C34878D82A}">
                    <a16:rowId xmlns:a16="http://schemas.microsoft.com/office/drawing/2014/main" val="2352916424"/>
                  </a:ext>
                </a:extLst>
              </a:tr>
              <a:tr h="0">
                <a:tc>
                  <a:txBody>
                    <a:bodyPr/>
                    <a:lstStyle/>
                    <a:p>
                      <a:endParaRPr lang="en-IN" sz="2000" dirty="0"/>
                    </a:p>
                  </a:txBody>
                  <a:tcPr anchor="ctr">
                    <a:lnL>
                      <a:noFill/>
                    </a:lnL>
                    <a:lnR>
                      <a:noFill/>
                    </a:lnR>
                    <a:lnT>
                      <a:noFill/>
                    </a:lnT>
                    <a:lnB>
                      <a:noFill/>
                    </a:lnB>
                    <a:noFill/>
                  </a:tcPr>
                </a:tc>
                <a:tc>
                  <a:txBody>
                    <a:bodyPr/>
                    <a:lstStyle/>
                    <a:p>
                      <a:endParaRPr lang="en-IN" sz="2000" dirty="0"/>
                    </a:p>
                  </a:txBody>
                  <a:tcPr anchor="ctr">
                    <a:lnL>
                      <a:noFill/>
                    </a:lnL>
                    <a:lnR>
                      <a:noFill/>
                    </a:lnR>
                    <a:lnT>
                      <a:noFill/>
                    </a:lnT>
                    <a:lnB>
                      <a:noFill/>
                    </a:lnB>
                    <a:noFill/>
                  </a:tcPr>
                </a:tc>
                <a:tc>
                  <a:txBody>
                    <a:bodyPr/>
                    <a:lstStyle/>
                    <a:p>
                      <a:endParaRPr lang="en-IN" sz="2000"/>
                    </a:p>
                  </a:txBody>
                  <a:tcPr anchor="ctr">
                    <a:lnL>
                      <a:noFill/>
                    </a:lnL>
                    <a:lnR>
                      <a:noFill/>
                    </a:lnR>
                    <a:lnT>
                      <a:noFill/>
                    </a:lnT>
                    <a:lnB>
                      <a:noFill/>
                    </a:lnB>
                    <a:noFill/>
                  </a:tcPr>
                </a:tc>
                <a:tc>
                  <a:txBody>
                    <a:bodyPr/>
                    <a:lstStyle/>
                    <a:p>
                      <a:endParaRPr lang="en-IN" sz="2000" dirty="0"/>
                    </a:p>
                  </a:txBody>
                  <a:tcPr anchor="ctr">
                    <a:lnL>
                      <a:noFill/>
                    </a:lnL>
                    <a:lnR>
                      <a:noFill/>
                    </a:lnR>
                    <a:lnT>
                      <a:noFill/>
                    </a:lnT>
                    <a:lnB>
                      <a:noFill/>
                    </a:lnB>
                    <a:noFill/>
                  </a:tcPr>
                </a:tc>
                <a:extLst>
                  <a:ext uri="{0D108BD9-81ED-4DB2-BD59-A6C34878D82A}">
                    <a16:rowId xmlns:a16="http://schemas.microsoft.com/office/drawing/2014/main" val="642631463"/>
                  </a:ext>
                </a:extLst>
              </a:tr>
            </a:tbl>
          </a:graphicData>
        </a:graphic>
      </p:graphicFrame>
    </p:spTree>
    <p:extLst>
      <p:ext uri="{BB962C8B-B14F-4D97-AF65-F5344CB8AC3E}">
        <p14:creationId xmlns:p14="http://schemas.microsoft.com/office/powerpoint/2010/main" val="1984180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2D23C-0123-086C-E26F-77C223AE2480}"/>
              </a:ext>
            </a:extLst>
          </p:cNvPr>
          <p:cNvSpPr>
            <a:spLocks noGrp="1"/>
          </p:cNvSpPr>
          <p:nvPr>
            <p:ph type="title"/>
          </p:nvPr>
        </p:nvSpPr>
        <p:spPr/>
        <p:txBody>
          <a:bodyPr>
            <a:normAutofit/>
          </a:bodyPr>
          <a:lstStyle/>
          <a:p>
            <a:r>
              <a:rPr lang="en-IN" sz="4000" dirty="0">
                <a:latin typeface="+mn-lt"/>
              </a:rPr>
              <a:t>Situation/Problem/Opportunity</a:t>
            </a:r>
          </a:p>
        </p:txBody>
      </p:sp>
      <p:sp>
        <p:nvSpPr>
          <p:cNvPr id="3" name="Content Placeholder 2">
            <a:extLst>
              <a:ext uri="{FF2B5EF4-FFF2-40B4-BE49-F238E27FC236}">
                <a16:creationId xmlns:a16="http://schemas.microsoft.com/office/drawing/2014/main" id="{1611343E-E729-B912-99B7-64E3F7C2067D}"/>
              </a:ext>
            </a:extLst>
          </p:cNvPr>
          <p:cNvSpPr>
            <a:spLocks noGrp="1"/>
          </p:cNvSpPr>
          <p:nvPr>
            <p:ph idx="1"/>
          </p:nvPr>
        </p:nvSpPr>
        <p:spPr/>
        <p:txBody>
          <a:bodyPr>
            <a:normAutofit/>
          </a:bodyPr>
          <a:lstStyle/>
          <a:p>
            <a:pPr marL="0" indent="0">
              <a:buNone/>
            </a:pPr>
            <a:r>
              <a:rPr lang="en-US" sz="2000" dirty="0">
                <a:cs typeface="Arial" panose="020B0604020202020204" pitchFamily="34" charset="0"/>
              </a:rPr>
              <a:t>Currently, </a:t>
            </a:r>
            <a:r>
              <a:rPr lang="en-US" sz="2000" dirty="0" err="1">
                <a:cs typeface="Arial" panose="020B0604020202020204" pitchFamily="34" charset="0"/>
              </a:rPr>
              <a:t>itunes</a:t>
            </a:r>
            <a:r>
              <a:rPr lang="en-US" sz="2000" dirty="0">
                <a:cs typeface="Arial" panose="020B0604020202020204" pitchFamily="34" charset="0"/>
              </a:rPr>
              <a:t> store customer support is fragmented across multiple platforms, leading to delayed responses, lack of visibility, and inconsistent customer experiences. There is a need for a unified tool that combines chat and email and calling option in a single interface to ensure faster, more reliable support.</a:t>
            </a:r>
          </a:p>
          <a:p>
            <a:endParaRPr lang="en-IN" sz="2000" dirty="0">
              <a:cs typeface="Arial" panose="020B0604020202020204" pitchFamily="34" charset="0"/>
            </a:endParaRPr>
          </a:p>
        </p:txBody>
      </p:sp>
    </p:spTree>
    <p:extLst>
      <p:ext uri="{BB962C8B-B14F-4D97-AF65-F5344CB8AC3E}">
        <p14:creationId xmlns:p14="http://schemas.microsoft.com/office/powerpoint/2010/main" val="1687871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3F20C-079A-216B-4C95-CB88E969B3EF}"/>
              </a:ext>
            </a:extLst>
          </p:cNvPr>
          <p:cNvSpPr>
            <a:spLocks noGrp="1"/>
          </p:cNvSpPr>
          <p:nvPr>
            <p:ph type="title"/>
          </p:nvPr>
        </p:nvSpPr>
        <p:spPr/>
        <p:txBody>
          <a:bodyPr/>
          <a:lstStyle/>
          <a:p>
            <a:r>
              <a:rPr lang="en-IN" sz="4000" dirty="0"/>
              <a:t>Purpose</a:t>
            </a:r>
            <a:r>
              <a:rPr lang="en-IN" dirty="0"/>
              <a:t> Statement (Goals)</a:t>
            </a:r>
          </a:p>
        </p:txBody>
      </p:sp>
      <p:sp>
        <p:nvSpPr>
          <p:cNvPr id="3" name="Content Placeholder 2">
            <a:extLst>
              <a:ext uri="{FF2B5EF4-FFF2-40B4-BE49-F238E27FC236}">
                <a16:creationId xmlns:a16="http://schemas.microsoft.com/office/drawing/2014/main" id="{3B6EE7FE-A7BD-F90F-46D2-ABCDDC8E1B22}"/>
              </a:ext>
            </a:extLst>
          </p:cNvPr>
          <p:cNvSpPr>
            <a:spLocks noGrp="1"/>
          </p:cNvSpPr>
          <p:nvPr>
            <p:ph idx="1"/>
          </p:nvPr>
        </p:nvSpPr>
        <p:spPr/>
        <p:txBody>
          <a:bodyPr>
            <a:normAutofit/>
          </a:bodyPr>
          <a:lstStyle/>
          <a:p>
            <a:pPr marL="0" indent="0">
              <a:buNone/>
            </a:pPr>
            <a:r>
              <a:rPr lang="en-US" sz="2000" dirty="0"/>
              <a:t>This proposal outlines the development of a core application for omnichannel customer support. The platform will empower support agents to engage with customers via chat, email, and voice calls. It will provide agents access to customer account information, suggest relevant help articles, and allow customers to submit feedback through surveys. This initiative aims to improve customer satisfaction, streamline agent workflows, and unify communication channels into a single interface.</a:t>
            </a:r>
          </a:p>
          <a:p>
            <a:pPr marL="0" indent="0">
              <a:buNone/>
            </a:pPr>
            <a:endParaRPr lang="en-IN" sz="2000" dirty="0"/>
          </a:p>
        </p:txBody>
      </p:sp>
    </p:spTree>
    <p:extLst>
      <p:ext uri="{BB962C8B-B14F-4D97-AF65-F5344CB8AC3E}">
        <p14:creationId xmlns:p14="http://schemas.microsoft.com/office/powerpoint/2010/main" val="40504622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CD02B-69FF-1BAC-A4E6-184C60A77EA3}"/>
              </a:ext>
            </a:extLst>
          </p:cNvPr>
          <p:cNvSpPr>
            <a:spLocks noGrp="1"/>
          </p:cNvSpPr>
          <p:nvPr>
            <p:ph type="title"/>
          </p:nvPr>
        </p:nvSpPr>
        <p:spPr>
          <a:xfrm>
            <a:off x="457200" y="274638"/>
            <a:ext cx="8229600" cy="941672"/>
          </a:xfrm>
        </p:spPr>
        <p:txBody>
          <a:bodyPr/>
          <a:lstStyle/>
          <a:p>
            <a:r>
              <a:rPr lang="en-IN" sz="4000" dirty="0"/>
              <a:t>Project</a:t>
            </a:r>
            <a:r>
              <a:rPr lang="en-IN" dirty="0"/>
              <a:t> Objectives</a:t>
            </a:r>
          </a:p>
        </p:txBody>
      </p:sp>
      <p:sp>
        <p:nvSpPr>
          <p:cNvPr id="4" name="Rectangle 1">
            <a:extLst>
              <a:ext uri="{FF2B5EF4-FFF2-40B4-BE49-F238E27FC236}">
                <a16:creationId xmlns:a16="http://schemas.microsoft.com/office/drawing/2014/main" id="{808AC084-C9AE-4BCE-02BA-9C05F5EF2008}"/>
              </a:ext>
            </a:extLst>
          </p:cNvPr>
          <p:cNvSpPr>
            <a:spLocks noGrp="1" noChangeArrowheads="1"/>
          </p:cNvSpPr>
          <p:nvPr>
            <p:ph idx="1"/>
          </p:nvPr>
        </p:nvSpPr>
        <p:spPr bwMode="auto">
          <a:xfrm>
            <a:off x="987552" y="995278"/>
            <a:ext cx="4041284" cy="7971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R="0" lvl="0" algn="l"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a:ln>
                  <a:noFill/>
                </a:ln>
                <a:effectLst/>
              </a:rPr>
              <a:t>Develop a centralized customer support tool with:</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600" b="0" i="0" u="none" strike="noStrike" cap="none" normalizeH="0" baseline="0" dirty="0">
              <a:ln>
                <a:noFill/>
              </a:ln>
              <a:effectLst/>
            </a:endParaRPr>
          </a:p>
          <a:p>
            <a:pPr marR="0" lvl="0" algn="l"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a:ln>
                  <a:noFill/>
                </a:ln>
                <a:effectLst/>
              </a:rPr>
              <a:t>Real-time chat functionality</a:t>
            </a:r>
          </a:p>
          <a:p>
            <a:pPr marR="0" lvl="0" algn="l" defTabSz="914400" rtl="0" eaLnBrk="0" fontAlgn="base" latinLnBrk="0" hangingPunct="0">
              <a:lnSpc>
                <a:spcPct val="100000"/>
              </a:lnSpc>
              <a:spcBef>
                <a:spcPct val="0"/>
              </a:spcBef>
              <a:spcAft>
                <a:spcPct val="0"/>
              </a:spcAft>
              <a:buClrTx/>
              <a:buSzTx/>
              <a:buFontTx/>
              <a:buChar char="-"/>
              <a:tabLst/>
            </a:pPr>
            <a:endParaRPr kumimoji="0" lang="en-US" altLang="en-US" sz="1600" b="0" i="0" u="none" strike="noStrike" cap="none" normalizeH="0" baseline="0" dirty="0">
              <a:ln>
                <a:noFill/>
              </a:ln>
              <a:effectLst/>
            </a:endParaRPr>
          </a:p>
          <a:p>
            <a:pPr marR="0" lvl="0" algn="l"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a:ln>
                  <a:noFill/>
                </a:ln>
                <a:effectLst/>
              </a:rPr>
              <a:t>Email integration (send/receive)</a:t>
            </a:r>
          </a:p>
          <a:p>
            <a:pPr marR="0" lvl="0" algn="l" defTabSz="914400" rtl="0" eaLnBrk="0" fontAlgn="base" latinLnBrk="0" hangingPunct="0">
              <a:lnSpc>
                <a:spcPct val="100000"/>
              </a:lnSpc>
              <a:spcBef>
                <a:spcPct val="0"/>
              </a:spcBef>
              <a:spcAft>
                <a:spcPct val="0"/>
              </a:spcAft>
              <a:buClrTx/>
              <a:buSzTx/>
              <a:buFontTx/>
              <a:buChar char="-"/>
              <a:tabLst/>
            </a:pPr>
            <a:endParaRPr kumimoji="0" lang="en-US" altLang="en-US" sz="1600" b="0" i="0" u="none" strike="noStrike" cap="none" normalizeH="0" baseline="0" dirty="0">
              <a:ln>
                <a:noFill/>
              </a:ln>
              <a:effectLst/>
            </a:endParaRPr>
          </a:p>
          <a:p>
            <a:pPr marR="0" lvl="0" algn="l"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a:ln>
                  <a:noFill/>
                </a:ln>
                <a:effectLst/>
              </a:rPr>
              <a:t>Improve agent productivity and response time</a:t>
            </a:r>
          </a:p>
          <a:p>
            <a:pPr marR="0" lvl="0" algn="l" defTabSz="914400" rtl="0" eaLnBrk="0" fontAlgn="base" latinLnBrk="0" hangingPunct="0">
              <a:lnSpc>
                <a:spcPct val="100000"/>
              </a:lnSpc>
              <a:spcBef>
                <a:spcPct val="0"/>
              </a:spcBef>
              <a:spcAft>
                <a:spcPct val="0"/>
              </a:spcAft>
              <a:buClrTx/>
              <a:buSzTx/>
              <a:buFontTx/>
              <a:buChar char="-"/>
              <a:tabLst/>
            </a:pPr>
            <a:endParaRPr kumimoji="0" lang="en-US" altLang="en-US" sz="1600" b="0" i="0" u="none" strike="noStrike" cap="none" normalizeH="0" baseline="0" dirty="0">
              <a:ln>
                <a:noFill/>
              </a:ln>
              <a:effectLst/>
            </a:endParaRPr>
          </a:p>
          <a:p>
            <a:pPr marR="0" lvl="0" algn="l"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a:ln>
                  <a:noFill/>
                </a:ln>
                <a:effectLst/>
              </a:rPr>
              <a:t>Maintain a history of all customer interactions</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600" b="0" i="0" u="none" strike="noStrike" cap="none" normalizeH="0" baseline="0" dirty="0">
              <a:ln>
                <a:noFill/>
              </a:ln>
              <a:effectLst/>
            </a:endParaRPr>
          </a:p>
          <a:p>
            <a:pPr marR="0" lvl="0" algn="l"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a:ln>
                  <a:noFill/>
                </a:ln>
                <a:effectLst/>
              </a:rPr>
              <a:t>Enable analytics and reporting on support performance</a:t>
            </a:r>
          </a:p>
          <a:p>
            <a:pPr marR="0" lvl="0" algn="l" defTabSz="914400" rtl="0" eaLnBrk="0" fontAlgn="base" latinLnBrk="0" hangingPunct="0">
              <a:lnSpc>
                <a:spcPct val="100000"/>
              </a:lnSpc>
              <a:spcBef>
                <a:spcPct val="0"/>
              </a:spcBef>
              <a:spcAft>
                <a:spcPct val="0"/>
              </a:spcAft>
              <a:buClrTx/>
              <a:buSzTx/>
              <a:buFontTx/>
              <a:buChar char="-"/>
              <a:tabLst/>
            </a:pPr>
            <a:endParaRPr lang="en-US" altLang="en-US" sz="1600" dirty="0"/>
          </a:p>
          <a:p>
            <a:pPr marR="0" lvl="0" algn="l" defTabSz="914400" rtl="0" eaLnBrk="0" fontAlgn="base" latinLnBrk="0" hangingPunct="0">
              <a:lnSpc>
                <a:spcPct val="100000"/>
              </a:lnSpc>
              <a:spcBef>
                <a:spcPct val="0"/>
              </a:spcBef>
              <a:spcAft>
                <a:spcPct val="0"/>
              </a:spcAft>
              <a:buClrTx/>
              <a:buSzTx/>
              <a:buFontTx/>
              <a:buChar char="-"/>
              <a:tabLst/>
            </a:pPr>
            <a:r>
              <a:rPr lang="en-US" sz="1600" dirty="0"/>
              <a:t>View and manage customer account details.</a:t>
            </a:r>
          </a:p>
          <a:p>
            <a:pPr marR="0" lvl="0" algn="l" defTabSz="914400" rtl="0" eaLnBrk="0" fontAlgn="base" latinLnBrk="0" hangingPunct="0">
              <a:lnSpc>
                <a:spcPct val="100000"/>
              </a:lnSpc>
              <a:spcBef>
                <a:spcPct val="0"/>
              </a:spcBef>
              <a:spcAft>
                <a:spcPct val="0"/>
              </a:spcAft>
              <a:buClrTx/>
              <a:buSzTx/>
              <a:buFontTx/>
              <a:buChar char="-"/>
              <a:tabLst/>
            </a:pPr>
            <a:endParaRPr lang="en-US" sz="1600" dirty="0"/>
          </a:p>
          <a:p>
            <a:pPr marR="0" lvl="0" algn="l" defTabSz="914400" rtl="0" eaLnBrk="0" fontAlgn="base" latinLnBrk="0" hangingPunct="0">
              <a:lnSpc>
                <a:spcPct val="100000"/>
              </a:lnSpc>
              <a:spcBef>
                <a:spcPct val="0"/>
              </a:spcBef>
              <a:spcAft>
                <a:spcPct val="0"/>
              </a:spcAft>
              <a:buClrTx/>
              <a:buSzTx/>
              <a:buFontTx/>
              <a:buChar char="-"/>
              <a:tabLst/>
            </a:pPr>
            <a:r>
              <a:rPr lang="en-US" sz="1600" dirty="0"/>
              <a:t>Access and share knowledge base articles</a:t>
            </a:r>
          </a:p>
          <a:p>
            <a:pPr marR="0" lvl="0" algn="l" defTabSz="914400" rtl="0" eaLnBrk="0" fontAlgn="base" latinLnBrk="0" hangingPunct="0">
              <a:lnSpc>
                <a:spcPct val="100000"/>
              </a:lnSpc>
              <a:spcBef>
                <a:spcPct val="0"/>
              </a:spcBef>
              <a:spcAft>
                <a:spcPct val="0"/>
              </a:spcAft>
              <a:buClrTx/>
              <a:buSzTx/>
              <a:buFontTx/>
              <a:buChar char="-"/>
              <a:tabLst/>
            </a:pPr>
            <a:endParaRPr lang="en-US" sz="1600" dirty="0"/>
          </a:p>
          <a:p>
            <a:pPr marR="0" lvl="0" algn="l" defTabSz="914400" rtl="0" eaLnBrk="0" fontAlgn="base" latinLnBrk="0" hangingPunct="0">
              <a:lnSpc>
                <a:spcPct val="100000"/>
              </a:lnSpc>
              <a:spcBef>
                <a:spcPct val="0"/>
              </a:spcBef>
              <a:spcAft>
                <a:spcPct val="0"/>
              </a:spcAft>
              <a:buClrTx/>
              <a:buSzTx/>
              <a:buFontTx/>
              <a:buChar char="-"/>
              <a:tabLst/>
            </a:pPr>
            <a:r>
              <a:rPr lang="en-US" sz="1600" dirty="0"/>
              <a:t>Capture customer feedback through surveys</a:t>
            </a:r>
          </a:p>
          <a:p>
            <a:pPr marR="0" lvl="0" algn="l" defTabSz="914400" rtl="0" eaLnBrk="0" fontAlgn="base" latinLnBrk="0" hangingPunct="0">
              <a:lnSpc>
                <a:spcPct val="100000"/>
              </a:lnSpc>
              <a:spcBef>
                <a:spcPct val="0"/>
              </a:spcBef>
              <a:spcAft>
                <a:spcPct val="0"/>
              </a:spcAft>
              <a:buClrTx/>
              <a:buSzTx/>
              <a:buFontTx/>
              <a:buChar char="-"/>
              <a:tabLst/>
            </a:pPr>
            <a:endParaRPr lang="en-US" sz="1600" dirty="0"/>
          </a:p>
          <a:p>
            <a:pPr marR="0" lvl="0" algn="l" defTabSz="914400" rtl="0" eaLnBrk="0" fontAlgn="base" latinLnBrk="0" hangingPunct="0">
              <a:lnSpc>
                <a:spcPct val="100000"/>
              </a:lnSpc>
              <a:spcBef>
                <a:spcPct val="0"/>
              </a:spcBef>
              <a:spcAft>
                <a:spcPct val="0"/>
              </a:spcAft>
              <a:buClrTx/>
              <a:buSzTx/>
              <a:buFontTx/>
              <a:buChar char="-"/>
              <a:tabLst/>
            </a:pPr>
            <a:r>
              <a:rPr lang="en-US" sz="1600" dirty="0"/>
              <a:t>Improve customer satisfaction and support team efficiency</a:t>
            </a:r>
          </a:p>
          <a:p>
            <a:pPr marR="0" lvl="0" algn="l" defTabSz="914400" rtl="0" eaLnBrk="0" fontAlgn="base" latinLnBrk="0" hangingPunct="0">
              <a:lnSpc>
                <a:spcPct val="100000"/>
              </a:lnSpc>
              <a:spcBef>
                <a:spcPct val="0"/>
              </a:spcBef>
              <a:spcAft>
                <a:spcPct val="0"/>
              </a:spcAft>
              <a:buClrTx/>
              <a:buSzTx/>
              <a:buFontTx/>
              <a:buChar char="-"/>
              <a:tabLst/>
            </a:pPr>
            <a:endParaRPr lang="en-US" sz="1600" dirty="0"/>
          </a:p>
          <a:p>
            <a:pPr marR="0" lvl="0" algn="l" defTabSz="914400" rtl="0" eaLnBrk="0" fontAlgn="base" latinLnBrk="0" hangingPunct="0">
              <a:lnSpc>
                <a:spcPct val="100000"/>
              </a:lnSpc>
              <a:spcBef>
                <a:spcPct val="0"/>
              </a:spcBef>
              <a:spcAft>
                <a:spcPct val="0"/>
              </a:spcAft>
              <a:buClrTx/>
              <a:buSzTx/>
              <a:buFontTx/>
              <a:buChar char="-"/>
              <a:tabLst/>
            </a:pPr>
            <a:r>
              <a:rPr lang="en-US" sz="1600" dirty="0"/>
              <a:t>Enable insightful reporting and data-driven decision making</a:t>
            </a:r>
          </a:p>
          <a:p>
            <a:pPr marR="0" lvl="0" algn="l" defTabSz="914400" rtl="0" eaLnBrk="0" fontAlgn="base" latinLnBrk="0" hangingPunct="0">
              <a:lnSpc>
                <a:spcPct val="100000"/>
              </a:lnSpc>
              <a:spcBef>
                <a:spcPct val="0"/>
              </a:spcBef>
              <a:spcAft>
                <a:spcPct val="0"/>
              </a:spcAft>
              <a:buClrTx/>
              <a:buSzTx/>
              <a:buFontTx/>
              <a:buChar char="-"/>
              <a:tabLst/>
            </a:pPr>
            <a:endParaRPr kumimoji="0" lang="en-US" altLang="en-US" sz="1600" b="0" i="0" u="none" strike="noStrike" cap="none" normalizeH="0" baseline="0" dirty="0">
              <a:ln>
                <a:noFill/>
              </a:ln>
              <a:effectLst/>
            </a:endParaRPr>
          </a:p>
          <a:p>
            <a:pPr marR="0" lvl="0" algn="l" defTabSz="914400" rtl="0" eaLnBrk="0" fontAlgn="base" latinLnBrk="0" hangingPunct="0">
              <a:lnSpc>
                <a:spcPct val="100000"/>
              </a:lnSpc>
              <a:spcBef>
                <a:spcPct val="0"/>
              </a:spcBef>
              <a:spcAft>
                <a:spcPct val="0"/>
              </a:spcAft>
              <a:buClrTx/>
              <a:buSzTx/>
              <a:buFontTx/>
              <a:buChar char="-"/>
              <a:tabLst/>
            </a:pPr>
            <a:endParaRPr kumimoji="0" lang="en-US" altLang="en-US" sz="1600" b="0" i="0" u="none" strike="noStrike" cap="none" normalizeH="0" baseline="0" dirty="0">
              <a:ln>
                <a:noFill/>
              </a:ln>
              <a:effectLst/>
            </a:endParaRPr>
          </a:p>
          <a:p>
            <a:pPr marR="0" lvl="0" algn="l" defTabSz="914400" rtl="0" eaLnBrk="0" fontAlgn="base" latinLnBrk="0" hangingPunct="0">
              <a:lnSpc>
                <a:spcPct val="100000"/>
              </a:lnSpc>
              <a:spcBef>
                <a:spcPct val="0"/>
              </a:spcBef>
              <a:spcAft>
                <a:spcPct val="0"/>
              </a:spcAft>
              <a:buClrTx/>
              <a:buSzTx/>
              <a:buFontTx/>
              <a:buChar char="-"/>
              <a:tabLst/>
            </a:pPr>
            <a:endParaRPr kumimoji="0" lang="en-US" altLang="en-US" sz="1600" b="0" i="0" u="none" strike="noStrike" cap="none" normalizeH="0" baseline="0" dirty="0">
              <a:ln>
                <a:noFill/>
              </a:ln>
              <a:effectLst/>
            </a:endParaRPr>
          </a:p>
        </p:txBody>
      </p:sp>
    </p:spTree>
    <p:extLst>
      <p:ext uri="{BB962C8B-B14F-4D97-AF65-F5344CB8AC3E}">
        <p14:creationId xmlns:p14="http://schemas.microsoft.com/office/powerpoint/2010/main" val="38274188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BF6F9-8E56-9C1E-5F8C-E628B11CA8A5}"/>
              </a:ext>
            </a:extLst>
          </p:cNvPr>
          <p:cNvSpPr>
            <a:spLocks noGrp="1"/>
          </p:cNvSpPr>
          <p:nvPr>
            <p:ph type="title"/>
          </p:nvPr>
        </p:nvSpPr>
        <p:spPr/>
        <p:txBody>
          <a:bodyPr/>
          <a:lstStyle/>
          <a:p>
            <a:r>
              <a:rPr lang="en-IN" sz="4000" dirty="0"/>
              <a:t>Success</a:t>
            </a:r>
            <a:r>
              <a:rPr lang="en-IN" dirty="0"/>
              <a:t> Criteria</a:t>
            </a:r>
          </a:p>
        </p:txBody>
      </p:sp>
      <p:sp>
        <p:nvSpPr>
          <p:cNvPr id="3" name="Content Placeholder 2">
            <a:extLst>
              <a:ext uri="{FF2B5EF4-FFF2-40B4-BE49-F238E27FC236}">
                <a16:creationId xmlns:a16="http://schemas.microsoft.com/office/drawing/2014/main" id="{1052A519-8FCC-FA90-4738-50E1286BDF35}"/>
              </a:ext>
            </a:extLst>
          </p:cNvPr>
          <p:cNvSpPr>
            <a:spLocks noGrp="1"/>
          </p:cNvSpPr>
          <p:nvPr>
            <p:ph idx="1"/>
          </p:nvPr>
        </p:nvSpPr>
        <p:spPr/>
        <p:txBody>
          <a:bodyPr>
            <a:noAutofit/>
          </a:bodyPr>
          <a:lstStyle/>
          <a:p>
            <a:pPr>
              <a:buFont typeface="Arial" panose="020B0604020202020204" pitchFamily="34" charset="0"/>
              <a:buChar char="•"/>
            </a:pPr>
            <a:r>
              <a:rPr lang="en-US" sz="2000" dirty="0"/>
              <a:t>Real-time chat and email integration work seamlessly</a:t>
            </a:r>
          </a:p>
          <a:p>
            <a:pPr>
              <a:buFont typeface="Arial" panose="020B0604020202020204" pitchFamily="34" charset="0"/>
              <a:buChar char="•"/>
            </a:pPr>
            <a:r>
              <a:rPr lang="en-US" sz="2000" dirty="0"/>
              <a:t>Unified dashboard for managing all customer interactions</a:t>
            </a:r>
          </a:p>
          <a:p>
            <a:pPr>
              <a:buFont typeface="Arial" panose="020B0604020202020204" pitchFamily="34" charset="0"/>
              <a:buChar char="•"/>
            </a:pPr>
            <a:r>
              <a:rPr lang="en-US" sz="2000" dirty="0"/>
              <a:t>Automatic ticket creation for all conversations</a:t>
            </a:r>
          </a:p>
          <a:p>
            <a:pPr>
              <a:buFont typeface="Arial" panose="020B0604020202020204" pitchFamily="34" charset="0"/>
              <a:buChar char="•"/>
            </a:pPr>
            <a:r>
              <a:rPr lang="en-US" sz="2000" dirty="0"/>
              <a:t>System handles 100+ concurrent chats without lag</a:t>
            </a:r>
          </a:p>
          <a:p>
            <a:pPr>
              <a:buFont typeface="Arial" panose="020B0604020202020204" pitchFamily="34" charset="0"/>
              <a:buChar char="•"/>
            </a:pPr>
            <a:r>
              <a:rPr lang="en-US" sz="2000" dirty="0"/>
              <a:t>&lt; 2 sec chat delivery time, &lt; 30 sec email sync time</a:t>
            </a:r>
          </a:p>
          <a:p>
            <a:pPr>
              <a:buFont typeface="Arial" panose="020B0604020202020204" pitchFamily="34" charset="0"/>
              <a:buChar char="•"/>
            </a:pPr>
            <a:r>
              <a:rPr lang="en-US" sz="2000" dirty="0"/>
              <a:t>95%+ test cases passed during UAT</a:t>
            </a:r>
          </a:p>
          <a:p>
            <a:pPr>
              <a:buFont typeface="Arial" panose="020B0604020202020204" pitchFamily="34" charset="0"/>
              <a:buChar char="•"/>
            </a:pPr>
            <a:r>
              <a:rPr lang="en-US" sz="2000" dirty="0"/>
              <a:t>No critical bugs at go-live</a:t>
            </a:r>
          </a:p>
          <a:p>
            <a:pPr>
              <a:buFont typeface="Arial" panose="020B0604020202020204" pitchFamily="34" charset="0"/>
              <a:buChar char="•"/>
            </a:pPr>
            <a:r>
              <a:rPr lang="en-US" sz="2000" dirty="0"/>
              <a:t>99.9% uptime post-launch</a:t>
            </a:r>
          </a:p>
          <a:p>
            <a:pPr>
              <a:buFont typeface="Arial" panose="020B0604020202020204" pitchFamily="34" charset="0"/>
              <a:buChar char="•"/>
            </a:pPr>
            <a:r>
              <a:rPr lang="en-US" sz="2000" dirty="0"/>
              <a:t>100% user adoption within 2 weeks of rollout</a:t>
            </a:r>
          </a:p>
          <a:p>
            <a:pPr>
              <a:buFont typeface="Arial" panose="020B0604020202020204" pitchFamily="34" charset="0"/>
              <a:buChar char="•"/>
            </a:pPr>
            <a:r>
              <a:rPr lang="en-US" sz="2000" dirty="0"/>
              <a:t>30%+ improvement in response time</a:t>
            </a:r>
          </a:p>
          <a:p>
            <a:pPr>
              <a:buFont typeface="Arial" panose="020B0604020202020204" pitchFamily="34" charset="0"/>
              <a:buChar char="•"/>
            </a:pPr>
            <a:r>
              <a:rPr lang="en-US" sz="2000" dirty="0"/>
              <a:t>50% reduction in missed/delayed tickets</a:t>
            </a:r>
          </a:p>
          <a:p>
            <a:pPr>
              <a:buFont typeface="Arial" panose="020B0604020202020204" pitchFamily="34" charset="0"/>
              <a:buChar char="•"/>
            </a:pPr>
            <a:r>
              <a:rPr lang="en-US" sz="2000" dirty="0"/>
              <a:t>Data encryption and secure storage in place</a:t>
            </a:r>
          </a:p>
          <a:p>
            <a:pPr>
              <a:buFont typeface="Arial" panose="020B0604020202020204" pitchFamily="34" charset="0"/>
              <a:buChar char="•"/>
            </a:pPr>
            <a:r>
              <a:rPr lang="en-US" sz="2000" dirty="0"/>
              <a:t>Positive user feedback on ease of use</a:t>
            </a:r>
          </a:p>
          <a:p>
            <a:pPr>
              <a:buFont typeface="Arial" panose="020B0604020202020204" pitchFamily="34" charset="0"/>
              <a:buChar char="•"/>
            </a:pPr>
            <a:r>
              <a:rPr lang="en-US" sz="2000" dirty="0"/>
              <a:t>Training &amp; documentation completed pre-launch</a:t>
            </a:r>
          </a:p>
          <a:p>
            <a:pPr>
              <a:buFont typeface="Arial" panose="020B0604020202020204" pitchFamily="34" charset="0"/>
              <a:buChar char="•"/>
            </a:pPr>
            <a:r>
              <a:rPr lang="en-US" sz="2000" dirty="0"/>
              <a:t>Go-live sign-off from key stakeholders</a:t>
            </a:r>
          </a:p>
          <a:p>
            <a:endParaRPr lang="en-IN" sz="2000" dirty="0"/>
          </a:p>
        </p:txBody>
      </p:sp>
    </p:spTree>
    <p:extLst>
      <p:ext uri="{BB962C8B-B14F-4D97-AF65-F5344CB8AC3E}">
        <p14:creationId xmlns:p14="http://schemas.microsoft.com/office/powerpoint/2010/main" val="41376190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72CE19-2B01-FFBE-2BD5-33520547D60F}"/>
              </a:ext>
            </a:extLst>
          </p:cNvPr>
          <p:cNvSpPr>
            <a:spLocks noGrp="1"/>
          </p:cNvSpPr>
          <p:nvPr>
            <p:ph type="title"/>
          </p:nvPr>
        </p:nvSpPr>
        <p:spPr/>
        <p:txBody>
          <a:bodyPr/>
          <a:lstStyle/>
          <a:p>
            <a:r>
              <a:rPr lang="en-IN" sz="4000" dirty="0"/>
              <a:t>Methods</a:t>
            </a:r>
            <a:r>
              <a:rPr lang="en-IN" dirty="0"/>
              <a:t> and Approaches </a:t>
            </a:r>
          </a:p>
        </p:txBody>
      </p:sp>
      <p:sp>
        <p:nvSpPr>
          <p:cNvPr id="3" name="Content Placeholder 2">
            <a:extLst>
              <a:ext uri="{FF2B5EF4-FFF2-40B4-BE49-F238E27FC236}">
                <a16:creationId xmlns:a16="http://schemas.microsoft.com/office/drawing/2014/main" id="{A1D56A12-07AD-7CD0-5CE5-ABCA4D75D382}"/>
              </a:ext>
            </a:extLst>
          </p:cNvPr>
          <p:cNvSpPr>
            <a:spLocks noGrp="1"/>
          </p:cNvSpPr>
          <p:nvPr>
            <p:ph idx="1"/>
          </p:nvPr>
        </p:nvSpPr>
        <p:spPr/>
        <p:txBody>
          <a:bodyPr>
            <a:noAutofit/>
          </a:bodyPr>
          <a:lstStyle/>
          <a:p>
            <a:pPr>
              <a:buFont typeface="Arial" panose="020B0604020202020204" pitchFamily="34" charset="0"/>
              <a:buChar char="•"/>
            </a:pPr>
            <a:r>
              <a:rPr lang="en-IN" sz="2000" b="1" dirty="0"/>
              <a:t>Project Methodology</a:t>
            </a:r>
            <a:r>
              <a:rPr lang="en-IN" sz="2000" dirty="0"/>
              <a:t>: Waterfall model with clearly defined phases</a:t>
            </a:r>
          </a:p>
          <a:p>
            <a:pPr marL="0" indent="0">
              <a:buNone/>
            </a:pPr>
            <a:endParaRPr lang="en-IN" sz="2000" dirty="0"/>
          </a:p>
          <a:p>
            <a:pPr>
              <a:buFont typeface="Arial" panose="020B0604020202020204" pitchFamily="34" charset="0"/>
              <a:buChar char="•"/>
            </a:pPr>
            <a:r>
              <a:rPr lang="en-IN" sz="2000" b="1" dirty="0"/>
              <a:t>Requirement Gathering</a:t>
            </a:r>
            <a:r>
              <a:rPr lang="en-IN" sz="2000" dirty="0"/>
              <a:t>: Stakeholder interviews, workshops, BRD documentation and User stories and </a:t>
            </a:r>
            <a:r>
              <a:rPr lang="en-IN" sz="2000" dirty="0" err="1"/>
              <a:t>Usecases</a:t>
            </a:r>
            <a:r>
              <a:rPr lang="en-IN" sz="2000" dirty="0"/>
              <a:t>.</a:t>
            </a:r>
          </a:p>
          <a:p>
            <a:pPr marL="0" indent="0">
              <a:buNone/>
            </a:pPr>
            <a:endParaRPr lang="en-IN" sz="2000" dirty="0"/>
          </a:p>
          <a:p>
            <a:pPr>
              <a:buFont typeface="Arial" panose="020B0604020202020204" pitchFamily="34" charset="0"/>
              <a:buChar char="•"/>
            </a:pPr>
            <a:r>
              <a:rPr lang="en-IN" sz="2000" b="1" dirty="0"/>
              <a:t>Design Approach</a:t>
            </a:r>
            <a:r>
              <a:rPr lang="en-IN" sz="2000" dirty="0"/>
              <a:t>: Wireframes, prototypes, and user feedback loops</a:t>
            </a:r>
          </a:p>
          <a:p>
            <a:pPr marL="0" indent="0">
              <a:buNone/>
            </a:pPr>
            <a:endParaRPr lang="en-IN" sz="2000" dirty="0"/>
          </a:p>
          <a:p>
            <a:pPr>
              <a:buFont typeface="Arial" panose="020B0604020202020204" pitchFamily="34" charset="0"/>
              <a:buChar char="•"/>
            </a:pPr>
            <a:r>
              <a:rPr lang="en-IN" sz="2000" b="1" dirty="0"/>
              <a:t>Technology Stack</a:t>
            </a:r>
            <a:r>
              <a:rPr lang="en-IN" sz="2000" dirty="0"/>
              <a:t>: React/Angular (frontend), Node.js/.NET (backend), PostgreSQL/MongoDB</a:t>
            </a:r>
          </a:p>
          <a:p>
            <a:pPr marL="0" indent="0">
              <a:buNone/>
            </a:pPr>
            <a:endParaRPr lang="en-IN" sz="2000" dirty="0"/>
          </a:p>
          <a:p>
            <a:pPr>
              <a:buFont typeface="Arial" panose="020B0604020202020204" pitchFamily="34" charset="0"/>
              <a:buChar char="•"/>
            </a:pPr>
            <a:r>
              <a:rPr lang="en-IN" sz="2000" b="1" dirty="0"/>
              <a:t>Modular Development</a:t>
            </a:r>
            <a:r>
              <a:rPr lang="en-IN" sz="2000" dirty="0"/>
              <a:t>: Separate modules for chat, email, call, knowledge base, surveys</a:t>
            </a:r>
          </a:p>
          <a:p>
            <a:pPr marL="0" indent="0">
              <a:buNone/>
            </a:pPr>
            <a:endParaRPr lang="en-IN" sz="2000" dirty="0"/>
          </a:p>
          <a:p>
            <a:pPr>
              <a:buFont typeface="Arial" panose="020B0604020202020204" pitchFamily="34" charset="0"/>
              <a:buChar char="•"/>
            </a:pPr>
            <a:r>
              <a:rPr lang="en-IN" sz="2000" b="1" dirty="0"/>
              <a:t>API Integrations</a:t>
            </a:r>
            <a:r>
              <a:rPr lang="en-IN" sz="2000" dirty="0"/>
              <a:t>: Twilio (calls), Gmail/Outlook API (emails), CMS/KB platform, survey tools</a:t>
            </a:r>
          </a:p>
          <a:p>
            <a:pPr marL="0" indent="0">
              <a:buNone/>
            </a:pPr>
            <a:endParaRPr lang="en-IN" sz="2000" dirty="0"/>
          </a:p>
          <a:p>
            <a:pPr>
              <a:buFont typeface="Arial" panose="020B0604020202020204" pitchFamily="34" charset="0"/>
              <a:buChar char="•"/>
            </a:pPr>
            <a:r>
              <a:rPr lang="en-IN" sz="2000" b="1" dirty="0"/>
              <a:t>Testing Strategy</a:t>
            </a:r>
            <a:r>
              <a:rPr lang="en-IN" sz="2000" dirty="0"/>
              <a:t>: Unit, integration, system, and UAT with real users</a:t>
            </a:r>
          </a:p>
          <a:p>
            <a:pPr marL="0" indent="0">
              <a:buNone/>
            </a:pPr>
            <a:endParaRPr lang="en-IN" sz="2000" dirty="0"/>
          </a:p>
          <a:p>
            <a:pPr>
              <a:buFont typeface="Arial" panose="020B0604020202020204" pitchFamily="34" charset="0"/>
              <a:buChar char="•"/>
            </a:pPr>
            <a:r>
              <a:rPr lang="en-IN" sz="2000" b="1" dirty="0"/>
              <a:t>Training &amp; Onboarding</a:t>
            </a:r>
            <a:r>
              <a:rPr lang="en-IN" sz="2000" dirty="0"/>
              <a:t>: Manuals, live sessions, agent-focused materials</a:t>
            </a:r>
          </a:p>
          <a:p>
            <a:pPr marL="0" indent="0">
              <a:buNone/>
            </a:pPr>
            <a:endParaRPr lang="en-IN" sz="2000" dirty="0"/>
          </a:p>
          <a:p>
            <a:pPr>
              <a:buFont typeface="Arial" panose="020B0604020202020204" pitchFamily="34" charset="0"/>
              <a:buChar char="•"/>
            </a:pPr>
            <a:r>
              <a:rPr lang="en-IN" sz="2000" b="1" dirty="0"/>
              <a:t>Deployment Plan</a:t>
            </a:r>
            <a:r>
              <a:rPr lang="en-IN" sz="2000" dirty="0"/>
              <a:t>: Staging → Pilot team → Full rollout</a:t>
            </a:r>
          </a:p>
          <a:p>
            <a:pPr marL="0" indent="0">
              <a:buNone/>
            </a:pPr>
            <a:endParaRPr lang="en-IN" sz="2000" dirty="0"/>
          </a:p>
          <a:p>
            <a:pPr>
              <a:buFont typeface="Arial" panose="020B0604020202020204" pitchFamily="34" charset="0"/>
              <a:buChar char="•"/>
            </a:pPr>
            <a:r>
              <a:rPr lang="en-IN" sz="2000" b="1" dirty="0"/>
              <a:t>Post-Go-Live Support</a:t>
            </a:r>
            <a:r>
              <a:rPr lang="en-IN" sz="2000" dirty="0"/>
              <a:t>: Monitoring, feedback collection, iterative improvements</a:t>
            </a:r>
          </a:p>
          <a:p>
            <a:endParaRPr lang="en-IN" sz="2000" dirty="0"/>
          </a:p>
        </p:txBody>
      </p:sp>
    </p:spTree>
    <p:extLst>
      <p:ext uri="{BB962C8B-B14F-4D97-AF65-F5344CB8AC3E}">
        <p14:creationId xmlns:p14="http://schemas.microsoft.com/office/powerpoint/2010/main" val="1134314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8BDD1-CEBC-92B9-72BA-F4060EEBAE8C}"/>
              </a:ext>
            </a:extLst>
          </p:cNvPr>
          <p:cNvSpPr>
            <a:spLocks noGrp="1"/>
          </p:cNvSpPr>
          <p:nvPr>
            <p:ph type="title"/>
          </p:nvPr>
        </p:nvSpPr>
        <p:spPr/>
        <p:txBody>
          <a:bodyPr>
            <a:normAutofit/>
          </a:bodyPr>
          <a:lstStyle/>
          <a:p>
            <a:r>
              <a:rPr lang="en-IN" sz="4000" dirty="0"/>
              <a:t>Resources</a:t>
            </a:r>
          </a:p>
        </p:txBody>
      </p:sp>
      <p:sp>
        <p:nvSpPr>
          <p:cNvPr id="3" name="Content Placeholder 2">
            <a:extLst>
              <a:ext uri="{FF2B5EF4-FFF2-40B4-BE49-F238E27FC236}">
                <a16:creationId xmlns:a16="http://schemas.microsoft.com/office/drawing/2014/main" id="{BF8BBCE8-223A-D222-0A63-D36113EE9499}"/>
              </a:ext>
            </a:extLst>
          </p:cNvPr>
          <p:cNvSpPr>
            <a:spLocks noGrp="1"/>
          </p:cNvSpPr>
          <p:nvPr>
            <p:ph idx="1"/>
          </p:nvPr>
        </p:nvSpPr>
        <p:spPr/>
        <p:txBody>
          <a:bodyPr>
            <a:normAutofit/>
          </a:bodyPr>
          <a:lstStyle/>
          <a:p>
            <a:pPr>
              <a:buNone/>
            </a:pPr>
            <a:r>
              <a:rPr lang="en-US" sz="2000" b="1" dirty="0"/>
              <a:t>Human Resources</a:t>
            </a:r>
          </a:p>
          <a:p>
            <a:pPr>
              <a:buNone/>
            </a:pPr>
            <a:endParaRPr lang="en-US" sz="2000" b="1" dirty="0"/>
          </a:p>
          <a:p>
            <a:pPr>
              <a:buFont typeface="Arial" panose="020B0604020202020204" pitchFamily="34" charset="0"/>
              <a:buChar char="•"/>
            </a:pPr>
            <a:r>
              <a:rPr lang="en-US" sz="2000" b="1" dirty="0"/>
              <a:t>Project Manager</a:t>
            </a:r>
            <a:r>
              <a:rPr lang="en-US" sz="2000" dirty="0"/>
              <a:t> – Oversee planning, execution, and delivery</a:t>
            </a:r>
          </a:p>
          <a:p>
            <a:pPr>
              <a:buFont typeface="Arial" panose="020B0604020202020204" pitchFamily="34" charset="0"/>
              <a:buChar char="•"/>
            </a:pPr>
            <a:r>
              <a:rPr lang="en-US" sz="2000" b="1" dirty="0"/>
              <a:t>Business Analyst</a:t>
            </a:r>
            <a:r>
              <a:rPr lang="en-US" sz="2000" dirty="0"/>
              <a:t> – Requirements gathering, documentation, and validation</a:t>
            </a:r>
          </a:p>
          <a:p>
            <a:pPr>
              <a:buFont typeface="Arial" panose="020B0604020202020204" pitchFamily="34" charset="0"/>
              <a:buChar char="•"/>
            </a:pPr>
            <a:r>
              <a:rPr lang="en-US" sz="2000" b="1" dirty="0"/>
              <a:t>UI/</a:t>
            </a:r>
            <a:r>
              <a:rPr lang="en-US" sz="2000" b="1" dirty="0" err="1"/>
              <a:t>UX</a:t>
            </a:r>
            <a:r>
              <a:rPr lang="en-US" sz="2000" b="1" dirty="0"/>
              <a:t> Designer</a:t>
            </a:r>
            <a:r>
              <a:rPr lang="en-US" sz="2000" dirty="0"/>
              <a:t> – Wireframes, prototypes, and design assets</a:t>
            </a:r>
          </a:p>
          <a:p>
            <a:pPr>
              <a:buFont typeface="Arial" panose="020B0604020202020204" pitchFamily="34" charset="0"/>
              <a:buChar char="•"/>
            </a:pPr>
            <a:r>
              <a:rPr lang="en-US" sz="2000" b="1" dirty="0"/>
              <a:t>Frontend Developers</a:t>
            </a:r>
            <a:r>
              <a:rPr lang="en-US" sz="2000" dirty="0"/>
              <a:t> – Build user interfaces (React/Angular)</a:t>
            </a:r>
          </a:p>
          <a:p>
            <a:pPr>
              <a:buFont typeface="Arial" panose="020B0604020202020204" pitchFamily="34" charset="0"/>
              <a:buChar char="•"/>
            </a:pPr>
            <a:r>
              <a:rPr lang="en-US" sz="2000" b="1" dirty="0"/>
              <a:t>Backend Developers</a:t>
            </a:r>
            <a:r>
              <a:rPr lang="en-US" sz="2000" dirty="0"/>
              <a:t> – Develop APIs, integrate with third-party tools</a:t>
            </a:r>
          </a:p>
          <a:p>
            <a:pPr>
              <a:buFont typeface="Arial" panose="020B0604020202020204" pitchFamily="34" charset="0"/>
              <a:buChar char="•"/>
            </a:pPr>
            <a:r>
              <a:rPr lang="en-US" sz="2000" b="1" dirty="0"/>
              <a:t>QA/Test Engineers</a:t>
            </a:r>
            <a:r>
              <a:rPr lang="en-US" sz="2000" dirty="0"/>
              <a:t> – Manual and automated testing</a:t>
            </a:r>
          </a:p>
          <a:p>
            <a:pPr>
              <a:buFont typeface="Arial" panose="020B0604020202020204" pitchFamily="34" charset="0"/>
              <a:buChar char="•"/>
            </a:pPr>
            <a:r>
              <a:rPr lang="en-US" sz="2000" b="1" dirty="0"/>
              <a:t>DevOps Engineer</a:t>
            </a:r>
            <a:r>
              <a:rPr lang="en-US" sz="2000" dirty="0"/>
              <a:t> – CI/CD setup, staging &amp; production environments</a:t>
            </a:r>
          </a:p>
          <a:p>
            <a:pPr>
              <a:buFont typeface="Arial" panose="020B0604020202020204" pitchFamily="34" charset="0"/>
              <a:buChar char="•"/>
            </a:pPr>
            <a:r>
              <a:rPr lang="en-US" sz="2000" b="1" dirty="0"/>
              <a:t>Support Team Leads</a:t>
            </a:r>
            <a:r>
              <a:rPr lang="en-US" sz="2000" dirty="0"/>
              <a:t> – UAT, feedback, and training</a:t>
            </a:r>
          </a:p>
          <a:p>
            <a:pPr>
              <a:buFont typeface="Arial" panose="020B0604020202020204" pitchFamily="34" charset="0"/>
              <a:buChar char="•"/>
            </a:pPr>
            <a:r>
              <a:rPr lang="en-US" sz="2000" b="1" dirty="0"/>
              <a:t>Content Writer</a:t>
            </a:r>
            <a:r>
              <a:rPr lang="en-US" sz="2000" dirty="0"/>
              <a:t> – Knowledge base articles and survey content</a:t>
            </a:r>
          </a:p>
          <a:p>
            <a:endParaRPr lang="en-IN" sz="2000" dirty="0"/>
          </a:p>
        </p:txBody>
      </p:sp>
    </p:spTree>
    <p:extLst>
      <p:ext uri="{BB962C8B-B14F-4D97-AF65-F5344CB8AC3E}">
        <p14:creationId xmlns:p14="http://schemas.microsoft.com/office/powerpoint/2010/main" val="70308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69FEC-C4C0-CAF8-7196-507905BACC4F}"/>
              </a:ext>
            </a:extLst>
          </p:cNvPr>
          <p:cNvSpPr>
            <a:spLocks noGrp="1"/>
          </p:cNvSpPr>
          <p:nvPr>
            <p:ph type="title"/>
          </p:nvPr>
        </p:nvSpPr>
        <p:spPr/>
        <p:txBody>
          <a:bodyPr>
            <a:normAutofit fontScale="90000"/>
          </a:bodyPr>
          <a:lstStyle/>
          <a:p>
            <a:r>
              <a:rPr lang="en-IN" b="1" dirty="0"/>
              <a:t>Technical Resources</a:t>
            </a:r>
            <a:br>
              <a:rPr lang="en-IN" b="1" dirty="0"/>
            </a:br>
            <a:endParaRPr lang="en-IN" dirty="0"/>
          </a:p>
        </p:txBody>
      </p:sp>
      <p:sp>
        <p:nvSpPr>
          <p:cNvPr id="3" name="Content Placeholder 2">
            <a:extLst>
              <a:ext uri="{FF2B5EF4-FFF2-40B4-BE49-F238E27FC236}">
                <a16:creationId xmlns:a16="http://schemas.microsoft.com/office/drawing/2014/main" id="{3B084F26-AF65-978D-E829-D9159E75AD6F}"/>
              </a:ext>
            </a:extLst>
          </p:cNvPr>
          <p:cNvSpPr>
            <a:spLocks noGrp="1"/>
          </p:cNvSpPr>
          <p:nvPr>
            <p:ph idx="1"/>
          </p:nvPr>
        </p:nvSpPr>
        <p:spPr/>
        <p:txBody>
          <a:bodyPr>
            <a:normAutofit/>
          </a:bodyPr>
          <a:lstStyle/>
          <a:p>
            <a:pPr>
              <a:buNone/>
            </a:pPr>
            <a:endParaRPr lang="en-IN" sz="2000" b="1" dirty="0"/>
          </a:p>
          <a:p>
            <a:pPr>
              <a:buFont typeface="Arial" panose="020B0604020202020204" pitchFamily="34" charset="0"/>
              <a:buChar char="•"/>
            </a:pPr>
            <a:r>
              <a:rPr lang="en-IN" sz="2000" b="1" dirty="0"/>
              <a:t>Development Tools</a:t>
            </a:r>
            <a:r>
              <a:rPr lang="en-IN" sz="2000" dirty="0"/>
              <a:t> – VS Code, GitHub, Postman, Swagger</a:t>
            </a:r>
          </a:p>
          <a:p>
            <a:pPr>
              <a:buFont typeface="Arial" panose="020B0604020202020204" pitchFamily="34" charset="0"/>
              <a:buChar char="•"/>
            </a:pPr>
            <a:r>
              <a:rPr lang="en-IN" sz="2000" b="1" dirty="0"/>
              <a:t>Design Tools</a:t>
            </a:r>
            <a:r>
              <a:rPr lang="en-IN" sz="2000" dirty="0"/>
              <a:t> – Figma / Adobe XD</a:t>
            </a:r>
          </a:p>
          <a:p>
            <a:pPr>
              <a:buFont typeface="Arial" panose="020B0604020202020204" pitchFamily="34" charset="0"/>
              <a:buChar char="•"/>
            </a:pPr>
            <a:r>
              <a:rPr lang="en-IN" sz="2000" b="1" dirty="0"/>
              <a:t>Project Management</a:t>
            </a:r>
            <a:r>
              <a:rPr lang="en-IN" sz="2000" dirty="0"/>
              <a:t> – Jira / Trello / MS Project</a:t>
            </a:r>
          </a:p>
          <a:p>
            <a:pPr>
              <a:buFont typeface="Arial" panose="020B0604020202020204" pitchFamily="34" charset="0"/>
              <a:buChar char="•"/>
            </a:pPr>
            <a:r>
              <a:rPr lang="en-IN" sz="2000" b="1" dirty="0"/>
              <a:t>Communication APIs</a:t>
            </a:r>
            <a:r>
              <a:rPr lang="en-IN" sz="2000" dirty="0"/>
              <a:t> – Twilio (Call), </a:t>
            </a:r>
            <a:r>
              <a:rPr lang="en-IN" sz="2000" dirty="0" err="1"/>
              <a:t>Sendbird</a:t>
            </a:r>
            <a:r>
              <a:rPr lang="en-IN" sz="2000" dirty="0"/>
              <a:t>/</a:t>
            </a:r>
            <a:r>
              <a:rPr lang="en-IN" sz="2000" dirty="0" err="1"/>
              <a:t>CometChat</a:t>
            </a:r>
            <a:r>
              <a:rPr lang="en-IN" sz="2000" dirty="0"/>
              <a:t> (Chat), Gmail/Outlook API (Email)</a:t>
            </a:r>
          </a:p>
          <a:p>
            <a:pPr>
              <a:buFont typeface="Arial" panose="020B0604020202020204" pitchFamily="34" charset="0"/>
              <a:buChar char="•"/>
            </a:pPr>
            <a:r>
              <a:rPr lang="en-IN" sz="2000" b="1" dirty="0"/>
              <a:t>Database</a:t>
            </a:r>
            <a:r>
              <a:rPr lang="en-IN" sz="2000" dirty="0"/>
              <a:t> – PostgreSQL / MongoDB</a:t>
            </a:r>
          </a:p>
          <a:p>
            <a:pPr>
              <a:buFont typeface="Arial" panose="020B0604020202020204" pitchFamily="34" charset="0"/>
              <a:buChar char="•"/>
            </a:pPr>
            <a:r>
              <a:rPr lang="en-IN" sz="2000" b="1" dirty="0"/>
              <a:t>Hosting Environment</a:t>
            </a:r>
            <a:r>
              <a:rPr lang="en-IN" sz="2000" dirty="0"/>
              <a:t> – AWS / Azure / On-premises servers</a:t>
            </a:r>
          </a:p>
          <a:p>
            <a:pPr>
              <a:buFont typeface="Arial" panose="020B0604020202020204" pitchFamily="34" charset="0"/>
              <a:buChar char="•"/>
            </a:pPr>
            <a:r>
              <a:rPr lang="en-IN" sz="2000" b="1" dirty="0"/>
              <a:t>Knowledge Base System</a:t>
            </a:r>
            <a:r>
              <a:rPr lang="en-IN" sz="2000" dirty="0"/>
              <a:t> – Zendesk Guide / Custom CMS</a:t>
            </a:r>
          </a:p>
          <a:p>
            <a:pPr>
              <a:buFont typeface="Arial" panose="020B0604020202020204" pitchFamily="34" charset="0"/>
              <a:buChar char="•"/>
            </a:pPr>
            <a:r>
              <a:rPr lang="en-IN" sz="2000" b="1" dirty="0"/>
              <a:t>Survey Tools</a:t>
            </a:r>
            <a:r>
              <a:rPr lang="en-IN" sz="2000" dirty="0"/>
              <a:t> – Google Forms / </a:t>
            </a:r>
            <a:r>
              <a:rPr lang="en-IN" sz="2000" dirty="0" err="1"/>
              <a:t>Typeform</a:t>
            </a:r>
            <a:r>
              <a:rPr lang="en-IN" sz="2000" dirty="0"/>
              <a:t> / Built-in module</a:t>
            </a:r>
          </a:p>
          <a:p>
            <a:endParaRPr lang="en-IN" sz="2000" dirty="0"/>
          </a:p>
        </p:txBody>
      </p:sp>
    </p:spTree>
    <p:extLst>
      <p:ext uri="{BB962C8B-B14F-4D97-AF65-F5344CB8AC3E}">
        <p14:creationId xmlns:p14="http://schemas.microsoft.com/office/powerpoint/2010/main" val="924599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44BB8-3094-7B86-3D05-34DA2642B2FA}"/>
              </a:ext>
            </a:extLst>
          </p:cNvPr>
          <p:cNvSpPr>
            <a:spLocks noGrp="1"/>
          </p:cNvSpPr>
          <p:nvPr>
            <p:ph type="title"/>
          </p:nvPr>
        </p:nvSpPr>
        <p:spPr/>
        <p:txBody>
          <a:bodyPr>
            <a:normAutofit fontScale="90000"/>
          </a:bodyPr>
          <a:lstStyle/>
          <a:p>
            <a:r>
              <a:rPr lang="en-IN" b="1" dirty="0"/>
              <a:t>Project Timeline</a:t>
            </a:r>
            <a:br>
              <a:rPr lang="en-IN" dirty="0"/>
            </a:br>
            <a:endParaRPr lang="en-IN" dirty="0"/>
          </a:p>
        </p:txBody>
      </p:sp>
      <p:graphicFrame>
        <p:nvGraphicFramePr>
          <p:cNvPr id="12" name="Content Placeholder 11">
            <a:extLst>
              <a:ext uri="{FF2B5EF4-FFF2-40B4-BE49-F238E27FC236}">
                <a16:creationId xmlns:a16="http://schemas.microsoft.com/office/drawing/2014/main" id="{2D537CE9-CADB-EB66-10D6-2569BDD8F411}"/>
              </a:ext>
            </a:extLst>
          </p:cNvPr>
          <p:cNvGraphicFramePr>
            <a:graphicFrameLocks noGrp="1"/>
          </p:cNvGraphicFramePr>
          <p:nvPr>
            <p:ph idx="1"/>
            <p:extLst>
              <p:ext uri="{D42A27DB-BD31-4B8C-83A1-F6EECF244321}">
                <p14:modId xmlns:p14="http://schemas.microsoft.com/office/powerpoint/2010/main" val="2753778425"/>
              </p:ext>
            </p:extLst>
          </p:nvPr>
        </p:nvGraphicFramePr>
        <p:xfrm>
          <a:off x="457200" y="2445861"/>
          <a:ext cx="8229600" cy="3383280"/>
        </p:xfrm>
        <a:graphic>
          <a:graphicData uri="http://schemas.openxmlformats.org/drawingml/2006/table">
            <a:tbl>
              <a:tblPr/>
              <a:tblGrid>
                <a:gridCol w="2743200">
                  <a:extLst>
                    <a:ext uri="{9D8B030D-6E8A-4147-A177-3AD203B41FA5}">
                      <a16:colId xmlns:a16="http://schemas.microsoft.com/office/drawing/2014/main" val="2492986451"/>
                    </a:ext>
                  </a:extLst>
                </a:gridCol>
                <a:gridCol w="2743200">
                  <a:extLst>
                    <a:ext uri="{9D8B030D-6E8A-4147-A177-3AD203B41FA5}">
                      <a16:colId xmlns:a16="http://schemas.microsoft.com/office/drawing/2014/main" val="3642589096"/>
                    </a:ext>
                  </a:extLst>
                </a:gridCol>
                <a:gridCol w="2743200">
                  <a:extLst>
                    <a:ext uri="{9D8B030D-6E8A-4147-A177-3AD203B41FA5}">
                      <a16:colId xmlns:a16="http://schemas.microsoft.com/office/drawing/2014/main" val="1477521896"/>
                    </a:ext>
                  </a:extLst>
                </a:gridCol>
              </a:tblGrid>
              <a:tr h="0">
                <a:tc>
                  <a:txBody>
                    <a:bodyPr/>
                    <a:lstStyle/>
                    <a:p>
                      <a:r>
                        <a:rPr lang="en-IN" sz="2000"/>
                        <a:t>Phase</a:t>
                      </a:r>
                    </a:p>
                  </a:txBody>
                  <a:tcPr anchor="ctr">
                    <a:lnL>
                      <a:noFill/>
                    </a:lnL>
                    <a:lnR>
                      <a:noFill/>
                    </a:lnR>
                    <a:lnT>
                      <a:noFill/>
                    </a:lnT>
                    <a:lnB>
                      <a:noFill/>
                    </a:lnB>
                    <a:noFill/>
                  </a:tcPr>
                </a:tc>
                <a:tc>
                  <a:txBody>
                    <a:bodyPr/>
                    <a:lstStyle/>
                    <a:p>
                      <a:r>
                        <a:rPr lang="en-IN" sz="2000"/>
                        <a:t>Duration</a:t>
                      </a:r>
                    </a:p>
                  </a:txBody>
                  <a:tcPr anchor="ctr">
                    <a:lnL>
                      <a:noFill/>
                    </a:lnL>
                    <a:lnR>
                      <a:noFill/>
                    </a:lnR>
                    <a:lnT>
                      <a:noFill/>
                    </a:lnT>
                    <a:lnB>
                      <a:noFill/>
                    </a:lnB>
                    <a:noFill/>
                  </a:tcPr>
                </a:tc>
                <a:tc>
                  <a:txBody>
                    <a:bodyPr/>
                    <a:lstStyle/>
                    <a:p>
                      <a:r>
                        <a:rPr lang="en-IN" sz="2000"/>
                        <a:t>Deliverables</a:t>
                      </a:r>
                    </a:p>
                  </a:txBody>
                  <a:tcPr anchor="ctr">
                    <a:lnL>
                      <a:noFill/>
                    </a:lnL>
                    <a:lnR>
                      <a:noFill/>
                    </a:lnR>
                    <a:lnT>
                      <a:noFill/>
                    </a:lnT>
                    <a:lnB>
                      <a:noFill/>
                    </a:lnB>
                    <a:noFill/>
                  </a:tcPr>
                </a:tc>
                <a:extLst>
                  <a:ext uri="{0D108BD9-81ED-4DB2-BD59-A6C34878D82A}">
                    <a16:rowId xmlns:a16="http://schemas.microsoft.com/office/drawing/2014/main" val="1976945081"/>
                  </a:ext>
                </a:extLst>
              </a:tr>
              <a:tr h="0">
                <a:tc>
                  <a:txBody>
                    <a:bodyPr/>
                    <a:lstStyle/>
                    <a:p>
                      <a:r>
                        <a:rPr lang="en-IN" sz="2000"/>
                        <a:t>Requirements Gathering</a:t>
                      </a:r>
                    </a:p>
                  </a:txBody>
                  <a:tcPr anchor="ctr">
                    <a:lnL>
                      <a:noFill/>
                    </a:lnL>
                    <a:lnR>
                      <a:noFill/>
                    </a:lnR>
                    <a:lnT>
                      <a:noFill/>
                    </a:lnT>
                    <a:lnB>
                      <a:noFill/>
                    </a:lnB>
                    <a:noFill/>
                  </a:tcPr>
                </a:tc>
                <a:tc>
                  <a:txBody>
                    <a:bodyPr/>
                    <a:lstStyle/>
                    <a:p>
                      <a:r>
                        <a:rPr lang="en-IN" sz="2000"/>
                        <a:t>1 Week</a:t>
                      </a:r>
                    </a:p>
                  </a:txBody>
                  <a:tcPr anchor="ctr">
                    <a:lnL>
                      <a:noFill/>
                    </a:lnL>
                    <a:lnR>
                      <a:noFill/>
                    </a:lnR>
                    <a:lnT>
                      <a:noFill/>
                    </a:lnT>
                    <a:lnB>
                      <a:noFill/>
                    </a:lnB>
                    <a:noFill/>
                  </a:tcPr>
                </a:tc>
                <a:tc>
                  <a:txBody>
                    <a:bodyPr/>
                    <a:lstStyle/>
                    <a:p>
                      <a:r>
                        <a:rPr lang="en-IN" sz="2000"/>
                        <a:t>Requirements Document (BRD)</a:t>
                      </a:r>
                    </a:p>
                  </a:txBody>
                  <a:tcPr anchor="ctr">
                    <a:lnL>
                      <a:noFill/>
                    </a:lnL>
                    <a:lnR>
                      <a:noFill/>
                    </a:lnR>
                    <a:lnT>
                      <a:noFill/>
                    </a:lnT>
                    <a:lnB>
                      <a:noFill/>
                    </a:lnB>
                    <a:noFill/>
                  </a:tcPr>
                </a:tc>
                <a:extLst>
                  <a:ext uri="{0D108BD9-81ED-4DB2-BD59-A6C34878D82A}">
                    <a16:rowId xmlns:a16="http://schemas.microsoft.com/office/drawing/2014/main" val="454505711"/>
                  </a:ext>
                </a:extLst>
              </a:tr>
              <a:tr h="0">
                <a:tc>
                  <a:txBody>
                    <a:bodyPr/>
                    <a:lstStyle/>
                    <a:p>
                      <a:r>
                        <a:rPr lang="en-IN" sz="2000"/>
                        <a:t>UI/UX Design</a:t>
                      </a:r>
                    </a:p>
                  </a:txBody>
                  <a:tcPr anchor="ctr">
                    <a:lnL>
                      <a:noFill/>
                    </a:lnL>
                    <a:lnR>
                      <a:noFill/>
                    </a:lnR>
                    <a:lnT>
                      <a:noFill/>
                    </a:lnT>
                    <a:lnB>
                      <a:noFill/>
                    </a:lnB>
                    <a:noFill/>
                  </a:tcPr>
                </a:tc>
                <a:tc>
                  <a:txBody>
                    <a:bodyPr/>
                    <a:lstStyle/>
                    <a:p>
                      <a:r>
                        <a:rPr lang="en-IN" sz="2000"/>
                        <a:t>2 Weeks</a:t>
                      </a:r>
                    </a:p>
                  </a:txBody>
                  <a:tcPr anchor="ctr">
                    <a:lnL>
                      <a:noFill/>
                    </a:lnL>
                    <a:lnR>
                      <a:noFill/>
                    </a:lnR>
                    <a:lnT>
                      <a:noFill/>
                    </a:lnT>
                    <a:lnB>
                      <a:noFill/>
                    </a:lnB>
                    <a:noFill/>
                  </a:tcPr>
                </a:tc>
                <a:tc>
                  <a:txBody>
                    <a:bodyPr/>
                    <a:lstStyle/>
                    <a:p>
                      <a:r>
                        <a:rPr lang="en-IN" sz="2000"/>
                        <a:t>Wireframes, Mockups</a:t>
                      </a:r>
                    </a:p>
                  </a:txBody>
                  <a:tcPr anchor="ctr">
                    <a:lnL>
                      <a:noFill/>
                    </a:lnL>
                    <a:lnR>
                      <a:noFill/>
                    </a:lnR>
                    <a:lnT>
                      <a:noFill/>
                    </a:lnT>
                    <a:lnB>
                      <a:noFill/>
                    </a:lnB>
                    <a:noFill/>
                  </a:tcPr>
                </a:tc>
                <a:extLst>
                  <a:ext uri="{0D108BD9-81ED-4DB2-BD59-A6C34878D82A}">
                    <a16:rowId xmlns:a16="http://schemas.microsoft.com/office/drawing/2014/main" val="4126273855"/>
                  </a:ext>
                </a:extLst>
              </a:tr>
              <a:tr h="0">
                <a:tc>
                  <a:txBody>
                    <a:bodyPr/>
                    <a:lstStyle/>
                    <a:p>
                      <a:r>
                        <a:rPr lang="en-IN" sz="2000"/>
                        <a:t>Development</a:t>
                      </a:r>
                    </a:p>
                  </a:txBody>
                  <a:tcPr anchor="ctr">
                    <a:lnL>
                      <a:noFill/>
                    </a:lnL>
                    <a:lnR>
                      <a:noFill/>
                    </a:lnR>
                    <a:lnT>
                      <a:noFill/>
                    </a:lnT>
                    <a:lnB>
                      <a:noFill/>
                    </a:lnB>
                    <a:noFill/>
                  </a:tcPr>
                </a:tc>
                <a:tc>
                  <a:txBody>
                    <a:bodyPr/>
                    <a:lstStyle/>
                    <a:p>
                      <a:r>
                        <a:rPr lang="en-IN" sz="2000" dirty="0"/>
                        <a:t>5 Weeks</a:t>
                      </a:r>
                    </a:p>
                  </a:txBody>
                  <a:tcPr anchor="ctr">
                    <a:lnL>
                      <a:noFill/>
                    </a:lnL>
                    <a:lnR>
                      <a:noFill/>
                    </a:lnR>
                    <a:lnT>
                      <a:noFill/>
                    </a:lnT>
                    <a:lnB>
                      <a:noFill/>
                    </a:lnB>
                    <a:noFill/>
                  </a:tcPr>
                </a:tc>
                <a:tc>
                  <a:txBody>
                    <a:bodyPr/>
                    <a:lstStyle/>
                    <a:p>
                      <a:r>
                        <a:rPr lang="en-IN" sz="2000"/>
                        <a:t>Core Features</a:t>
                      </a:r>
                    </a:p>
                  </a:txBody>
                  <a:tcPr anchor="ctr">
                    <a:lnL>
                      <a:noFill/>
                    </a:lnL>
                    <a:lnR>
                      <a:noFill/>
                    </a:lnR>
                    <a:lnT>
                      <a:noFill/>
                    </a:lnT>
                    <a:lnB>
                      <a:noFill/>
                    </a:lnB>
                    <a:noFill/>
                  </a:tcPr>
                </a:tc>
                <a:extLst>
                  <a:ext uri="{0D108BD9-81ED-4DB2-BD59-A6C34878D82A}">
                    <a16:rowId xmlns:a16="http://schemas.microsoft.com/office/drawing/2014/main" val="3130986608"/>
                  </a:ext>
                </a:extLst>
              </a:tr>
              <a:tr h="0">
                <a:tc>
                  <a:txBody>
                    <a:bodyPr/>
                    <a:lstStyle/>
                    <a:p>
                      <a:r>
                        <a:rPr lang="en-IN" sz="2000" dirty="0"/>
                        <a:t>Testing &amp; QA</a:t>
                      </a:r>
                    </a:p>
                  </a:txBody>
                  <a:tcPr anchor="ctr">
                    <a:lnL>
                      <a:noFill/>
                    </a:lnL>
                    <a:lnR>
                      <a:noFill/>
                    </a:lnR>
                    <a:lnT>
                      <a:noFill/>
                    </a:lnT>
                    <a:lnB>
                      <a:noFill/>
                    </a:lnB>
                    <a:noFill/>
                  </a:tcPr>
                </a:tc>
                <a:tc>
                  <a:txBody>
                    <a:bodyPr/>
                    <a:lstStyle/>
                    <a:p>
                      <a:r>
                        <a:rPr lang="en-IN" sz="2000"/>
                        <a:t>2 Weeks</a:t>
                      </a:r>
                    </a:p>
                  </a:txBody>
                  <a:tcPr anchor="ctr">
                    <a:lnL>
                      <a:noFill/>
                    </a:lnL>
                    <a:lnR>
                      <a:noFill/>
                    </a:lnR>
                    <a:lnT>
                      <a:noFill/>
                    </a:lnT>
                    <a:lnB>
                      <a:noFill/>
                    </a:lnB>
                    <a:noFill/>
                  </a:tcPr>
                </a:tc>
                <a:tc>
                  <a:txBody>
                    <a:bodyPr/>
                    <a:lstStyle/>
                    <a:p>
                      <a:r>
                        <a:rPr lang="en-IN" sz="2000"/>
                        <a:t>Test Reports, Bug Fixes</a:t>
                      </a:r>
                    </a:p>
                  </a:txBody>
                  <a:tcPr anchor="ctr">
                    <a:lnL>
                      <a:noFill/>
                    </a:lnL>
                    <a:lnR>
                      <a:noFill/>
                    </a:lnR>
                    <a:lnT>
                      <a:noFill/>
                    </a:lnT>
                    <a:lnB>
                      <a:noFill/>
                    </a:lnB>
                    <a:noFill/>
                  </a:tcPr>
                </a:tc>
                <a:extLst>
                  <a:ext uri="{0D108BD9-81ED-4DB2-BD59-A6C34878D82A}">
                    <a16:rowId xmlns:a16="http://schemas.microsoft.com/office/drawing/2014/main" val="3880822033"/>
                  </a:ext>
                </a:extLst>
              </a:tr>
              <a:tr h="0">
                <a:tc>
                  <a:txBody>
                    <a:bodyPr/>
                    <a:lstStyle/>
                    <a:p>
                      <a:r>
                        <a:rPr lang="en-IN" sz="2000"/>
                        <a:t>UAT &amp; Feedback</a:t>
                      </a:r>
                    </a:p>
                  </a:txBody>
                  <a:tcPr anchor="ctr">
                    <a:lnL>
                      <a:noFill/>
                    </a:lnL>
                    <a:lnR>
                      <a:noFill/>
                    </a:lnR>
                    <a:lnT>
                      <a:noFill/>
                    </a:lnT>
                    <a:lnB>
                      <a:noFill/>
                    </a:lnB>
                    <a:noFill/>
                  </a:tcPr>
                </a:tc>
                <a:tc>
                  <a:txBody>
                    <a:bodyPr/>
                    <a:lstStyle/>
                    <a:p>
                      <a:r>
                        <a:rPr lang="en-IN" sz="2000"/>
                        <a:t>1 Week</a:t>
                      </a:r>
                    </a:p>
                  </a:txBody>
                  <a:tcPr anchor="ctr">
                    <a:lnL>
                      <a:noFill/>
                    </a:lnL>
                    <a:lnR>
                      <a:noFill/>
                    </a:lnR>
                    <a:lnT>
                      <a:noFill/>
                    </a:lnT>
                    <a:lnB>
                      <a:noFill/>
                    </a:lnB>
                    <a:noFill/>
                  </a:tcPr>
                </a:tc>
                <a:tc>
                  <a:txBody>
                    <a:bodyPr/>
                    <a:lstStyle/>
                    <a:p>
                      <a:r>
                        <a:rPr lang="en-IN" sz="2000"/>
                        <a:t>Final Adjustments</a:t>
                      </a:r>
                    </a:p>
                  </a:txBody>
                  <a:tcPr anchor="ctr">
                    <a:lnL>
                      <a:noFill/>
                    </a:lnL>
                    <a:lnR>
                      <a:noFill/>
                    </a:lnR>
                    <a:lnT>
                      <a:noFill/>
                    </a:lnT>
                    <a:lnB>
                      <a:noFill/>
                    </a:lnB>
                    <a:noFill/>
                  </a:tcPr>
                </a:tc>
                <a:extLst>
                  <a:ext uri="{0D108BD9-81ED-4DB2-BD59-A6C34878D82A}">
                    <a16:rowId xmlns:a16="http://schemas.microsoft.com/office/drawing/2014/main" val="2992870742"/>
                  </a:ext>
                </a:extLst>
              </a:tr>
              <a:tr h="0">
                <a:tc>
                  <a:txBody>
                    <a:bodyPr/>
                    <a:lstStyle/>
                    <a:p>
                      <a:r>
                        <a:rPr lang="en-IN" sz="2000"/>
                        <a:t>Deployment &amp; Training</a:t>
                      </a:r>
                    </a:p>
                  </a:txBody>
                  <a:tcPr anchor="ctr">
                    <a:lnL>
                      <a:noFill/>
                    </a:lnL>
                    <a:lnR>
                      <a:noFill/>
                    </a:lnR>
                    <a:lnT>
                      <a:noFill/>
                    </a:lnT>
                    <a:lnB>
                      <a:noFill/>
                    </a:lnB>
                    <a:noFill/>
                  </a:tcPr>
                </a:tc>
                <a:tc>
                  <a:txBody>
                    <a:bodyPr/>
                    <a:lstStyle/>
                    <a:p>
                      <a:r>
                        <a:rPr lang="en-IN" sz="2000"/>
                        <a:t>1 Week</a:t>
                      </a:r>
                    </a:p>
                  </a:txBody>
                  <a:tcPr anchor="ctr">
                    <a:lnL>
                      <a:noFill/>
                    </a:lnL>
                    <a:lnR>
                      <a:noFill/>
                    </a:lnR>
                    <a:lnT>
                      <a:noFill/>
                    </a:lnT>
                    <a:lnB>
                      <a:noFill/>
                    </a:lnB>
                    <a:noFill/>
                  </a:tcPr>
                </a:tc>
                <a:tc>
                  <a:txBody>
                    <a:bodyPr/>
                    <a:lstStyle/>
                    <a:p>
                      <a:r>
                        <a:rPr lang="en-IN" sz="2000" dirty="0"/>
                        <a:t>Live System, User Training</a:t>
                      </a:r>
                    </a:p>
                  </a:txBody>
                  <a:tcPr anchor="ctr">
                    <a:lnL>
                      <a:noFill/>
                    </a:lnL>
                    <a:lnR>
                      <a:noFill/>
                    </a:lnR>
                    <a:lnT>
                      <a:noFill/>
                    </a:lnT>
                    <a:lnB>
                      <a:noFill/>
                    </a:lnB>
                    <a:noFill/>
                  </a:tcPr>
                </a:tc>
                <a:extLst>
                  <a:ext uri="{0D108BD9-81ED-4DB2-BD59-A6C34878D82A}">
                    <a16:rowId xmlns:a16="http://schemas.microsoft.com/office/drawing/2014/main" val="107219765"/>
                  </a:ext>
                </a:extLst>
              </a:tr>
            </a:tbl>
          </a:graphicData>
        </a:graphic>
      </p:graphicFrame>
    </p:spTree>
    <p:extLst>
      <p:ext uri="{BB962C8B-B14F-4D97-AF65-F5344CB8AC3E}">
        <p14:creationId xmlns:p14="http://schemas.microsoft.com/office/powerpoint/2010/main" val="6420490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9489</TotalTime>
  <Words>964</Words>
  <Application>Microsoft Office PowerPoint</Application>
  <PresentationFormat>On-screen Show (4:3)</PresentationFormat>
  <Paragraphs>170</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Core  Customer Support Application</vt:lpstr>
      <vt:lpstr>Situation/Problem/Opportunity</vt:lpstr>
      <vt:lpstr>Purpose Statement (Goals)</vt:lpstr>
      <vt:lpstr>Project Objectives</vt:lpstr>
      <vt:lpstr>Success Criteria</vt:lpstr>
      <vt:lpstr>Methods and Approaches </vt:lpstr>
      <vt:lpstr>Resources</vt:lpstr>
      <vt:lpstr>Technical Resources </vt:lpstr>
      <vt:lpstr>Project Timeline </vt:lpstr>
      <vt:lpstr>Project Budget (Estimated)</vt:lpstr>
      <vt:lpstr>Risks and Dependencies </vt:lpstr>
      <vt:lpstr>Key Dependencies </vt:lpstr>
      <vt:lpstr>To be completed by Appropriate Manager</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RENUKA</dc:creator>
  <cp:keywords/>
  <dc:description>generated using python-pptx</dc:description>
  <cp:lastModifiedBy>renuka chilukuri</cp:lastModifiedBy>
  <cp:revision>5</cp:revision>
  <dcterms:created xsi:type="dcterms:W3CDTF">2013-01-27T09:14:16Z</dcterms:created>
  <dcterms:modified xsi:type="dcterms:W3CDTF">2025-04-17T05:38:21Z</dcterms:modified>
  <cp:category/>
</cp:coreProperties>
</file>