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8" r:id="rId2"/>
    <p:sldId id="257" r:id="rId3"/>
    <p:sldId id="259" r:id="rId4"/>
    <p:sldId id="260" r:id="rId5"/>
    <p:sldId id="261" r:id="rId6"/>
    <p:sldId id="262" r:id="rId7"/>
    <p:sldId id="263" r:id="rId8"/>
    <p:sldId id="264" r:id="rId9"/>
    <p:sldId id="265" r:id="rId10"/>
    <p:sldId id="273" r:id="rId11"/>
    <p:sldId id="268" r:id="rId12"/>
    <p:sldId id="274" r:id="rId13"/>
    <p:sldId id="269" r:id="rId14"/>
    <p:sldId id="270" r:id="rId15"/>
    <p:sldId id="27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0B655C-967D-4E9E-AEDA-12015171EC8D}" v="7" dt="2025-02-17T05:38:32.4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7" d="100"/>
          <a:sy n="77" d="100"/>
        </p:scale>
        <p:origin x="77"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UNAL KHADSE" userId="74fa37db496dcd4c" providerId="LiveId" clId="{E90B655C-967D-4E9E-AEDA-12015171EC8D}"/>
    <pc:docChg chg="undo custSel modSld">
      <pc:chgData name="KUNAL KHADSE" userId="74fa37db496dcd4c" providerId="LiveId" clId="{E90B655C-967D-4E9E-AEDA-12015171EC8D}" dt="2025-02-17T05:49:35.843" v="98" actId="20577"/>
      <pc:docMkLst>
        <pc:docMk/>
      </pc:docMkLst>
      <pc:sldChg chg="modSp mod">
        <pc:chgData name="KUNAL KHADSE" userId="74fa37db496dcd4c" providerId="LiveId" clId="{E90B655C-967D-4E9E-AEDA-12015171EC8D}" dt="2025-02-17T05:38:39.343" v="12" actId="207"/>
        <pc:sldMkLst>
          <pc:docMk/>
          <pc:sldMk cId="291454956" sldId="260"/>
        </pc:sldMkLst>
        <pc:spChg chg="mod">
          <ac:chgData name="KUNAL KHADSE" userId="74fa37db496dcd4c" providerId="LiveId" clId="{E90B655C-967D-4E9E-AEDA-12015171EC8D}" dt="2025-02-17T05:38:39.343" v="12" actId="207"/>
          <ac:spMkLst>
            <pc:docMk/>
            <pc:sldMk cId="291454956" sldId="260"/>
            <ac:spMk id="6" creationId="{B4229857-0801-F501-3752-D63C204403DF}"/>
          </ac:spMkLst>
        </pc:spChg>
      </pc:sldChg>
      <pc:sldChg chg="modSp mod">
        <pc:chgData name="KUNAL KHADSE" userId="74fa37db496dcd4c" providerId="LiveId" clId="{E90B655C-967D-4E9E-AEDA-12015171EC8D}" dt="2025-02-17T05:41:56.421" v="45" actId="113"/>
        <pc:sldMkLst>
          <pc:docMk/>
          <pc:sldMk cId="4255411043" sldId="261"/>
        </pc:sldMkLst>
        <pc:spChg chg="mod">
          <ac:chgData name="KUNAL KHADSE" userId="74fa37db496dcd4c" providerId="LiveId" clId="{E90B655C-967D-4E9E-AEDA-12015171EC8D}" dt="2025-02-17T05:41:56.421" v="45" actId="113"/>
          <ac:spMkLst>
            <pc:docMk/>
            <pc:sldMk cId="4255411043" sldId="261"/>
            <ac:spMk id="3" creationId="{D959AB02-CE73-268A-E22F-AF9F40AD4DD9}"/>
          </ac:spMkLst>
        </pc:spChg>
      </pc:sldChg>
      <pc:sldChg chg="modSp mod">
        <pc:chgData name="KUNAL KHADSE" userId="74fa37db496dcd4c" providerId="LiveId" clId="{E90B655C-967D-4E9E-AEDA-12015171EC8D}" dt="2025-02-17T05:38:52.229" v="14" actId="207"/>
        <pc:sldMkLst>
          <pc:docMk/>
          <pc:sldMk cId="3386511629" sldId="262"/>
        </pc:sldMkLst>
        <pc:spChg chg="mod">
          <ac:chgData name="KUNAL KHADSE" userId="74fa37db496dcd4c" providerId="LiveId" clId="{E90B655C-967D-4E9E-AEDA-12015171EC8D}" dt="2025-02-17T05:38:52.229" v="14" actId="207"/>
          <ac:spMkLst>
            <pc:docMk/>
            <pc:sldMk cId="3386511629" sldId="262"/>
            <ac:spMk id="4" creationId="{60BFA05F-845F-9113-6C76-753BFD9C616A}"/>
          </ac:spMkLst>
        </pc:spChg>
      </pc:sldChg>
      <pc:sldChg chg="modSp mod">
        <pc:chgData name="KUNAL KHADSE" userId="74fa37db496dcd4c" providerId="LiveId" clId="{E90B655C-967D-4E9E-AEDA-12015171EC8D}" dt="2025-02-17T05:45:07.487" v="64" actId="113"/>
        <pc:sldMkLst>
          <pc:docMk/>
          <pc:sldMk cId="2163669378" sldId="263"/>
        </pc:sldMkLst>
        <pc:spChg chg="mod">
          <ac:chgData name="KUNAL KHADSE" userId="74fa37db496dcd4c" providerId="LiveId" clId="{E90B655C-967D-4E9E-AEDA-12015171EC8D}" dt="2025-02-17T05:45:07.487" v="64" actId="113"/>
          <ac:spMkLst>
            <pc:docMk/>
            <pc:sldMk cId="2163669378" sldId="263"/>
            <ac:spMk id="3" creationId="{E66A6275-BE08-B466-325D-81639630DE9E}"/>
          </ac:spMkLst>
        </pc:spChg>
      </pc:sldChg>
      <pc:sldChg chg="modSp mod">
        <pc:chgData name="KUNAL KHADSE" userId="74fa37db496dcd4c" providerId="LiveId" clId="{E90B655C-967D-4E9E-AEDA-12015171EC8D}" dt="2025-02-17T05:39:11.891" v="18" actId="207"/>
        <pc:sldMkLst>
          <pc:docMk/>
          <pc:sldMk cId="1921499566" sldId="264"/>
        </pc:sldMkLst>
        <pc:spChg chg="mod">
          <ac:chgData name="KUNAL KHADSE" userId="74fa37db496dcd4c" providerId="LiveId" clId="{E90B655C-967D-4E9E-AEDA-12015171EC8D}" dt="2025-02-17T05:39:04.318" v="16" actId="207"/>
          <ac:spMkLst>
            <pc:docMk/>
            <pc:sldMk cId="1921499566" sldId="264"/>
            <ac:spMk id="47" creationId="{98BE0DD2-DC2D-3F48-A372-3A4521CFCE35}"/>
          </ac:spMkLst>
        </pc:spChg>
        <pc:spChg chg="mod">
          <ac:chgData name="KUNAL KHADSE" userId="74fa37db496dcd4c" providerId="LiveId" clId="{E90B655C-967D-4E9E-AEDA-12015171EC8D}" dt="2025-02-17T05:39:07.880" v="17" actId="207"/>
          <ac:spMkLst>
            <pc:docMk/>
            <pc:sldMk cId="1921499566" sldId="264"/>
            <ac:spMk id="49" creationId="{D65C6474-4855-8192-B6C8-114B67B01C5A}"/>
          </ac:spMkLst>
        </pc:spChg>
        <pc:spChg chg="mod">
          <ac:chgData name="KUNAL KHADSE" userId="74fa37db496dcd4c" providerId="LiveId" clId="{E90B655C-967D-4E9E-AEDA-12015171EC8D}" dt="2025-02-17T05:39:11.891" v="18" actId="207"/>
          <ac:spMkLst>
            <pc:docMk/>
            <pc:sldMk cId="1921499566" sldId="264"/>
            <ac:spMk id="51" creationId="{BFCBCC73-CFB4-1A40-7306-AFC61263A7D9}"/>
          </ac:spMkLst>
        </pc:spChg>
      </pc:sldChg>
      <pc:sldChg chg="modSp mod">
        <pc:chgData name="KUNAL KHADSE" userId="74fa37db496dcd4c" providerId="LiveId" clId="{E90B655C-967D-4E9E-AEDA-12015171EC8D}" dt="2025-02-17T05:39:36.336" v="23" actId="207"/>
        <pc:sldMkLst>
          <pc:docMk/>
          <pc:sldMk cId="3300200006" sldId="265"/>
        </pc:sldMkLst>
        <pc:spChg chg="mod">
          <ac:chgData name="KUNAL KHADSE" userId="74fa37db496dcd4c" providerId="LiveId" clId="{E90B655C-967D-4E9E-AEDA-12015171EC8D}" dt="2025-02-17T05:39:36.336" v="23" actId="207"/>
          <ac:spMkLst>
            <pc:docMk/>
            <pc:sldMk cId="3300200006" sldId="265"/>
            <ac:spMk id="3" creationId="{85BD7096-0D13-DD6E-146E-1490CEBDCB1C}"/>
          </ac:spMkLst>
        </pc:spChg>
      </pc:sldChg>
      <pc:sldChg chg="modSp mod">
        <pc:chgData name="KUNAL KHADSE" userId="74fa37db496dcd4c" providerId="LiveId" clId="{E90B655C-967D-4E9E-AEDA-12015171EC8D}" dt="2025-02-17T05:47:06.406" v="86" actId="20577"/>
        <pc:sldMkLst>
          <pc:docMk/>
          <pc:sldMk cId="1747610850" sldId="268"/>
        </pc:sldMkLst>
        <pc:spChg chg="mod">
          <ac:chgData name="KUNAL KHADSE" userId="74fa37db496dcd4c" providerId="LiveId" clId="{E90B655C-967D-4E9E-AEDA-12015171EC8D}" dt="2025-02-17T05:47:06.406" v="86" actId="20577"/>
          <ac:spMkLst>
            <pc:docMk/>
            <pc:sldMk cId="1747610850" sldId="268"/>
            <ac:spMk id="3" creationId="{27539627-3BAB-0918-1E84-6BC2056058E7}"/>
          </ac:spMkLst>
        </pc:spChg>
      </pc:sldChg>
      <pc:sldChg chg="modSp mod">
        <pc:chgData name="KUNAL KHADSE" userId="74fa37db496dcd4c" providerId="LiveId" clId="{E90B655C-967D-4E9E-AEDA-12015171EC8D}" dt="2025-02-17T05:49:35.843" v="98" actId="20577"/>
        <pc:sldMkLst>
          <pc:docMk/>
          <pc:sldMk cId="3417256429" sldId="272"/>
        </pc:sldMkLst>
        <pc:spChg chg="mod">
          <ac:chgData name="KUNAL KHADSE" userId="74fa37db496dcd4c" providerId="LiveId" clId="{E90B655C-967D-4E9E-AEDA-12015171EC8D}" dt="2025-02-17T05:49:35.843" v="98" actId="20577"/>
          <ac:spMkLst>
            <pc:docMk/>
            <pc:sldMk cId="3417256429" sldId="272"/>
            <ac:spMk id="3" creationId="{153B718E-B969-921D-553F-3A38A6AA7E07}"/>
          </ac:spMkLst>
        </pc:spChg>
      </pc:sldChg>
      <pc:sldChg chg="modSp mod">
        <pc:chgData name="KUNAL KHADSE" userId="74fa37db496dcd4c" providerId="LiveId" clId="{E90B655C-967D-4E9E-AEDA-12015171EC8D}" dt="2025-02-17T05:39:51.794" v="24" actId="207"/>
        <pc:sldMkLst>
          <pc:docMk/>
          <pc:sldMk cId="3928403247" sldId="273"/>
        </pc:sldMkLst>
        <pc:spChg chg="mod">
          <ac:chgData name="KUNAL KHADSE" userId="74fa37db496dcd4c" providerId="LiveId" clId="{E90B655C-967D-4E9E-AEDA-12015171EC8D}" dt="2025-02-17T05:39:51.794" v="24" actId="207"/>
          <ac:spMkLst>
            <pc:docMk/>
            <pc:sldMk cId="3928403247" sldId="273"/>
            <ac:spMk id="3" creationId="{E35FB80C-5F15-03EE-8B74-6DCFAA988135}"/>
          </ac:spMkLst>
        </pc:spChg>
      </pc:sldChg>
      <pc:sldChg chg="modSp mod">
        <pc:chgData name="KUNAL KHADSE" userId="74fa37db496dcd4c" providerId="LiveId" clId="{E90B655C-967D-4E9E-AEDA-12015171EC8D}" dt="2025-02-17T05:40:08.432" v="26" actId="207"/>
        <pc:sldMkLst>
          <pc:docMk/>
          <pc:sldMk cId="770363275" sldId="274"/>
        </pc:sldMkLst>
        <pc:spChg chg="mod">
          <ac:chgData name="KUNAL KHADSE" userId="74fa37db496dcd4c" providerId="LiveId" clId="{E90B655C-967D-4E9E-AEDA-12015171EC8D}" dt="2025-02-17T05:40:08.432" v="26" actId="207"/>
          <ac:spMkLst>
            <pc:docMk/>
            <pc:sldMk cId="770363275" sldId="274"/>
            <ac:spMk id="3" creationId="{FD195A37-1A07-DE56-399B-5BBF9AA5CA3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4AFB5-3CCB-1312-3AF8-5C141C88E3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BB9C02E-4EDF-ABFB-8FFC-45E3146DAC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888856-7C0C-F221-D952-D8FDFB402252}"/>
              </a:ext>
            </a:extLst>
          </p:cNvPr>
          <p:cNvSpPr>
            <a:spLocks noGrp="1"/>
          </p:cNvSpPr>
          <p:nvPr>
            <p:ph type="dt" sz="half" idx="10"/>
          </p:nvPr>
        </p:nvSpPr>
        <p:spPr/>
        <p:txBody>
          <a:bodyPr/>
          <a:lstStyle/>
          <a:p>
            <a:fld id="{262D5D37-43A2-4CFF-9CBF-FFCB3FD1DC08}" type="datetimeFigureOut">
              <a:rPr lang="en-US" smtClean="0"/>
              <a:t>2/17/2025</a:t>
            </a:fld>
            <a:endParaRPr lang="en-US"/>
          </a:p>
        </p:txBody>
      </p:sp>
      <p:sp>
        <p:nvSpPr>
          <p:cNvPr id="5" name="Footer Placeholder 4">
            <a:extLst>
              <a:ext uri="{FF2B5EF4-FFF2-40B4-BE49-F238E27FC236}">
                <a16:creationId xmlns:a16="http://schemas.microsoft.com/office/drawing/2014/main" id="{1AFEFF5F-B10C-02CF-621E-22F95B67F0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1D52F5-7515-E4E8-6999-BF1AA7B8C4D2}"/>
              </a:ext>
            </a:extLst>
          </p:cNvPr>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3883066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366C4-1C4D-695B-963D-9EA7A0ED6C3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F62F3E1-C4C4-E56E-DD3E-1A6D058962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C0B7F4-9DE0-DE13-3E72-250FFF006BB1}"/>
              </a:ext>
            </a:extLst>
          </p:cNvPr>
          <p:cNvSpPr>
            <a:spLocks noGrp="1"/>
          </p:cNvSpPr>
          <p:nvPr>
            <p:ph type="dt" sz="half" idx="10"/>
          </p:nvPr>
        </p:nvSpPr>
        <p:spPr/>
        <p:txBody>
          <a:bodyPr/>
          <a:lstStyle/>
          <a:p>
            <a:fld id="{262D5D37-43A2-4CFF-9CBF-FFCB3FD1DC08}" type="datetimeFigureOut">
              <a:rPr lang="en-US" smtClean="0"/>
              <a:t>2/17/2025</a:t>
            </a:fld>
            <a:endParaRPr lang="en-US"/>
          </a:p>
        </p:txBody>
      </p:sp>
      <p:sp>
        <p:nvSpPr>
          <p:cNvPr id="5" name="Footer Placeholder 4">
            <a:extLst>
              <a:ext uri="{FF2B5EF4-FFF2-40B4-BE49-F238E27FC236}">
                <a16:creationId xmlns:a16="http://schemas.microsoft.com/office/drawing/2014/main" id="{46B71EC9-182D-5B9F-3B0E-A78A50C171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420615-468F-9F9E-180F-4D2F64A9C1DC}"/>
              </a:ext>
            </a:extLst>
          </p:cNvPr>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906429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500F27-5378-2B96-C908-3E6EC70ECF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5D5AA9D-E357-EC61-3C74-A846651FA3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EF8FB0-B04F-20F1-5579-BE2BFD93D5B5}"/>
              </a:ext>
            </a:extLst>
          </p:cNvPr>
          <p:cNvSpPr>
            <a:spLocks noGrp="1"/>
          </p:cNvSpPr>
          <p:nvPr>
            <p:ph type="dt" sz="half" idx="10"/>
          </p:nvPr>
        </p:nvSpPr>
        <p:spPr/>
        <p:txBody>
          <a:bodyPr/>
          <a:lstStyle/>
          <a:p>
            <a:fld id="{262D5D37-43A2-4CFF-9CBF-FFCB3FD1DC08}" type="datetimeFigureOut">
              <a:rPr lang="en-US" smtClean="0"/>
              <a:t>2/17/2025</a:t>
            </a:fld>
            <a:endParaRPr lang="en-US"/>
          </a:p>
        </p:txBody>
      </p:sp>
      <p:sp>
        <p:nvSpPr>
          <p:cNvPr id="5" name="Footer Placeholder 4">
            <a:extLst>
              <a:ext uri="{FF2B5EF4-FFF2-40B4-BE49-F238E27FC236}">
                <a16:creationId xmlns:a16="http://schemas.microsoft.com/office/drawing/2014/main" id="{7544C61C-9ACB-FA40-8DB5-39958B9049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18EDD0-9901-298B-82FC-70F3A7D892D9}"/>
              </a:ext>
            </a:extLst>
          </p:cNvPr>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2523388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BECE1-AC69-BAB8-5272-4A0FD2C3D9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C7EC34-F884-8F80-C807-2D62094F7B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EA6FE2-00D1-F283-8F1B-506A6AE41661}"/>
              </a:ext>
            </a:extLst>
          </p:cNvPr>
          <p:cNvSpPr>
            <a:spLocks noGrp="1"/>
          </p:cNvSpPr>
          <p:nvPr>
            <p:ph type="dt" sz="half" idx="10"/>
          </p:nvPr>
        </p:nvSpPr>
        <p:spPr/>
        <p:txBody>
          <a:bodyPr/>
          <a:lstStyle/>
          <a:p>
            <a:fld id="{262D5D37-43A2-4CFF-9CBF-FFCB3FD1DC08}" type="datetimeFigureOut">
              <a:rPr lang="en-US" smtClean="0"/>
              <a:t>2/17/2025</a:t>
            </a:fld>
            <a:endParaRPr lang="en-US"/>
          </a:p>
        </p:txBody>
      </p:sp>
      <p:sp>
        <p:nvSpPr>
          <p:cNvPr id="5" name="Footer Placeholder 4">
            <a:extLst>
              <a:ext uri="{FF2B5EF4-FFF2-40B4-BE49-F238E27FC236}">
                <a16:creationId xmlns:a16="http://schemas.microsoft.com/office/drawing/2014/main" id="{A98760E6-921C-8C4D-5DF3-F9F32D7767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CE1397-E4F2-7B74-A425-02A7FF2D3FC5}"/>
              </a:ext>
            </a:extLst>
          </p:cNvPr>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2040093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A1FDF-DA7C-86C1-D048-CAAA86B3CEB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3A33188-4819-B8E6-9769-4604034828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687802-D49A-A493-4C1C-9C92A18ABB74}"/>
              </a:ext>
            </a:extLst>
          </p:cNvPr>
          <p:cNvSpPr>
            <a:spLocks noGrp="1"/>
          </p:cNvSpPr>
          <p:nvPr>
            <p:ph type="dt" sz="half" idx="10"/>
          </p:nvPr>
        </p:nvSpPr>
        <p:spPr/>
        <p:txBody>
          <a:bodyPr/>
          <a:lstStyle/>
          <a:p>
            <a:fld id="{262D5D37-43A2-4CFF-9CBF-FFCB3FD1DC08}" type="datetimeFigureOut">
              <a:rPr lang="en-US" smtClean="0"/>
              <a:t>2/17/2025</a:t>
            </a:fld>
            <a:endParaRPr lang="en-US"/>
          </a:p>
        </p:txBody>
      </p:sp>
      <p:sp>
        <p:nvSpPr>
          <p:cNvPr id="5" name="Footer Placeholder 4">
            <a:extLst>
              <a:ext uri="{FF2B5EF4-FFF2-40B4-BE49-F238E27FC236}">
                <a16:creationId xmlns:a16="http://schemas.microsoft.com/office/drawing/2014/main" id="{6A25F3EE-B9F3-8ECF-8C96-EA36F683C2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AE6B18-7E62-5B4D-15B0-DE0CAAD62DA6}"/>
              </a:ext>
            </a:extLst>
          </p:cNvPr>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2913298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74AE5-05E2-28AC-2716-56C4FEA398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70A1A7-F4DA-4283-CF99-EDE70EEA6FA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2FC6DD-0F92-6F66-4A43-151A6C9EF9F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6CE32A5-1CA7-A947-C4AC-C38C18CDC7E9}"/>
              </a:ext>
            </a:extLst>
          </p:cNvPr>
          <p:cNvSpPr>
            <a:spLocks noGrp="1"/>
          </p:cNvSpPr>
          <p:nvPr>
            <p:ph type="dt" sz="half" idx="10"/>
          </p:nvPr>
        </p:nvSpPr>
        <p:spPr/>
        <p:txBody>
          <a:bodyPr/>
          <a:lstStyle/>
          <a:p>
            <a:fld id="{262D5D37-43A2-4CFF-9CBF-FFCB3FD1DC08}" type="datetimeFigureOut">
              <a:rPr lang="en-US" smtClean="0"/>
              <a:t>2/17/2025</a:t>
            </a:fld>
            <a:endParaRPr lang="en-US"/>
          </a:p>
        </p:txBody>
      </p:sp>
      <p:sp>
        <p:nvSpPr>
          <p:cNvPr id="6" name="Footer Placeholder 5">
            <a:extLst>
              <a:ext uri="{FF2B5EF4-FFF2-40B4-BE49-F238E27FC236}">
                <a16:creationId xmlns:a16="http://schemas.microsoft.com/office/drawing/2014/main" id="{9CD3D8F6-A0C1-7953-CFF9-90D5E74E02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4435DC-9FC0-12E1-5BE4-46D668EC8584}"/>
              </a:ext>
            </a:extLst>
          </p:cNvPr>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825742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170B6-354C-EE6F-6A00-A76A92CF7AB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6777B27-9D01-4052-7DC6-191EE522C1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E03E9BB-A757-AF0E-9E2F-0D80CC866F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F83B7BB-E652-5061-98C3-72B3830DD1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F6CD10-081F-64B0-33D6-BDC3AFCCB6B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B229790-EDCB-0A3B-4999-1BAED90B6362}"/>
              </a:ext>
            </a:extLst>
          </p:cNvPr>
          <p:cNvSpPr>
            <a:spLocks noGrp="1"/>
          </p:cNvSpPr>
          <p:nvPr>
            <p:ph type="dt" sz="half" idx="10"/>
          </p:nvPr>
        </p:nvSpPr>
        <p:spPr/>
        <p:txBody>
          <a:bodyPr/>
          <a:lstStyle/>
          <a:p>
            <a:fld id="{262D5D37-43A2-4CFF-9CBF-FFCB3FD1DC08}" type="datetimeFigureOut">
              <a:rPr lang="en-US" smtClean="0"/>
              <a:t>2/17/2025</a:t>
            </a:fld>
            <a:endParaRPr lang="en-US"/>
          </a:p>
        </p:txBody>
      </p:sp>
      <p:sp>
        <p:nvSpPr>
          <p:cNvPr id="8" name="Footer Placeholder 7">
            <a:extLst>
              <a:ext uri="{FF2B5EF4-FFF2-40B4-BE49-F238E27FC236}">
                <a16:creationId xmlns:a16="http://schemas.microsoft.com/office/drawing/2014/main" id="{AF6668C0-34BC-16AB-6CD2-E4DFC253F51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5EEF133-689E-52CE-D950-0D1945481C4F}"/>
              </a:ext>
            </a:extLst>
          </p:cNvPr>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2079265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AA639-0511-D7D4-A308-96B2C9565DF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122E1B-E8B1-C570-F3E7-BEC226FE066A}"/>
              </a:ext>
            </a:extLst>
          </p:cNvPr>
          <p:cNvSpPr>
            <a:spLocks noGrp="1"/>
          </p:cNvSpPr>
          <p:nvPr>
            <p:ph type="dt" sz="half" idx="10"/>
          </p:nvPr>
        </p:nvSpPr>
        <p:spPr/>
        <p:txBody>
          <a:bodyPr/>
          <a:lstStyle/>
          <a:p>
            <a:fld id="{262D5D37-43A2-4CFF-9CBF-FFCB3FD1DC08}" type="datetimeFigureOut">
              <a:rPr lang="en-US" smtClean="0"/>
              <a:t>2/17/2025</a:t>
            </a:fld>
            <a:endParaRPr lang="en-US"/>
          </a:p>
        </p:txBody>
      </p:sp>
      <p:sp>
        <p:nvSpPr>
          <p:cNvPr id="4" name="Footer Placeholder 3">
            <a:extLst>
              <a:ext uri="{FF2B5EF4-FFF2-40B4-BE49-F238E27FC236}">
                <a16:creationId xmlns:a16="http://schemas.microsoft.com/office/drawing/2014/main" id="{2DFD3F9D-15E4-E17C-6219-BED1E696C06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765B8F1-4F41-ABC1-29DE-60FEEC7ACEFE}"/>
              </a:ext>
            </a:extLst>
          </p:cNvPr>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3501801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EB1602-A83D-8B9B-15B9-E15BFE7CFA1D}"/>
              </a:ext>
            </a:extLst>
          </p:cNvPr>
          <p:cNvSpPr>
            <a:spLocks noGrp="1"/>
          </p:cNvSpPr>
          <p:nvPr>
            <p:ph type="dt" sz="half" idx="10"/>
          </p:nvPr>
        </p:nvSpPr>
        <p:spPr/>
        <p:txBody>
          <a:bodyPr/>
          <a:lstStyle/>
          <a:p>
            <a:fld id="{262D5D37-43A2-4CFF-9CBF-FFCB3FD1DC08}" type="datetimeFigureOut">
              <a:rPr lang="en-US" smtClean="0"/>
              <a:t>2/17/2025</a:t>
            </a:fld>
            <a:endParaRPr lang="en-US"/>
          </a:p>
        </p:txBody>
      </p:sp>
      <p:sp>
        <p:nvSpPr>
          <p:cNvPr id="3" name="Footer Placeholder 2">
            <a:extLst>
              <a:ext uri="{FF2B5EF4-FFF2-40B4-BE49-F238E27FC236}">
                <a16:creationId xmlns:a16="http://schemas.microsoft.com/office/drawing/2014/main" id="{3A086286-2BA0-878F-D484-48BCCF967A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9595DC9-4F7F-1A87-1D40-93D32E4C9A02}"/>
              </a:ext>
            </a:extLst>
          </p:cNvPr>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777873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47B49-3B18-4254-63C6-34A8B7986F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CC96482-8E54-607A-F441-981EB68A55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9E2D057-6B13-C59B-0C02-DD03B730A9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6897CF-A0C6-13E3-8123-83AF1361A7EB}"/>
              </a:ext>
            </a:extLst>
          </p:cNvPr>
          <p:cNvSpPr>
            <a:spLocks noGrp="1"/>
          </p:cNvSpPr>
          <p:nvPr>
            <p:ph type="dt" sz="half" idx="10"/>
          </p:nvPr>
        </p:nvSpPr>
        <p:spPr/>
        <p:txBody>
          <a:bodyPr/>
          <a:lstStyle/>
          <a:p>
            <a:fld id="{262D5D37-43A2-4CFF-9CBF-FFCB3FD1DC08}" type="datetimeFigureOut">
              <a:rPr lang="en-US" smtClean="0"/>
              <a:t>2/17/2025</a:t>
            </a:fld>
            <a:endParaRPr lang="en-US"/>
          </a:p>
        </p:txBody>
      </p:sp>
      <p:sp>
        <p:nvSpPr>
          <p:cNvPr id="6" name="Footer Placeholder 5">
            <a:extLst>
              <a:ext uri="{FF2B5EF4-FFF2-40B4-BE49-F238E27FC236}">
                <a16:creationId xmlns:a16="http://schemas.microsoft.com/office/drawing/2014/main" id="{3FADF395-3D3E-3200-8057-F0318EC7A3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57A3D3-5685-295B-29A3-5132C6122021}"/>
              </a:ext>
            </a:extLst>
          </p:cNvPr>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88019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E9CC0-06A8-97F6-AE07-9690788F89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595B79-6CC2-6FD9-D085-EA22857466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D54EAFC-5E99-60CD-5416-059A7D2BC9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0414C1-E0B6-DFE2-4A9E-0986A6E4BE03}"/>
              </a:ext>
            </a:extLst>
          </p:cNvPr>
          <p:cNvSpPr>
            <a:spLocks noGrp="1"/>
          </p:cNvSpPr>
          <p:nvPr>
            <p:ph type="dt" sz="half" idx="10"/>
          </p:nvPr>
        </p:nvSpPr>
        <p:spPr/>
        <p:txBody>
          <a:bodyPr/>
          <a:lstStyle/>
          <a:p>
            <a:fld id="{262D5D37-43A2-4CFF-9CBF-FFCB3FD1DC08}" type="datetimeFigureOut">
              <a:rPr lang="en-US" smtClean="0"/>
              <a:t>2/17/2025</a:t>
            </a:fld>
            <a:endParaRPr lang="en-US"/>
          </a:p>
        </p:txBody>
      </p:sp>
      <p:sp>
        <p:nvSpPr>
          <p:cNvPr id="6" name="Footer Placeholder 5">
            <a:extLst>
              <a:ext uri="{FF2B5EF4-FFF2-40B4-BE49-F238E27FC236}">
                <a16:creationId xmlns:a16="http://schemas.microsoft.com/office/drawing/2014/main" id="{BEF879CB-859C-9EEC-4839-844E9AFB5E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5A861D-7A2F-19D1-A294-AEB98507447E}"/>
              </a:ext>
            </a:extLst>
          </p:cNvPr>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2421025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04027AE-18B9-08AE-D55B-CF37921169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4F2F0DF-7F3E-53A2-0E31-A173A90DE3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1B8C49-62BC-6CB2-1330-275A47BE6F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2D5D37-43A2-4CFF-9CBF-FFCB3FD1DC08}" type="datetimeFigureOut">
              <a:rPr lang="en-US" smtClean="0"/>
              <a:t>2/17/2025</a:t>
            </a:fld>
            <a:endParaRPr lang="en-US"/>
          </a:p>
        </p:txBody>
      </p:sp>
      <p:sp>
        <p:nvSpPr>
          <p:cNvPr id="5" name="Footer Placeholder 4">
            <a:extLst>
              <a:ext uri="{FF2B5EF4-FFF2-40B4-BE49-F238E27FC236}">
                <a16:creationId xmlns:a16="http://schemas.microsoft.com/office/drawing/2014/main" id="{33221595-4E3E-695D-59BB-1997EE4F3E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CC6F7F7-FF80-F06A-B9D4-FE4E918249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A7B8EF-0DA2-4189-951D-FCDBB7CBF4F2}" type="slidenum">
              <a:rPr lang="en-US" smtClean="0"/>
              <a:t>‹#›</a:t>
            </a:fld>
            <a:endParaRPr lang="en-US"/>
          </a:p>
        </p:txBody>
      </p:sp>
    </p:spTree>
    <p:extLst>
      <p:ext uri="{BB962C8B-B14F-4D97-AF65-F5344CB8AC3E}">
        <p14:creationId xmlns:p14="http://schemas.microsoft.com/office/powerpoint/2010/main" val="3230805484"/>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739B3-027E-86A2-07DB-D1E1417E40DB}"/>
              </a:ext>
            </a:extLst>
          </p:cNvPr>
          <p:cNvSpPr>
            <a:spLocks noGrp="1"/>
          </p:cNvSpPr>
          <p:nvPr>
            <p:ph type="title"/>
          </p:nvPr>
        </p:nvSpPr>
        <p:spPr/>
        <p:txBody>
          <a:bodyPr>
            <a:normAutofit/>
          </a:bodyPr>
          <a:lstStyle/>
          <a:p>
            <a:pPr algn="ctr"/>
            <a:r>
              <a:rPr lang="en-US" sz="4000" dirty="0">
                <a:latin typeface="+mn-lt"/>
              </a:rPr>
              <a:t>Project Title :- Store Management System</a:t>
            </a:r>
          </a:p>
        </p:txBody>
      </p:sp>
      <p:sp>
        <p:nvSpPr>
          <p:cNvPr id="3" name="Content Placeholder 2">
            <a:extLst>
              <a:ext uri="{FF2B5EF4-FFF2-40B4-BE49-F238E27FC236}">
                <a16:creationId xmlns:a16="http://schemas.microsoft.com/office/drawing/2014/main" id="{556D8D49-691C-B236-68F1-9AE4B6754C81}"/>
              </a:ext>
            </a:extLst>
          </p:cNvPr>
          <p:cNvSpPr>
            <a:spLocks noGrp="1"/>
          </p:cNvSpPr>
          <p:nvPr>
            <p:ph idx="1"/>
          </p:nvPr>
        </p:nvSpPr>
        <p:spPr/>
        <p:txBody>
          <a:bodyPr/>
          <a:lstStyle/>
          <a:p>
            <a:pPr marL="0" indent="0">
              <a:buNone/>
            </a:pPr>
            <a:r>
              <a:rPr lang="en-US" dirty="0"/>
              <a:t>                                                                                  Date </a:t>
            </a:r>
            <a:r>
              <a:rPr lang="en-US"/>
              <a:t>– 16/02/2025</a:t>
            </a:r>
            <a:endParaRPr lang="en-US" dirty="0"/>
          </a:p>
          <a:p>
            <a:pPr marL="0" indent="0">
              <a:buNone/>
            </a:pPr>
            <a:endParaRPr lang="en-US" dirty="0"/>
          </a:p>
          <a:p>
            <a:pPr marL="0" indent="0">
              <a:buNone/>
            </a:pPr>
            <a:r>
              <a:rPr lang="en-US" sz="3600" dirty="0"/>
              <a:t>Domain : Inventory Management</a:t>
            </a:r>
          </a:p>
          <a:p>
            <a:pPr marL="0" indent="0">
              <a:buNone/>
            </a:pPr>
            <a:r>
              <a:rPr lang="en-US" sz="3600" dirty="0"/>
              <a:t>Prepared By : Kunal Khadse</a:t>
            </a:r>
          </a:p>
        </p:txBody>
      </p:sp>
    </p:spTree>
    <p:extLst>
      <p:ext uri="{BB962C8B-B14F-4D97-AF65-F5344CB8AC3E}">
        <p14:creationId xmlns:p14="http://schemas.microsoft.com/office/powerpoint/2010/main" val="4087989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CC3C92-04C8-B6A1-0B21-78A2881BB2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25ECC7-74B4-525A-58DF-EEBAEAEBF9D4}"/>
              </a:ext>
            </a:extLst>
          </p:cNvPr>
          <p:cNvSpPr>
            <a:spLocks noGrp="1"/>
          </p:cNvSpPr>
          <p:nvPr>
            <p:ph type="title"/>
          </p:nvPr>
        </p:nvSpPr>
        <p:spPr>
          <a:xfrm>
            <a:off x="838200" y="422276"/>
            <a:ext cx="10515600" cy="549274"/>
          </a:xfrm>
        </p:spPr>
        <p:txBody>
          <a:bodyPr>
            <a:normAutofit/>
          </a:bodyPr>
          <a:lstStyle/>
          <a:p>
            <a:r>
              <a:rPr lang="en-US" sz="2400" b="1" dirty="0">
                <a:latin typeface="+mn-lt"/>
              </a:rPr>
              <a:t>Methods and Approaches :</a:t>
            </a:r>
          </a:p>
        </p:txBody>
      </p:sp>
      <p:sp>
        <p:nvSpPr>
          <p:cNvPr id="3" name="Content Placeholder 2">
            <a:extLst>
              <a:ext uri="{FF2B5EF4-FFF2-40B4-BE49-F238E27FC236}">
                <a16:creationId xmlns:a16="http://schemas.microsoft.com/office/drawing/2014/main" id="{E35FB80C-5F15-03EE-8B74-6DCFAA988135}"/>
              </a:ext>
            </a:extLst>
          </p:cNvPr>
          <p:cNvSpPr>
            <a:spLocks noGrp="1"/>
          </p:cNvSpPr>
          <p:nvPr>
            <p:ph idx="1"/>
          </p:nvPr>
        </p:nvSpPr>
        <p:spPr>
          <a:xfrm>
            <a:off x="838199" y="1163636"/>
            <a:ext cx="10822757" cy="5262563"/>
          </a:xfrm>
        </p:spPr>
        <p:txBody>
          <a:bodyPr>
            <a:normAutofit/>
          </a:bodyPr>
          <a:lstStyle/>
          <a:p>
            <a:pPr marL="0" indent="0">
              <a:buNone/>
            </a:pPr>
            <a:r>
              <a:rPr lang="en-US" sz="1800" b="1" i="0" dirty="0">
                <a:solidFill>
                  <a:srgbClr val="404040"/>
                </a:solidFill>
                <a:effectLst/>
              </a:rPr>
              <a:t>8</a:t>
            </a:r>
            <a:r>
              <a:rPr lang="en-US" sz="1800" b="1" i="0" dirty="0">
                <a:effectLst/>
              </a:rPr>
              <a:t>. Progress Tracking and Reporting:</a:t>
            </a:r>
          </a:p>
          <a:p>
            <a:r>
              <a:rPr lang="en-US" sz="1800" b="0" i="0" dirty="0">
                <a:effectLst/>
              </a:rPr>
              <a:t>Progress is tracked using </a:t>
            </a:r>
            <a:r>
              <a:rPr lang="en-US" sz="1800" b="1" i="0" dirty="0">
                <a:effectLst/>
              </a:rPr>
              <a:t>sprint burndown charts</a:t>
            </a:r>
            <a:r>
              <a:rPr lang="en-US" sz="1800" b="0" i="0" dirty="0">
                <a:effectLst/>
              </a:rPr>
              <a:t>, </a:t>
            </a:r>
            <a:r>
              <a:rPr lang="en-US" sz="1800" b="1" i="0" dirty="0">
                <a:effectLst/>
              </a:rPr>
              <a:t>velocity metrics.</a:t>
            </a:r>
          </a:p>
          <a:p>
            <a:r>
              <a:rPr lang="en-US" sz="1800" b="0" i="0" dirty="0">
                <a:effectLst/>
              </a:rPr>
              <a:t>Tools like </a:t>
            </a:r>
            <a:r>
              <a:rPr lang="en-US" sz="1800" b="1" i="0" dirty="0">
                <a:effectLst/>
              </a:rPr>
              <a:t>Power BI</a:t>
            </a:r>
            <a:r>
              <a:rPr lang="en-US" sz="1800" b="0" i="0" dirty="0">
                <a:effectLst/>
              </a:rPr>
              <a:t> or </a:t>
            </a:r>
            <a:r>
              <a:rPr lang="en-US" sz="1800" b="1" i="0" dirty="0">
                <a:effectLst/>
              </a:rPr>
              <a:t>Tableau</a:t>
            </a:r>
            <a:r>
              <a:rPr lang="en-US" sz="1800" b="0" i="0" dirty="0">
                <a:effectLst/>
              </a:rPr>
              <a:t> can still be used for high-level reporting, but with a focus on sprint-level progress.</a:t>
            </a:r>
          </a:p>
          <a:p>
            <a:pPr marL="0" indent="0" algn="l">
              <a:buNone/>
            </a:pPr>
            <a:r>
              <a:rPr lang="en-US" sz="1800" b="1" i="0" dirty="0">
                <a:effectLst/>
              </a:rPr>
              <a:t>9. Maintenance and Updates:</a:t>
            </a:r>
          </a:p>
          <a:p>
            <a:pPr algn="l">
              <a:buFont typeface="Arial" panose="020B0604020202020204" pitchFamily="34" charset="0"/>
              <a:buChar char="•"/>
            </a:pPr>
            <a:r>
              <a:rPr lang="en-US" sz="1800" b="0" i="0" dirty="0">
                <a:effectLst/>
              </a:rPr>
              <a:t>Bug fixes and patches are released as part of regular sprints, not in scheduled maintenance cycles.</a:t>
            </a:r>
          </a:p>
          <a:p>
            <a:pPr algn="l">
              <a:spcBef>
                <a:spcPts val="300"/>
              </a:spcBef>
              <a:buFont typeface="Arial" panose="020B0604020202020204" pitchFamily="34" charset="0"/>
              <a:buChar char="•"/>
            </a:pPr>
            <a:r>
              <a:rPr lang="en-US" sz="1800" b="0" i="0" dirty="0">
                <a:effectLst/>
              </a:rPr>
              <a:t>Future updates are planned as part of the </a:t>
            </a:r>
            <a:r>
              <a:rPr lang="en-US" sz="1800" b="1" i="0" dirty="0">
                <a:effectLst/>
              </a:rPr>
              <a:t>product backlog</a:t>
            </a:r>
            <a:r>
              <a:rPr lang="en-US" sz="1800" b="0" i="0" dirty="0">
                <a:effectLst/>
              </a:rPr>
              <a:t>, ensuring continuous improvement rather than treating them as new projects.</a:t>
            </a:r>
          </a:p>
          <a:p>
            <a:pPr marL="0" indent="0" algn="l">
              <a:buNone/>
            </a:pPr>
            <a:r>
              <a:rPr lang="en-US" sz="1800" b="1" i="0" dirty="0">
                <a:effectLst/>
              </a:rPr>
              <a:t>10. Team Collaboration</a:t>
            </a:r>
          </a:p>
          <a:p>
            <a:pPr algn="l">
              <a:buFont typeface="Arial" panose="020B0604020202020204" pitchFamily="34" charset="0"/>
              <a:buChar char="•"/>
            </a:pPr>
            <a:r>
              <a:rPr lang="en-US" sz="1800" b="0" i="0" dirty="0">
                <a:effectLst/>
              </a:rPr>
              <a:t>Cross-functional teams collaborate daily through </a:t>
            </a:r>
            <a:r>
              <a:rPr lang="en-US" sz="1800" b="1" i="0" dirty="0">
                <a:effectLst/>
              </a:rPr>
              <a:t>stand-ups</a:t>
            </a:r>
            <a:r>
              <a:rPr lang="en-US" sz="1800" b="0" i="0" dirty="0">
                <a:effectLst/>
              </a:rPr>
              <a:t>, </a:t>
            </a:r>
            <a:r>
              <a:rPr lang="en-US" sz="1800" b="1" i="0" dirty="0">
                <a:effectLst/>
              </a:rPr>
              <a:t>sprint planning</a:t>
            </a:r>
            <a:r>
              <a:rPr lang="en-US" sz="1800" b="0" i="0" dirty="0">
                <a:effectLst/>
              </a:rPr>
              <a:t>, and </a:t>
            </a:r>
            <a:r>
              <a:rPr lang="en-US" sz="1800" b="1" i="0" dirty="0">
                <a:effectLst/>
              </a:rPr>
              <a:t>retrospectives</a:t>
            </a:r>
            <a:r>
              <a:rPr lang="en-US" sz="1800" b="0" i="0" dirty="0">
                <a:effectLst/>
              </a:rPr>
              <a:t>.</a:t>
            </a:r>
          </a:p>
          <a:p>
            <a:pPr algn="l">
              <a:spcBef>
                <a:spcPts val="300"/>
              </a:spcBef>
              <a:buFont typeface="Arial" panose="020B0604020202020204" pitchFamily="34" charset="0"/>
              <a:buChar char="•"/>
            </a:pPr>
            <a:r>
              <a:rPr lang="en-US" sz="1800" b="0" i="0" dirty="0">
                <a:effectLst/>
              </a:rPr>
              <a:t>Stakeholders are involved throughout the project, ensuring alignment and quick decision-making.</a:t>
            </a:r>
            <a:br>
              <a:rPr lang="en-US" sz="1200" dirty="0"/>
            </a:br>
            <a:endParaRPr lang="en-US" sz="1800" b="0" i="0" dirty="0">
              <a:effectLst/>
            </a:endParaRPr>
          </a:p>
          <a:p>
            <a:pPr marL="0" indent="0">
              <a:spcBef>
                <a:spcPts val="300"/>
              </a:spcBef>
              <a:buNone/>
            </a:pPr>
            <a:endParaRPr lang="en-US" sz="1800" b="0" i="0" dirty="0">
              <a:solidFill>
                <a:srgbClr val="404040"/>
              </a:solidFill>
              <a:effectLst/>
            </a:endParaRPr>
          </a:p>
          <a:p>
            <a:pPr marL="0" indent="0" algn="l">
              <a:spcBef>
                <a:spcPts val="300"/>
              </a:spcBef>
              <a:buNone/>
            </a:pPr>
            <a:endParaRPr lang="en-US" sz="1800" b="0" i="0" dirty="0">
              <a:solidFill>
                <a:srgbClr val="404040"/>
              </a:solidFill>
              <a:effectLst/>
            </a:endParaRPr>
          </a:p>
        </p:txBody>
      </p:sp>
    </p:spTree>
    <p:extLst>
      <p:ext uri="{BB962C8B-B14F-4D97-AF65-F5344CB8AC3E}">
        <p14:creationId xmlns:p14="http://schemas.microsoft.com/office/powerpoint/2010/main" val="3928403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1367A-0AA6-FB91-3CB3-90F80B1DDA23}"/>
              </a:ext>
            </a:extLst>
          </p:cNvPr>
          <p:cNvSpPr>
            <a:spLocks noGrp="1"/>
          </p:cNvSpPr>
          <p:nvPr>
            <p:ph type="title"/>
          </p:nvPr>
        </p:nvSpPr>
        <p:spPr>
          <a:xfrm>
            <a:off x="838200" y="365125"/>
            <a:ext cx="10515600" cy="739775"/>
          </a:xfrm>
        </p:spPr>
        <p:txBody>
          <a:bodyPr>
            <a:normAutofit/>
          </a:bodyPr>
          <a:lstStyle/>
          <a:p>
            <a:r>
              <a:rPr lang="en-US" sz="3600" b="1" dirty="0">
                <a:latin typeface="+mn-lt"/>
              </a:rPr>
              <a:t>Resources :</a:t>
            </a:r>
          </a:p>
        </p:txBody>
      </p:sp>
      <p:sp>
        <p:nvSpPr>
          <p:cNvPr id="3" name="Content Placeholder 2">
            <a:extLst>
              <a:ext uri="{FF2B5EF4-FFF2-40B4-BE49-F238E27FC236}">
                <a16:creationId xmlns:a16="http://schemas.microsoft.com/office/drawing/2014/main" id="{27539627-3BAB-0918-1E84-6BC2056058E7}"/>
              </a:ext>
            </a:extLst>
          </p:cNvPr>
          <p:cNvSpPr>
            <a:spLocks noGrp="1"/>
          </p:cNvSpPr>
          <p:nvPr>
            <p:ph idx="1"/>
          </p:nvPr>
        </p:nvSpPr>
        <p:spPr>
          <a:xfrm>
            <a:off x="838200" y="1104900"/>
            <a:ext cx="10515600" cy="5072063"/>
          </a:xfrm>
        </p:spPr>
        <p:txBody>
          <a:bodyPr>
            <a:normAutofit fontScale="92500" lnSpcReduction="20000"/>
          </a:bodyPr>
          <a:lstStyle/>
          <a:p>
            <a:pPr marL="0" indent="0" algn="l">
              <a:buNone/>
            </a:pPr>
            <a:r>
              <a:rPr lang="en-US" sz="1900" b="1" i="0" dirty="0">
                <a:effectLst/>
              </a:rPr>
              <a:t>1. People (Project Team Members):</a:t>
            </a:r>
          </a:p>
          <a:p>
            <a:pPr algn="l">
              <a:spcAft>
                <a:spcPts val="300"/>
              </a:spcAft>
              <a:buFont typeface="Arial" panose="020B0604020202020204" pitchFamily="34" charset="0"/>
              <a:buChar char="•"/>
            </a:pPr>
            <a:r>
              <a:rPr lang="en-US" sz="1900" b="1" i="0" dirty="0">
                <a:effectLst/>
              </a:rPr>
              <a:t>Cross-Functional Agile Teams</a:t>
            </a:r>
            <a:r>
              <a:rPr lang="en-US" sz="1900" b="0" i="0" dirty="0">
                <a:effectLst/>
              </a:rPr>
              <a:t>:</a:t>
            </a:r>
          </a:p>
          <a:p>
            <a:pPr marL="742950" lvl="1" indent="-285750" algn="l">
              <a:spcBef>
                <a:spcPts val="300"/>
              </a:spcBef>
              <a:buFont typeface="Arial" panose="020B0604020202020204" pitchFamily="34" charset="0"/>
              <a:buChar char="•"/>
            </a:pPr>
            <a:r>
              <a:rPr lang="en-US" sz="1900" b="1" i="0" dirty="0">
                <a:effectLst/>
              </a:rPr>
              <a:t>Product Owner</a:t>
            </a:r>
            <a:r>
              <a:rPr lang="en-US" sz="1900" b="0" i="0" dirty="0">
                <a:effectLst/>
              </a:rPr>
              <a:t>: Defines priorities and ensures alignment with business goals.</a:t>
            </a:r>
          </a:p>
          <a:p>
            <a:pPr marL="742950" lvl="1" indent="-285750" algn="l">
              <a:spcBef>
                <a:spcPts val="300"/>
              </a:spcBef>
              <a:buFont typeface="Arial" panose="020B0604020202020204" pitchFamily="34" charset="0"/>
              <a:buChar char="•"/>
            </a:pPr>
            <a:r>
              <a:rPr lang="en-US" sz="1900" b="1" i="0" dirty="0">
                <a:effectLst/>
              </a:rPr>
              <a:t>Scrum Master</a:t>
            </a:r>
            <a:r>
              <a:rPr lang="en-US" sz="1900" b="0" i="0" dirty="0">
                <a:effectLst/>
              </a:rPr>
              <a:t>: Facilitates Agile processes and removes blockers for the team.</a:t>
            </a:r>
          </a:p>
          <a:p>
            <a:pPr marL="742950" lvl="1" indent="-285750" algn="l">
              <a:spcBef>
                <a:spcPts val="300"/>
              </a:spcBef>
              <a:buFont typeface="Arial" panose="020B0604020202020204" pitchFamily="34" charset="0"/>
              <a:buChar char="•"/>
            </a:pPr>
            <a:r>
              <a:rPr lang="en-US" sz="1900" b="1" i="0" dirty="0">
                <a:effectLst/>
              </a:rPr>
              <a:t>Development Team</a:t>
            </a:r>
            <a:r>
              <a:rPr lang="en-US" sz="1900" b="0" i="0" dirty="0">
                <a:effectLst/>
              </a:rPr>
              <a:t>: Includes developers, database admins, and DevOps engineers to build and deploy the system.</a:t>
            </a:r>
          </a:p>
          <a:p>
            <a:pPr marL="742950" lvl="1" indent="-285750" algn="l">
              <a:spcBef>
                <a:spcPts val="300"/>
              </a:spcBef>
              <a:buFont typeface="Arial" panose="020B0604020202020204" pitchFamily="34" charset="0"/>
              <a:buChar char="•"/>
            </a:pPr>
            <a:r>
              <a:rPr lang="en-US" sz="1900" b="1" i="0" dirty="0">
                <a:effectLst/>
              </a:rPr>
              <a:t>UI/UX Designers</a:t>
            </a:r>
            <a:r>
              <a:rPr lang="en-US" sz="1900" b="0" i="0" dirty="0">
                <a:effectLst/>
              </a:rPr>
              <a:t>: Focus on creating intuitive and user-friendly interfaces.</a:t>
            </a:r>
          </a:p>
          <a:p>
            <a:pPr marL="742950" lvl="1" indent="-285750" algn="l">
              <a:spcBef>
                <a:spcPts val="300"/>
              </a:spcBef>
              <a:buFont typeface="Arial" panose="020B0604020202020204" pitchFamily="34" charset="0"/>
              <a:buChar char="•"/>
            </a:pPr>
            <a:r>
              <a:rPr lang="en-US" sz="1900" b="1" i="0" dirty="0">
                <a:effectLst/>
              </a:rPr>
              <a:t>QA Testers</a:t>
            </a:r>
            <a:r>
              <a:rPr lang="en-US" sz="1900" b="0" i="0" dirty="0">
                <a:effectLst/>
              </a:rPr>
              <a:t>: Work alongside developers to ensure quality through continuous testing.</a:t>
            </a:r>
          </a:p>
          <a:p>
            <a:pPr marL="742950" lvl="1" indent="-285750" algn="l">
              <a:spcBef>
                <a:spcPts val="300"/>
              </a:spcBef>
              <a:buFont typeface="Arial" panose="020B0604020202020204" pitchFamily="34" charset="0"/>
              <a:buChar char="•"/>
            </a:pPr>
            <a:r>
              <a:rPr lang="en-US" sz="1900" b="1" i="0" dirty="0">
                <a:effectLst/>
              </a:rPr>
              <a:t>Stakeholders</a:t>
            </a:r>
            <a:r>
              <a:rPr lang="en-US" sz="1900" b="0" i="0" dirty="0">
                <a:effectLst/>
              </a:rPr>
              <a:t>: Provide feedback during sprint reviews and demos.</a:t>
            </a:r>
          </a:p>
          <a:p>
            <a:pPr marL="742950" lvl="1" indent="-285750" algn="l">
              <a:spcBef>
                <a:spcPts val="300"/>
              </a:spcBef>
              <a:buFont typeface="Arial" panose="020B0604020202020204" pitchFamily="34" charset="0"/>
              <a:buChar char="•"/>
            </a:pPr>
            <a:r>
              <a:rPr lang="en-US" sz="1900" b="1" i="0" dirty="0">
                <a:effectLst/>
              </a:rPr>
              <a:t>Support Team</a:t>
            </a:r>
            <a:r>
              <a:rPr lang="en-US" sz="1900" b="0" i="0" dirty="0">
                <a:effectLst/>
              </a:rPr>
              <a:t>: Assists with post-launch user issues and training.</a:t>
            </a:r>
          </a:p>
          <a:p>
            <a:pPr algn="l">
              <a:spcBef>
                <a:spcPts val="300"/>
              </a:spcBef>
              <a:spcAft>
                <a:spcPts val="300"/>
              </a:spcAft>
              <a:buFont typeface="Arial" panose="020B0604020202020204" pitchFamily="34" charset="0"/>
              <a:buChar char="•"/>
            </a:pPr>
            <a:r>
              <a:rPr lang="en-US" sz="1900" b="1" i="0" dirty="0">
                <a:effectLst/>
              </a:rPr>
              <a:t>Team Size</a:t>
            </a:r>
            <a:r>
              <a:rPr lang="en-US" sz="1900" b="0" i="0" dirty="0">
                <a:effectLst/>
              </a:rPr>
              <a:t>:</a:t>
            </a:r>
          </a:p>
          <a:p>
            <a:pPr marL="742950" lvl="1" indent="-285750" algn="l">
              <a:spcBef>
                <a:spcPts val="300"/>
              </a:spcBef>
              <a:buFont typeface="Arial" panose="020B0604020202020204" pitchFamily="34" charset="0"/>
              <a:buChar char="•"/>
            </a:pPr>
            <a:r>
              <a:rPr lang="en-US" sz="1900" b="0" i="0" dirty="0">
                <a:effectLst/>
              </a:rPr>
              <a:t>3-4 Agile teams of 5-9 members each, based on our project scope and complexity.</a:t>
            </a:r>
          </a:p>
          <a:p>
            <a:pPr marL="742950" lvl="1" indent="-285750" algn="l">
              <a:spcBef>
                <a:spcPts val="300"/>
              </a:spcBef>
              <a:buFont typeface="Arial" panose="020B0604020202020204" pitchFamily="34" charset="0"/>
              <a:buChar char="•"/>
            </a:pPr>
            <a:r>
              <a:rPr lang="en-US" sz="1900" b="0" i="0" dirty="0">
                <a:effectLst/>
              </a:rPr>
              <a:t>Total team size: 20-30 members, scaled as needed during the project.</a:t>
            </a:r>
          </a:p>
          <a:p>
            <a:pPr marL="0" indent="0" algn="l">
              <a:buNone/>
            </a:pPr>
            <a:r>
              <a:rPr lang="en-US" sz="1900" b="1" i="0" dirty="0">
                <a:effectLst/>
              </a:rPr>
              <a:t>2. Time (Project Duration):</a:t>
            </a:r>
          </a:p>
          <a:p>
            <a:pPr algn="l">
              <a:spcAft>
                <a:spcPts val="300"/>
              </a:spcAft>
              <a:buFont typeface="Arial" panose="020B0604020202020204" pitchFamily="34" charset="0"/>
              <a:buChar char="•"/>
            </a:pPr>
            <a:r>
              <a:rPr lang="en-US" sz="1900" b="1" i="0" dirty="0">
                <a:effectLst/>
              </a:rPr>
              <a:t>Agile Sprints</a:t>
            </a:r>
            <a:r>
              <a:rPr lang="en-US" sz="1900" b="0" i="0" dirty="0">
                <a:effectLst/>
              </a:rPr>
              <a:t>:</a:t>
            </a:r>
          </a:p>
          <a:p>
            <a:pPr marL="742950" lvl="1" indent="-285750" algn="l">
              <a:spcBef>
                <a:spcPts val="300"/>
              </a:spcBef>
              <a:buFont typeface="Arial" panose="020B0604020202020204" pitchFamily="34" charset="0"/>
              <a:buChar char="•"/>
            </a:pPr>
            <a:r>
              <a:rPr lang="en-US" sz="1900" b="0" i="0" dirty="0">
                <a:effectLst/>
              </a:rPr>
              <a:t>The project will run in </a:t>
            </a:r>
            <a:r>
              <a:rPr lang="en-US" sz="1900" b="1" i="0" dirty="0">
                <a:effectLst/>
              </a:rPr>
              <a:t>2 week sprints</a:t>
            </a:r>
            <a:r>
              <a:rPr lang="en-US" sz="1900" b="0" i="0" dirty="0">
                <a:effectLst/>
              </a:rPr>
              <a:t>, delivering incremental features.</a:t>
            </a:r>
          </a:p>
          <a:p>
            <a:pPr marL="742950" lvl="1" indent="-285750" algn="l">
              <a:spcBef>
                <a:spcPts val="300"/>
              </a:spcBef>
              <a:buFont typeface="Arial" panose="020B0604020202020204" pitchFamily="34" charset="0"/>
              <a:buChar char="•"/>
            </a:pPr>
            <a:r>
              <a:rPr lang="en-US" sz="1900" b="1" i="0" dirty="0">
                <a:effectLst/>
              </a:rPr>
              <a:t>Initial MVP (Minimum Viable Product)</a:t>
            </a:r>
            <a:r>
              <a:rPr lang="en-US" sz="1900" b="0" i="0" dirty="0">
                <a:effectLst/>
              </a:rPr>
              <a:t>: Delivered within 3-4 months, covering core functionalities like inventory management and POS integration.</a:t>
            </a:r>
          </a:p>
          <a:p>
            <a:pPr marL="742950" lvl="1" indent="-285750" algn="l">
              <a:spcBef>
                <a:spcPts val="300"/>
              </a:spcBef>
              <a:buFont typeface="Arial" panose="020B0604020202020204" pitchFamily="34" charset="0"/>
              <a:buChar char="•"/>
            </a:pPr>
            <a:r>
              <a:rPr lang="en-US" sz="1900" b="1" i="0" dirty="0">
                <a:effectLst/>
              </a:rPr>
              <a:t>Full System Rollout</a:t>
            </a:r>
            <a:r>
              <a:rPr lang="en-US" sz="1900" b="0" i="0" dirty="0">
                <a:effectLst/>
              </a:rPr>
              <a:t>: Completed within </a:t>
            </a:r>
            <a:r>
              <a:rPr lang="en-US" sz="1900" dirty="0"/>
              <a:t>10-</a:t>
            </a:r>
            <a:r>
              <a:rPr lang="en-US" sz="1900" b="0" i="0" dirty="0">
                <a:effectLst/>
              </a:rPr>
              <a:t>12 months, with continuous improvements based on feedback.</a:t>
            </a:r>
          </a:p>
          <a:p>
            <a:pPr marL="0" indent="0">
              <a:buNone/>
            </a:pPr>
            <a:endParaRPr lang="en-US" dirty="0"/>
          </a:p>
        </p:txBody>
      </p:sp>
    </p:spTree>
    <p:extLst>
      <p:ext uri="{BB962C8B-B14F-4D97-AF65-F5344CB8AC3E}">
        <p14:creationId xmlns:p14="http://schemas.microsoft.com/office/powerpoint/2010/main" val="1747610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B9174-9797-B0A4-B00F-A02842BC8996}"/>
              </a:ext>
            </a:extLst>
          </p:cNvPr>
          <p:cNvSpPr>
            <a:spLocks noGrp="1"/>
          </p:cNvSpPr>
          <p:nvPr>
            <p:ph type="title"/>
          </p:nvPr>
        </p:nvSpPr>
        <p:spPr>
          <a:xfrm>
            <a:off x="838200" y="365125"/>
            <a:ext cx="10515600" cy="502141"/>
          </a:xfrm>
        </p:spPr>
        <p:txBody>
          <a:bodyPr>
            <a:normAutofit/>
          </a:bodyPr>
          <a:lstStyle/>
          <a:p>
            <a:r>
              <a:rPr lang="en-US" sz="2700" dirty="0">
                <a:latin typeface="+mn-lt"/>
              </a:rPr>
              <a:t>Resources</a:t>
            </a:r>
            <a:r>
              <a:rPr lang="en-US" sz="2700" dirty="0"/>
              <a:t>:</a:t>
            </a:r>
          </a:p>
        </p:txBody>
      </p:sp>
      <p:sp>
        <p:nvSpPr>
          <p:cNvPr id="3" name="Content Placeholder 2">
            <a:extLst>
              <a:ext uri="{FF2B5EF4-FFF2-40B4-BE49-F238E27FC236}">
                <a16:creationId xmlns:a16="http://schemas.microsoft.com/office/drawing/2014/main" id="{FD195A37-1A07-DE56-399B-5BBF9AA5CA3F}"/>
              </a:ext>
            </a:extLst>
          </p:cNvPr>
          <p:cNvSpPr>
            <a:spLocks noGrp="1"/>
          </p:cNvSpPr>
          <p:nvPr>
            <p:ph idx="1"/>
          </p:nvPr>
        </p:nvSpPr>
        <p:spPr>
          <a:xfrm>
            <a:off x="838200" y="1008668"/>
            <a:ext cx="10515600" cy="5168295"/>
          </a:xfrm>
        </p:spPr>
        <p:txBody>
          <a:bodyPr>
            <a:normAutofit/>
          </a:bodyPr>
          <a:lstStyle/>
          <a:p>
            <a:pPr algn="l">
              <a:spcBef>
                <a:spcPts val="300"/>
              </a:spcBef>
              <a:spcAft>
                <a:spcPts val="300"/>
              </a:spcAft>
              <a:buFont typeface="Arial" panose="020B0604020202020204" pitchFamily="34" charset="0"/>
              <a:buChar char="•"/>
            </a:pPr>
            <a:r>
              <a:rPr lang="en-US" sz="1800" b="1" i="0" dirty="0">
                <a:effectLst/>
              </a:rPr>
              <a:t>Key Phases</a:t>
            </a:r>
            <a:r>
              <a:rPr lang="en-US" sz="1800" b="0" i="0" dirty="0">
                <a:effectLst/>
              </a:rPr>
              <a:t>:</a:t>
            </a:r>
          </a:p>
          <a:p>
            <a:pPr marL="742950" lvl="1" indent="-285750" algn="l">
              <a:spcBef>
                <a:spcPts val="300"/>
              </a:spcBef>
              <a:buFont typeface="Arial" panose="020B0604020202020204" pitchFamily="34" charset="0"/>
              <a:buChar char="•"/>
            </a:pPr>
            <a:r>
              <a:rPr lang="en-US" sz="1800" b="1" i="0" dirty="0">
                <a:effectLst/>
              </a:rPr>
              <a:t>Sprint 0 (Planning)</a:t>
            </a:r>
            <a:r>
              <a:rPr lang="en-US" sz="1800" b="0" i="0" dirty="0">
                <a:effectLst/>
              </a:rPr>
              <a:t>: 1-2 weeks for backlog creation and initial planning.</a:t>
            </a:r>
          </a:p>
          <a:p>
            <a:pPr marL="742950" lvl="1" indent="-285750" algn="l">
              <a:spcBef>
                <a:spcPts val="300"/>
              </a:spcBef>
              <a:buFont typeface="Arial" panose="020B0604020202020204" pitchFamily="34" charset="0"/>
              <a:buChar char="•"/>
            </a:pPr>
            <a:r>
              <a:rPr lang="en-US" sz="1800" b="1" i="0" dirty="0">
                <a:effectLst/>
              </a:rPr>
              <a:t>Development Sprints</a:t>
            </a:r>
            <a:r>
              <a:rPr lang="en-US" sz="1800" b="0" i="0" dirty="0">
                <a:effectLst/>
              </a:rPr>
              <a:t>: 6-9 months for iterative development and testing.</a:t>
            </a:r>
          </a:p>
          <a:p>
            <a:pPr marL="742950" lvl="1" indent="-285750" algn="l">
              <a:spcBef>
                <a:spcPts val="300"/>
              </a:spcBef>
              <a:buFont typeface="Arial" panose="020B0604020202020204" pitchFamily="34" charset="0"/>
              <a:buChar char="•"/>
            </a:pPr>
            <a:r>
              <a:rPr lang="en-US" sz="1800" b="1" i="0" dirty="0">
                <a:effectLst/>
              </a:rPr>
              <a:t>UAT and Final Deployment</a:t>
            </a:r>
            <a:r>
              <a:rPr lang="en-US" sz="1800" b="0" i="0" dirty="0">
                <a:effectLst/>
              </a:rPr>
              <a:t>: 1-2 months for user acceptance testing and go-live.</a:t>
            </a:r>
          </a:p>
          <a:p>
            <a:pPr marL="742950" lvl="1" indent="-285750" algn="l">
              <a:spcBef>
                <a:spcPts val="300"/>
              </a:spcBef>
              <a:buFont typeface="Arial" panose="020B0604020202020204" pitchFamily="34" charset="0"/>
              <a:buChar char="•"/>
            </a:pPr>
            <a:r>
              <a:rPr lang="en-US" sz="1800" b="1" i="0" dirty="0">
                <a:effectLst/>
              </a:rPr>
              <a:t>Post-Launch Support</a:t>
            </a:r>
            <a:r>
              <a:rPr lang="en-US" sz="1800" b="0" i="0" dirty="0">
                <a:effectLst/>
              </a:rPr>
              <a:t>: Ongoing support and feature enhancements.</a:t>
            </a:r>
          </a:p>
          <a:p>
            <a:pPr algn="l"/>
            <a:r>
              <a:rPr lang="en-US" sz="1800" b="1" i="0" dirty="0">
                <a:effectLst/>
              </a:rPr>
              <a:t>3. Budget</a:t>
            </a:r>
          </a:p>
          <a:p>
            <a:pPr algn="l">
              <a:spcAft>
                <a:spcPts val="300"/>
              </a:spcAft>
              <a:buFont typeface="Arial" panose="020B0604020202020204" pitchFamily="34" charset="0"/>
              <a:buChar char="•"/>
            </a:pPr>
            <a:r>
              <a:rPr lang="en-US" sz="1800" b="1" i="0" dirty="0">
                <a:effectLst/>
              </a:rPr>
              <a:t>Budget Allocation</a:t>
            </a:r>
            <a:r>
              <a:rPr lang="en-US" sz="1800" b="0" i="0" dirty="0">
                <a:effectLst/>
              </a:rPr>
              <a:t>:</a:t>
            </a:r>
          </a:p>
          <a:p>
            <a:pPr marL="742950" lvl="1" indent="-285750" algn="l">
              <a:spcBef>
                <a:spcPts val="300"/>
              </a:spcBef>
              <a:buFont typeface="Arial" panose="020B0604020202020204" pitchFamily="34" charset="0"/>
              <a:buChar char="•"/>
            </a:pPr>
            <a:r>
              <a:rPr lang="en-US" sz="1800" b="1" i="0" dirty="0">
                <a:effectLst/>
              </a:rPr>
              <a:t>Cloud Hosting</a:t>
            </a:r>
            <a:r>
              <a:rPr lang="en-US" sz="1800" b="0" i="0" dirty="0">
                <a:effectLst/>
              </a:rPr>
              <a:t>: AWS or Azure for scalable and secure infrastructure.</a:t>
            </a:r>
          </a:p>
          <a:p>
            <a:pPr marL="742950" lvl="1" indent="-285750" algn="l">
              <a:spcBef>
                <a:spcPts val="300"/>
              </a:spcBef>
              <a:buFont typeface="Arial" panose="020B0604020202020204" pitchFamily="34" charset="0"/>
              <a:buChar char="•"/>
            </a:pPr>
            <a:r>
              <a:rPr lang="en-US" sz="1800" b="1" i="0" dirty="0">
                <a:effectLst/>
              </a:rPr>
              <a:t>Software Licenses</a:t>
            </a:r>
            <a:r>
              <a:rPr lang="en-US" sz="1800" b="0" i="0" dirty="0">
                <a:effectLst/>
              </a:rPr>
              <a:t>: Tools for development, testing, and project management (e.g., Jira, Confluence).</a:t>
            </a:r>
          </a:p>
          <a:p>
            <a:pPr marL="742950" lvl="1" indent="-285750" algn="l">
              <a:spcBef>
                <a:spcPts val="300"/>
              </a:spcBef>
              <a:buFont typeface="Arial" panose="020B0604020202020204" pitchFamily="34" charset="0"/>
              <a:buChar char="•"/>
            </a:pPr>
            <a:r>
              <a:rPr lang="en-US" sz="1800" b="1" i="0" dirty="0">
                <a:effectLst/>
              </a:rPr>
              <a:t>Payment Gateway Integrations</a:t>
            </a:r>
            <a:r>
              <a:rPr lang="en-US" sz="1800" b="0" i="0" dirty="0">
                <a:effectLst/>
              </a:rPr>
              <a:t>: Razorpay, PayPal, or other payment solutions.</a:t>
            </a:r>
          </a:p>
          <a:p>
            <a:pPr marL="742950" lvl="1" indent="-285750" algn="l">
              <a:spcBef>
                <a:spcPts val="300"/>
              </a:spcBef>
              <a:buFont typeface="Arial" panose="020B0604020202020204" pitchFamily="34" charset="0"/>
              <a:buChar char="•"/>
            </a:pPr>
            <a:r>
              <a:rPr lang="en-US" sz="1800" b="1" i="0" dirty="0">
                <a:effectLst/>
              </a:rPr>
              <a:t>Marketing</a:t>
            </a:r>
            <a:r>
              <a:rPr lang="en-US" sz="1800" b="0" i="0" dirty="0">
                <a:effectLst/>
              </a:rPr>
              <a:t>: SEO, digital ads, and promotional campaigns to drive adoption.</a:t>
            </a:r>
          </a:p>
          <a:p>
            <a:pPr marL="742950" lvl="1" indent="-285750" algn="l">
              <a:spcBef>
                <a:spcPts val="300"/>
              </a:spcBef>
              <a:buFont typeface="Arial" panose="020B0604020202020204" pitchFamily="34" charset="0"/>
              <a:buChar char="•"/>
            </a:pPr>
            <a:r>
              <a:rPr lang="en-US" sz="1800" b="1" i="0" dirty="0">
                <a:effectLst/>
              </a:rPr>
              <a:t>Training and Support</a:t>
            </a:r>
            <a:r>
              <a:rPr lang="en-US" sz="1800" b="0" i="0" dirty="0">
                <a:effectLst/>
              </a:rPr>
              <a:t>: Onboarding for store employees and customer support tools (e.g., chatbots, helpdesk software).</a:t>
            </a:r>
          </a:p>
          <a:p>
            <a:pPr algn="l">
              <a:spcBef>
                <a:spcPts val="300"/>
              </a:spcBef>
              <a:spcAft>
                <a:spcPts val="300"/>
              </a:spcAft>
              <a:buFont typeface="Arial" panose="020B0604020202020204" pitchFamily="34" charset="0"/>
              <a:buChar char="•"/>
            </a:pPr>
            <a:r>
              <a:rPr lang="en-US" sz="1800" b="1" i="0" dirty="0">
                <a:effectLst/>
              </a:rPr>
              <a:t>Estimated Budget</a:t>
            </a:r>
            <a:r>
              <a:rPr lang="en-US" sz="1800" b="0" i="0" dirty="0">
                <a:effectLst/>
              </a:rPr>
              <a:t>:</a:t>
            </a:r>
          </a:p>
          <a:p>
            <a:pPr marL="742950" lvl="1" indent="-285750" algn="l">
              <a:spcBef>
                <a:spcPts val="300"/>
              </a:spcBef>
              <a:buFont typeface="Arial" panose="020B0604020202020204" pitchFamily="34" charset="0"/>
              <a:buChar char="•"/>
            </a:pPr>
            <a:r>
              <a:rPr lang="en-US" sz="1800" b="1" i="0" dirty="0">
                <a:effectLst/>
              </a:rPr>
              <a:t>MVP Phase</a:t>
            </a:r>
            <a:r>
              <a:rPr lang="en-US" sz="1800" b="0" i="0" dirty="0">
                <a:effectLst/>
              </a:rPr>
              <a:t>: $2 Million for initial development and launch.</a:t>
            </a:r>
          </a:p>
          <a:p>
            <a:pPr marL="742950" lvl="1" indent="-285750" algn="l">
              <a:spcBef>
                <a:spcPts val="300"/>
              </a:spcBef>
              <a:buFont typeface="Arial" panose="020B0604020202020204" pitchFamily="34" charset="0"/>
              <a:buChar char="•"/>
            </a:pPr>
            <a:r>
              <a:rPr lang="en-US" sz="1800" b="1" i="0" dirty="0">
                <a:effectLst/>
              </a:rPr>
              <a:t>Full Rollout</a:t>
            </a:r>
            <a:r>
              <a:rPr lang="en-US" sz="1800" b="0" i="0" dirty="0">
                <a:effectLst/>
              </a:rPr>
              <a:t>: $8 Million for complete system deployment, marketing, and support.</a:t>
            </a:r>
          </a:p>
          <a:p>
            <a:pPr marL="0" indent="0">
              <a:buNone/>
            </a:pPr>
            <a:endParaRPr lang="en-US" dirty="0"/>
          </a:p>
        </p:txBody>
      </p:sp>
    </p:spTree>
    <p:extLst>
      <p:ext uri="{BB962C8B-B14F-4D97-AF65-F5344CB8AC3E}">
        <p14:creationId xmlns:p14="http://schemas.microsoft.com/office/powerpoint/2010/main" val="770363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F85E5493-C4F8-3D81-77EC-98A13949A4F5}"/>
              </a:ext>
            </a:extLst>
          </p:cNvPr>
          <p:cNvGraphicFramePr>
            <a:graphicFrameLocks noGrp="1"/>
          </p:cNvGraphicFramePr>
          <p:nvPr>
            <p:extLst>
              <p:ext uri="{D42A27DB-BD31-4B8C-83A1-F6EECF244321}">
                <p14:modId xmlns:p14="http://schemas.microsoft.com/office/powerpoint/2010/main" val="3603407899"/>
              </p:ext>
            </p:extLst>
          </p:nvPr>
        </p:nvGraphicFramePr>
        <p:xfrm>
          <a:off x="955430" y="965852"/>
          <a:ext cx="10507564" cy="2979506"/>
        </p:xfrm>
        <a:graphic>
          <a:graphicData uri="http://schemas.openxmlformats.org/drawingml/2006/table">
            <a:tbl>
              <a:tblPr firstRow="1" bandRow="1">
                <a:tableStyleId>{5C22544A-7EE6-4342-B048-85BDC9FD1C3A}</a:tableStyleId>
              </a:tblPr>
              <a:tblGrid>
                <a:gridCol w="2508558">
                  <a:extLst>
                    <a:ext uri="{9D8B030D-6E8A-4147-A177-3AD203B41FA5}">
                      <a16:colId xmlns:a16="http://schemas.microsoft.com/office/drawing/2014/main" val="3349040778"/>
                    </a:ext>
                  </a:extLst>
                </a:gridCol>
                <a:gridCol w="6490717">
                  <a:extLst>
                    <a:ext uri="{9D8B030D-6E8A-4147-A177-3AD203B41FA5}">
                      <a16:colId xmlns:a16="http://schemas.microsoft.com/office/drawing/2014/main" val="2902196073"/>
                    </a:ext>
                  </a:extLst>
                </a:gridCol>
                <a:gridCol w="1508289">
                  <a:extLst>
                    <a:ext uri="{9D8B030D-6E8A-4147-A177-3AD203B41FA5}">
                      <a16:colId xmlns:a16="http://schemas.microsoft.com/office/drawing/2014/main" val="3898666388"/>
                    </a:ext>
                  </a:extLst>
                </a:gridCol>
              </a:tblGrid>
              <a:tr h="280288">
                <a:tc>
                  <a:txBody>
                    <a:bodyPr/>
                    <a:lstStyle/>
                    <a:p>
                      <a:pPr algn="l"/>
                      <a:r>
                        <a:rPr lang="en-US" sz="1200" b="1" dirty="0">
                          <a:effectLst/>
                        </a:rPr>
                        <a:t>Category</a:t>
                      </a:r>
                    </a:p>
                  </a:txBody>
                  <a:tcPr anchor="ctr"/>
                </a:tc>
                <a:tc>
                  <a:txBody>
                    <a:bodyPr/>
                    <a:lstStyle/>
                    <a:p>
                      <a:pPr algn="l"/>
                      <a:r>
                        <a:rPr lang="en-US" sz="1200" b="1">
                          <a:effectLst/>
                        </a:rPr>
                        <a:t>Description</a:t>
                      </a:r>
                    </a:p>
                  </a:txBody>
                  <a:tcPr anchor="ctr"/>
                </a:tc>
                <a:tc>
                  <a:txBody>
                    <a:bodyPr/>
                    <a:lstStyle/>
                    <a:p>
                      <a:pPr algn="l"/>
                      <a:r>
                        <a:rPr lang="en-US" sz="1200" b="1" dirty="0">
                          <a:effectLst/>
                        </a:rPr>
                        <a:t>Allocated Funds</a:t>
                      </a:r>
                    </a:p>
                  </a:txBody>
                  <a:tcPr anchor="ctr"/>
                </a:tc>
                <a:extLst>
                  <a:ext uri="{0D108BD9-81ED-4DB2-BD59-A6C34878D82A}">
                    <a16:rowId xmlns:a16="http://schemas.microsoft.com/office/drawing/2014/main" val="2159948861"/>
                  </a:ext>
                </a:extLst>
              </a:tr>
              <a:tr h="483786">
                <a:tc>
                  <a:txBody>
                    <a:bodyPr/>
                    <a:lstStyle/>
                    <a:p>
                      <a:r>
                        <a:rPr lang="en-US" sz="1200" b="1" dirty="0">
                          <a:effectLst/>
                        </a:rPr>
                        <a:t>1. Technology &amp; Infrastructure</a:t>
                      </a:r>
                      <a:endParaRPr lang="en-US" sz="1200" dirty="0">
                        <a:effectLst/>
                      </a:endParaRPr>
                    </a:p>
                  </a:txBody>
                  <a:tcPr anchor="ctr"/>
                </a:tc>
                <a:tc>
                  <a:txBody>
                    <a:bodyPr/>
                    <a:lstStyle/>
                    <a:p>
                      <a:r>
                        <a:rPr lang="en-US" sz="1200" dirty="0">
                          <a:effectLst/>
                        </a:rPr>
                        <a:t>Cloud hosting (AWS, Azure), software licenses, payment gateway integrations, and development tools.</a:t>
                      </a:r>
                    </a:p>
                  </a:txBody>
                  <a:tcPr anchor="ctr"/>
                </a:tc>
                <a:tc>
                  <a:txBody>
                    <a:bodyPr/>
                    <a:lstStyle/>
                    <a:p>
                      <a:r>
                        <a:rPr lang="en-US" sz="1200" b="1" dirty="0">
                          <a:effectLst/>
                        </a:rPr>
                        <a:t>$3,000,000</a:t>
                      </a:r>
                      <a:endParaRPr lang="en-US" sz="1200" dirty="0">
                        <a:effectLst/>
                      </a:endParaRPr>
                    </a:p>
                  </a:txBody>
                  <a:tcPr anchor="ctr"/>
                </a:tc>
                <a:extLst>
                  <a:ext uri="{0D108BD9-81ED-4DB2-BD59-A6C34878D82A}">
                    <a16:rowId xmlns:a16="http://schemas.microsoft.com/office/drawing/2014/main" val="3718828493"/>
                  </a:ext>
                </a:extLst>
              </a:tr>
              <a:tr h="483786">
                <a:tc>
                  <a:txBody>
                    <a:bodyPr/>
                    <a:lstStyle/>
                    <a:p>
                      <a:r>
                        <a:rPr lang="en-US" sz="1200" b="1">
                          <a:effectLst/>
                        </a:rPr>
                        <a:t>2. Team Costs</a:t>
                      </a:r>
                      <a:endParaRPr lang="en-US" sz="1200">
                        <a:effectLst/>
                      </a:endParaRPr>
                    </a:p>
                  </a:txBody>
                  <a:tcPr anchor="ctr"/>
                </a:tc>
                <a:tc>
                  <a:txBody>
                    <a:bodyPr/>
                    <a:lstStyle/>
                    <a:p>
                      <a:r>
                        <a:rPr lang="en-US" sz="1200" dirty="0">
                          <a:effectLst/>
                        </a:rPr>
                        <a:t>Salaries for developers, designers, QA testers, DevOps engineers, and project management.</a:t>
                      </a:r>
                    </a:p>
                  </a:txBody>
                  <a:tcPr anchor="ctr"/>
                </a:tc>
                <a:tc>
                  <a:txBody>
                    <a:bodyPr/>
                    <a:lstStyle/>
                    <a:p>
                      <a:r>
                        <a:rPr lang="en-US" sz="1200" b="1" dirty="0">
                          <a:effectLst/>
                        </a:rPr>
                        <a:t>$3,000,000</a:t>
                      </a:r>
                      <a:endParaRPr lang="en-US" sz="1200" dirty="0">
                        <a:effectLst/>
                      </a:endParaRPr>
                    </a:p>
                  </a:txBody>
                  <a:tcPr anchor="ctr"/>
                </a:tc>
                <a:extLst>
                  <a:ext uri="{0D108BD9-81ED-4DB2-BD59-A6C34878D82A}">
                    <a16:rowId xmlns:a16="http://schemas.microsoft.com/office/drawing/2014/main" val="3762065442"/>
                  </a:ext>
                </a:extLst>
              </a:tr>
              <a:tr h="483786">
                <a:tc>
                  <a:txBody>
                    <a:bodyPr/>
                    <a:lstStyle/>
                    <a:p>
                      <a:r>
                        <a:rPr lang="en-US" sz="1200" b="1">
                          <a:effectLst/>
                        </a:rPr>
                        <a:t>3. Marketing &amp; Outreach</a:t>
                      </a:r>
                      <a:endParaRPr lang="en-US" sz="1200">
                        <a:effectLst/>
                      </a:endParaRPr>
                    </a:p>
                  </a:txBody>
                  <a:tcPr anchor="ctr"/>
                </a:tc>
                <a:tc>
                  <a:txBody>
                    <a:bodyPr/>
                    <a:lstStyle/>
                    <a:p>
                      <a:r>
                        <a:rPr lang="en-US" sz="1200">
                          <a:effectLst/>
                        </a:rPr>
                        <a:t>SEO, digital ads, influencer promotions, and customer acquisition campaigns.</a:t>
                      </a:r>
                    </a:p>
                  </a:txBody>
                  <a:tcPr anchor="ctr"/>
                </a:tc>
                <a:tc>
                  <a:txBody>
                    <a:bodyPr/>
                    <a:lstStyle/>
                    <a:p>
                      <a:r>
                        <a:rPr lang="en-US" sz="1200" b="1" dirty="0">
                          <a:effectLst/>
                        </a:rPr>
                        <a:t>$900,000</a:t>
                      </a:r>
                      <a:endParaRPr lang="en-US" sz="1200" dirty="0">
                        <a:effectLst/>
                      </a:endParaRPr>
                    </a:p>
                  </a:txBody>
                  <a:tcPr anchor="ctr"/>
                </a:tc>
                <a:extLst>
                  <a:ext uri="{0D108BD9-81ED-4DB2-BD59-A6C34878D82A}">
                    <a16:rowId xmlns:a16="http://schemas.microsoft.com/office/drawing/2014/main" val="2222575799"/>
                  </a:ext>
                </a:extLst>
              </a:tr>
              <a:tr h="483786">
                <a:tc>
                  <a:txBody>
                    <a:bodyPr/>
                    <a:lstStyle/>
                    <a:p>
                      <a:r>
                        <a:rPr lang="en-US" sz="1200" b="1">
                          <a:effectLst/>
                        </a:rPr>
                        <a:t>4. Training &amp; Support</a:t>
                      </a:r>
                      <a:endParaRPr lang="en-US" sz="1200">
                        <a:effectLst/>
                      </a:endParaRPr>
                    </a:p>
                  </a:txBody>
                  <a:tcPr anchor="ctr"/>
                </a:tc>
                <a:tc>
                  <a:txBody>
                    <a:bodyPr/>
                    <a:lstStyle/>
                    <a:p>
                      <a:r>
                        <a:rPr lang="en-US" sz="1200">
                          <a:effectLst/>
                        </a:rPr>
                        <a:t>Employee onboarding, customer support tools (e.g., chatbots, helpdesk software), and post-launch support.</a:t>
                      </a:r>
                    </a:p>
                  </a:txBody>
                  <a:tcPr anchor="ctr"/>
                </a:tc>
                <a:tc>
                  <a:txBody>
                    <a:bodyPr/>
                    <a:lstStyle/>
                    <a:p>
                      <a:r>
                        <a:rPr lang="en-US" sz="1200" b="1" dirty="0">
                          <a:effectLst/>
                        </a:rPr>
                        <a:t>$500,000</a:t>
                      </a:r>
                      <a:endParaRPr lang="en-US" sz="1200" dirty="0">
                        <a:effectLst/>
                      </a:endParaRPr>
                    </a:p>
                  </a:txBody>
                  <a:tcPr anchor="ctr"/>
                </a:tc>
                <a:extLst>
                  <a:ext uri="{0D108BD9-81ED-4DB2-BD59-A6C34878D82A}">
                    <a16:rowId xmlns:a16="http://schemas.microsoft.com/office/drawing/2014/main" val="4043458572"/>
                  </a:ext>
                </a:extLst>
              </a:tr>
              <a:tr h="483786">
                <a:tc>
                  <a:txBody>
                    <a:bodyPr/>
                    <a:lstStyle/>
                    <a:p>
                      <a:r>
                        <a:rPr lang="en-US" sz="1200" b="1">
                          <a:effectLst/>
                        </a:rPr>
                        <a:t>5. Contingency</a:t>
                      </a:r>
                      <a:endParaRPr lang="en-US" sz="1200">
                        <a:effectLst/>
                      </a:endParaRPr>
                    </a:p>
                  </a:txBody>
                  <a:tcPr anchor="ctr"/>
                </a:tc>
                <a:tc>
                  <a:txBody>
                    <a:bodyPr/>
                    <a:lstStyle/>
                    <a:p>
                      <a:r>
                        <a:rPr lang="en-US" sz="1200" dirty="0">
                          <a:effectLst/>
                        </a:rPr>
                        <a:t>Buffer for unexpected expenses, scope changes, or additional resource needs.</a:t>
                      </a:r>
                    </a:p>
                  </a:txBody>
                  <a:tcPr anchor="ctr"/>
                </a:tc>
                <a:tc>
                  <a:txBody>
                    <a:bodyPr/>
                    <a:lstStyle/>
                    <a:p>
                      <a:r>
                        <a:rPr lang="en-US" sz="1200" b="1" dirty="0">
                          <a:effectLst/>
                        </a:rPr>
                        <a:t>$600,000</a:t>
                      </a:r>
                      <a:endParaRPr lang="en-US" sz="1200" dirty="0">
                        <a:effectLst/>
                      </a:endParaRPr>
                    </a:p>
                  </a:txBody>
                  <a:tcPr anchor="ctr"/>
                </a:tc>
                <a:extLst>
                  <a:ext uri="{0D108BD9-81ED-4DB2-BD59-A6C34878D82A}">
                    <a16:rowId xmlns:a16="http://schemas.microsoft.com/office/drawing/2014/main" val="4256951137"/>
                  </a:ext>
                </a:extLst>
              </a:tr>
              <a:tr h="280288">
                <a:tc>
                  <a:txBody>
                    <a:bodyPr/>
                    <a:lstStyle/>
                    <a:p>
                      <a:r>
                        <a:rPr lang="en-US" sz="1200" b="1">
                          <a:effectLst/>
                        </a:rPr>
                        <a:t>Total</a:t>
                      </a:r>
                      <a:endParaRPr lang="en-US" sz="1200">
                        <a:effectLst/>
                      </a:endParaRPr>
                    </a:p>
                  </a:txBody>
                  <a:tcPr anchor="ctr"/>
                </a:tc>
                <a:tc>
                  <a:txBody>
                    <a:bodyPr/>
                    <a:lstStyle/>
                    <a:p>
                      <a:endParaRPr lang="en-US" sz="1200">
                        <a:effectLst/>
                      </a:endParaRPr>
                    </a:p>
                  </a:txBody>
                  <a:tcPr anchor="ctr"/>
                </a:tc>
                <a:tc>
                  <a:txBody>
                    <a:bodyPr/>
                    <a:lstStyle/>
                    <a:p>
                      <a:r>
                        <a:rPr lang="en-US" sz="1200" b="1" dirty="0">
                          <a:effectLst/>
                        </a:rPr>
                        <a:t>$8,000,00</a:t>
                      </a:r>
                      <a:endParaRPr lang="en-US" sz="1200" dirty="0">
                        <a:effectLst/>
                      </a:endParaRPr>
                    </a:p>
                  </a:txBody>
                  <a:tcPr anchor="ctr"/>
                </a:tc>
                <a:extLst>
                  <a:ext uri="{0D108BD9-81ED-4DB2-BD59-A6C34878D82A}">
                    <a16:rowId xmlns:a16="http://schemas.microsoft.com/office/drawing/2014/main" val="2426946801"/>
                  </a:ext>
                </a:extLst>
              </a:tr>
            </a:tbl>
          </a:graphicData>
        </a:graphic>
      </p:graphicFrame>
      <p:sp>
        <p:nvSpPr>
          <p:cNvPr id="12" name="TextBox 11">
            <a:extLst>
              <a:ext uri="{FF2B5EF4-FFF2-40B4-BE49-F238E27FC236}">
                <a16:creationId xmlns:a16="http://schemas.microsoft.com/office/drawing/2014/main" id="{7D874B2A-5195-A338-7516-CE946BD661E8}"/>
              </a:ext>
            </a:extLst>
          </p:cNvPr>
          <p:cNvSpPr txBox="1"/>
          <p:nvPr/>
        </p:nvSpPr>
        <p:spPr>
          <a:xfrm>
            <a:off x="955430" y="328245"/>
            <a:ext cx="6183924" cy="523220"/>
          </a:xfrm>
          <a:prstGeom prst="rect">
            <a:avLst/>
          </a:prstGeom>
          <a:noFill/>
        </p:spPr>
        <p:txBody>
          <a:bodyPr wrap="square" rtlCol="0">
            <a:spAutoFit/>
          </a:bodyPr>
          <a:lstStyle/>
          <a:p>
            <a:r>
              <a:rPr lang="en-US" sz="2400" b="1" dirty="0"/>
              <a:t>Budget Allocation Summary </a:t>
            </a:r>
            <a:r>
              <a:rPr lang="en-US" sz="2800" dirty="0"/>
              <a:t>:</a:t>
            </a:r>
          </a:p>
        </p:txBody>
      </p:sp>
      <p:sp>
        <p:nvSpPr>
          <p:cNvPr id="13" name="TextBox 12">
            <a:extLst>
              <a:ext uri="{FF2B5EF4-FFF2-40B4-BE49-F238E27FC236}">
                <a16:creationId xmlns:a16="http://schemas.microsoft.com/office/drawing/2014/main" id="{F9A10294-4345-802D-A875-A9D296A78713}"/>
              </a:ext>
            </a:extLst>
          </p:cNvPr>
          <p:cNvSpPr txBox="1"/>
          <p:nvPr/>
        </p:nvSpPr>
        <p:spPr>
          <a:xfrm>
            <a:off x="955430" y="3945357"/>
            <a:ext cx="1983876" cy="461665"/>
          </a:xfrm>
          <a:prstGeom prst="rect">
            <a:avLst/>
          </a:prstGeom>
          <a:noFill/>
        </p:spPr>
        <p:txBody>
          <a:bodyPr wrap="none" rtlCol="0">
            <a:spAutoFit/>
          </a:bodyPr>
          <a:lstStyle/>
          <a:p>
            <a:r>
              <a:rPr lang="en-US" sz="2400" b="1" dirty="0"/>
              <a:t>Technologies :</a:t>
            </a:r>
          </a:p>
        </p:txBody>
      </p:sp>
      <p:sp>
        <p:nvSpPr>
          <p:cNvPr id="14" name="TextBox 13">
            <a:extLst>
              <a:ext uri="{FF2B5EF4-FFF2-40B4-BE49-F238E27FC236}">
                <a16:creationId xmlns:a16="http://schemas.microsoft.com/office/drawing/2014/main" id="{F2043B5D-B98D-65AD-EF1D-6E1D73F8593A}"/>
              </a:ext>
            </a:extLst>
          </p:cNvPr>
          <p:cNvSpPr txBox="1"/>
          <p:nvPr/>
        </p:nvSpPr>
        <p:spPr>
          <a:xfrm>
            <a:off x="1078523" y="4489938"/>
            <a:ext cx="2465955" cy="2308324"/>
          </a:xfrm>
          <a:prstGeom prst="rect">
            <a:avLst/>
          </a:prstGeom>
          <a:noFill/>
        </p:spPr>
        <p:txBody>
          <a:bodyPr wrap="square" rtlCol="0">
            <a:spAutoFit/>
          </a:bodyPr>
          <a:lstStyle/>
          <a:p>
            <a:pPr marL="285750" indent="-285750">
              <a:buFont typeface="Arial" panose="020B0604020202020204" pitchFamily="34" charset="0"/>
              <a:buChar char="•"/>
            </a:pPr>
            <a:r>
              <a:rPr lang="en-US" dirty="0"/>
              <a:t>Java</a:t>
            </a:r>
          </a:p>
          <a:p>
            <a:pPr marL="285750" indent="-285750">
              <a:buFont typeface="Arial" panose="020B0604020202020204" pitchFamily="34" charset="0"/>
              <a:buChar char="•"/>
            </a:pPr>
            <a:r>
              <a:rPr lang="en-US" dirty="0"/>
              <a:t>REACT.js</a:t>
            </a:r>
          </a:p>
          <a:p>
            <a:pPr marL="285750" indent="-285750">
              <a:buFont typeface="Arial" panose="020B0604020202020204" pitchFamily="34" charset="0"/>
              <a:buChar char="•"/>
            </a:pPr>
            <a:r>
              <a:rPr lang="en-US" dirty="0"/>
              <a:t>MySQL</a:t>
            </a:r>
          </a:p>
          <a:p>
            <a:pPr marL="285750" indent="-285750">
              <a:buFont typeface="Arial" panose="020B0604020202020204" pitchFamily="34" charset="0"/>
              <a:buChar char="•"/>
            </a:pPr>
            <a:r>
              <a:rPr lang="en-US" dirty="0"/>
              <a:t>Apache Kafka</a:t>
            </a:r>
          </a:p>
          <a:p>
            <a:pPr marL="285750" indent="-285750">
              <a:buFont typeface="Arial" panose="020B0604020202020204" pitchFamily="34" charset="0"/>
              <a:buChar char="•"/>
            </a:pPr>
            <a:r>
              <a:rPr lang="en-US" dirty="0"/>
              <a:t>O Auth Or JSON Web Tokens</a:t>
            </a:r>
          </a:p>
          <a:p>
            <a:pPr marL="285750" indent="-285750">
              <a:buFont typeface="Arial" panose="020B0604020202020204" pitchFamily="34" charset="0"/>
              <a:buChar char="•"/>
            </a:pPr>
            <a:endParaRPr lang="en-US" dirty="0"/>
          </a:p>
          <a:p>
            <a:endParaRPr lang="en-US" dirty="0"/>
          </a:p>
        </p:txBody>
      </p:sp>
      <p:sp>
        <p:nvSpPr>
          <p:cNvPr id="15" name="TextBox 14">
            <a:extLst>
              <a:ext uri="{FF2B5EF4-FFF2-40B4-BE49-F238E27FC236}">
                <a16:creationId xmlns:a16="http://schemas.microsoft.com/office/drawing/2014/main" id="{E44D730D-FFD4-FF40-D4FD-6FC046FE5E24}"/>
              </a:ext>
            </a:extLst>
          </p:cNvPr>
          <p:cNvSpPr txBox="1"/>
          <p:nvPr/>
        </p:nvSpPr>
        <p:spPr>
          <a:xfrm>
            <a:off x="3704492" y="4489938"/>
            <a:ext cx="3266151" cy="2031325"/>
          </a:xfrm>
          <a:prstGeom prst="rect">
            <a:avLst/>
          </a:prstGeom>
          <a:noFill/>
        </p:spPr>
        <p:txBody>
          <a:bodyPr wrap="square" rtlCol="0">
            <a:spAutoFit/>
          </a:bodyPr>
          <a:lstStyle/>
          <a:p>
            <a:pPr marL="285750" indent="-285750">
              <a:buFont typeface="Arial" panose="020B0604020202020204" pitchFamily="34" charset="0"/>
              <a:buChar char="•"/>
            </a:pPr>
            <a:r>
              <a:rPr lang="en-US" dirty="0"/>
              <a:t>AWS</a:t>
            </a:r>
          </a:p>
          <a:p>
            <a:pPr marL="285750" indent="-285750">
              <a:buFont typeface="Arial" panose="020B0604020202020204" pitchFamily="34" charset="0"/>
              <a:buChar char="•"/>
            </a:pPr>
            <a:r>
              <a:rPr lang="en-US" dirty="0"/>
              <a:t>Microsoft Azure</a:t>
            </a:r>
          </a:p>
          <a:p>
            <a:pPr marL="285750" indent="-285750">
              <a:buFont typeface="Arial" panose="020B0604020202020204" pitchFamily="34" charset="0"/>
              <a:buChar char="•"/>
            </a:pPr>
            <a:r>
              <a:rPr lang="en-US" dirty="0"/>
              <a:t>Google Cloud Platform</a:t>
            </a:r>
          </a:p>
          <a:p>
            <a:pPr marL="285750" indent="-285750">
              <a:buFont typeface="Arial" panose="020B0604020202020204" pitchFamily="34" charset="0"/>
              <a:buChar char="•"/>
            </a:pPr>
            <a:r>
              <a:rPr lang="en-US" dirty="0"/>
              <a:t>GitHub and GitLab</a:t>
            </a:r>
          </a:p>
          <a:p>
            <a:pPr marL="285750" indent="-285750">
              <a:buFont typeface="Arial" panose="020B0604020202020204" pitchFamily="34" charset="0"/>
              <a:buChar char="•"/>
            </a:pPr>
            <a:r>
              <a:rPr lang="en-US" dirty="0"/>
              <a:t>Jenkins (Automated Deployment)</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678542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727F623-F2A9-0D16-BB34-673868D9882D}"/>
              </a:ext>
            </a:extLst>
          </p:cNvPr>
          <p:cNvSpPr txBox="1"/>
          <p:nvPr/>
        </p:nvSpPr>
        <p:spPr>
          <a:xfrm>
            <a:off x="669234" y="980660"/>
            <a:ext cx="10853531" cy="5016758"/>
          </a:xfrm>
          <a:prstGeom prst="rect">
            <a:avLst/>
          </a:prstGeom>
          <a:noFill/>
        </p:spPr>
        <p:txBody>
          <a:bodyPr wrap="square" rtlCol="0">
            <a:spAutoFit/>
          </a:bodyPr>
          <a:lstStyle/>
          <a:p>
            <a:r>
              <a:rPr lang="en-US" b="1" dirty="0"/>
              <a:t>Risks:</a:t>
            </a:r>
          </a:p>
          <a:p>
            <a:endParaRPr lang="en-US" sz="1000" b="1" dirty="0"/>
          </a:p>
          <a:p>
            <a:pPr marL="285750" indent="-285750">
              <a:buFont typeface="Arial" panose="020B0604020202020204" pitchFamily="34" charset="0"/>
              <a:buChar char="•"/>
            </a:pPr>
            <a:r>
              <a:rPr lang="en-US" b="1" dirty="0"/>
              <a:t>Technical Risk:</a:t>
            </a:r>
            <a:r>
              <a:rPr lang="en-US" dirty="0"/>
              <a:t> </a:t>
            </a:r>
            <a:r>
              <a:rPr lang="en-US" b="1" dirty="0"/>
              <a:t>System Performance &amp; Scalability</a:t>
            </a:r>
            <a:r>
              <a:rPr lang="en-US" dirty="0"/>
              <a:t> – The platform must handle high traffic and large datasets efficiently across multiple stores without lag or downtime.</a:t>
            </a:r>
          </a:p>
          <a:p>
            <a:pPr marL="171450" indent="-171450">
              <a:buFont typeface="Arial" panose="020B0604020202020204" pitchFamily="34" charset="0"/>
              <a:buChar char="•"/>
            </a:pPr>
            <a:endParaRPr lang="en-US" sz="1000" dirty="0"/>
          </a:p>
          <a:p>
            <a:pPr marL="285750" indent="-285750">
              <a:buFont typeface="Arial" panose="020B0604020202020204" pitchFamily="34" charset="0"/>
              <a:buChar char="•"/>
            </a:pPr>
            <a:r>
              <a:rPr lang="en-US" b="1" dirty="0"/>
              <a:t>Business Risk:</a:t>
            </a:r>
            <a:r>
              <a:rPr lang="en-US" dirty="0"/>
              <a:t> </a:t>
            </a:r>
            <a:r>
              <a:rPr lang="en-US" b="1" dirty="0"/>
              <a:t>Regulatory Compliance</a:t>
            </a:r>
            <a:r>
              <a:rPr lang="en-US" dirty="0"/>
              <a:t> – Adhering to </a:t>
            </a:r>
            <a:r>
              <a:rPr lang="en-US" b="1" dirty="0"/>
              <a:t>GDPR, PCI-DSS, and local tax laws</a:t>
            </a:r>
            <a:r>
              <a:rPr lang="en-US" dirty="0"/>
              <a:t> is critical to avoid legal penalties and operational restrictions.</a:t>
            </a:r>
          </a:p>
          <a:p>
            <a:pPr marL="171450" indent="-171450">
              <a:buFont typeface="Arial" panose="020B0604020202020204" pitchFamily="34" charset="0"/>
              <a:buChar char="•"/>
            </a:pPr>
            <a:endParaRPr lang="en-US" sz="1000" dirty="0"/>
          </a:p>
          <a:p>
            <a:pPr marL="285750" indent="-285750">
              <a:buFont typeface="Arial" panose="020B0604020202020204" pitchFamily="34" charset="0"/>
              <a:buChar char="•"/>
            </a:pPr>
            <a:r>
              <a:rPr lang="en-US" b="1" dirty="0"/>
              <a:t>Project Risk:</a:t>
            </a:r>
            <a:r>
              <a:rPr lang="en-US" dirty="0"/>
              <a:t> </a:t>
            </a:r>
            <a:r>
              <a:rPr lang="en-US" b="1" dirty="0"/>
              <a:t>Scope Creep</a:t>
            </a:r>
            <a:r>
              <a:rPr lang="en-US" dirty="0"/>
              <a:t> – Frequent requirement changes can delay delivery, increase costs, and impact overall project timelines.</a:t>
            </a:r>
          </a:p>
          <a:p>
            <a:endParaRPr lang="en-US" sz="1000" dirty="0"/>
          </a:p>
          <a:p>
            <a:r>
              <a:rPr lang="en-US" b="1" dirty="0"/>
              <a:t>Dependencies:</a:t>
            </a:r>
          </a:p>
          <a:p>
            <a:pPr marL="285750" indent="-285750">
              <a:buFont typeface="Arial" panose="020B0604020202020204" pitchFamily="34" charset="0"/>
              <a:buChar char="•"/>
            </a:pPr>
            <a:r>
              <a:rPr lang="en-US" b="1" dirty="0"/>
              <a:t>Technical Dependency:</a:t>
            </a:r>
            <a:r>
              <a:rPr lang="en-US" dirty="0"/>
              <a:t> </a:t>
            </a:r>
            <a:r>
              <a:rPr lang="en-US" b="1" dirty="0"/>
              <a:t>Cloud Infrastructure &amp; Security</a:t>
            </a:r>
            <a:r>
              <a:rPr lang="en-US" dirty="0"/>
              <a:t> – The system relies on </a:t>
            </a:r>
            <a:r>
              <a:rPr lang="en-US" b="1" dirty="0"/>
              <a:t>AWS/Azure</a:t>
            </a:r>
            <a:r>
              <a:rPr lang="en-US" dirty="0"/>
              <a:t> for hosting, ensuring scalability, security, and uptime.</a:t>
            </a:r>
          </a:p>
          <a:p>
            <a:pPr marL="171450" indent="-171450">
              <a:buFont typeface="Arial" panose="020B0604020202020204" pitchFamily="34" charset="0"/>
              <a:buChar char="•"/>
            </a:pPr>
            <a:endParaRPr lang="en-US" sz="1000" dirty="0"/>
          </a:p>
          <a:p>
            <a:pPr marL="285750" indent="-285750">
              <a:buFont typeface="Arial" panose="020B0604020202020204" pitchFamily="34" charset="0"/>
              <a:buChar char="•"/>
            </a:pPr>
            <a:r>
              <a:rPr lang="en-US" b="1" dirty="0"/>
              <a:t>Business Dependency:</a:t>
            </a:r>
            <a:r>
              <a:rPr lang="en-US" dirty="0"/>
              <a:t> </a:t>
            </a:r>
            <a:r>
              <a:rPr lang="en-US" b="1" dirty="0"/>
              <a:t>Third-Party Integrations</a:t>
            </a:r>
            <a:r>
              <a:rPr lang="en-US" dirty="0"/>
              <a:t> – Payment gateways, ERP, and logistics services must be seamlessly integrated for smooth operations.</a:t>
            </a:r>
          </a:p>
          <a:p>
            <a:pPr marL="171450" indent="-171450">
              <a:buFont typeface="Arial" panose="020B0604020202020204" pitchFamily="34" charset="0"/>
              <a:buChar char="•"/>
            </a:pPr>
            <a:endParaRPr lang="en-US" sz="1000" dirty="0"/>
          </a:p>
          <a:p>
            <a:pPr marL="285750" indent="-285750">
              <a:buFont typeface="Arial" panose="020B0604020202020204" pitchFamily="34" charset="0"/>
              <a:buChar char="•"/>
            </a:pPr>
            <a:r>
              <a:rPr lang="en-US" b="1" dirty="0"/>
              <a:t>Project Dependency:</a:t>
            </a:r>
            <a:r>
              <a:rPr lang="en-US" dirty="0"/>
              <a:t> </a:t>
            </a:r>
            <a:r>
              <a:rPr lang="en-US" b="1" dirty="0"/>
              <a:t>Cross-Functional Team Coordination</a:t>
            </a:r>
            <a:r>
              <a:rPr lang="en-US" dirty="0"/>
              <a:t> – Effective collaboration between </a:t>
            </a:r>
            <a:r>
              <a:rPr lang="en-US" b="1" dirty="0"/>
              <a:t>business, development, QA, and DevOps teams</a:t>
            </a:r>
            <a:r>
              <a:rPr lang="en-US" dirty="0"/>
              <a:t> is crucial for successful execution.</a:t>
            </a:r>
          </a:p>
        </p:txBody>
      </p:sp>
      <p:sp>
        <p:nvSpPr>
          <p:cNvPr id="3" name="TextBox 2">
            <a:extLst>
              <a:ext uri="{FF2B5EF4-FFF2-40B4-BE49-F238E27FC236}">
                <a16:creationId xmlns:a16="http://schemas.microsoft.com/office/drawing/2014/main" id="{CF696080-8074-C8F6-FB29-F890ED114A3C}"/>
              </a:ext>
            </a:extLst>
          </p:cNvPr>
          <p:cNvSpPr txBox="1"/>
          <p:nvPr/>
        </p:nvSpPr>
        <p:spPr>
          <a:xfrm>
            <a:off x="669234" y="357809"/>
            <a:ext cx="5015476" cy="646331"/>
          </a:xfrm>
          <a:prstGeom prst="rect">
            <a:avLst/>
          </a:prstGeom>
          <a:noFill/>
        </p:spPr>
        <p:txBody>
          <a:bodyPr wrap="none" rtlCol="0">
            <a:spAutoFit/>
          </a:bodyPr>
          <a:lstStyle/>
          <a:p>
            <a:r>
              <a:rPr lang="en-US" sz="3600" b="1" dirty="0"/>
              <a:t>Risks and Dependencies :</a:t>
            </a:r>
          </a:p>
        </p:txBody>
      </p:sp>
    </p:spTree>
    <p:extLst>
      <p:ext uri="{BB962C8B-B14F-4D97-AF65-F5344CB8AC3E}">
        <p14:creationId xmlns:p14="http://schemas.microsoft.com/office/powerpoint/2010/main" val="1046982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6737D-9EBC-42E8-D338-F32214E3C4A0}"/>
              </a:ext>
            </a:extLst>
          </p:cNvPr>
          <p:cNvSpPr>
            <a:spLocks noGrp="1"/>
          </p:cNvSpPr>
          <p:nvPr>
            <p:ph type="title"/>
          </p:nvPr>
        </p:nvSpPr>
        <p:spPr/>
        <p:txBody>
          <a:bodyPr>
            <a:normAutofit/>
          </a:bodyPr>
          <a:lstStyle/>
          <a:p>
            <a:r>
              <a:rPr lang="en-US" sz="3600" b="1" dirty="0">
                <a:latin typeface="+mn-lt"/>
              </a:rPr>
              <a:t>To Be Completed by Appropriate Manager :</a:t>
            </a:r>
          </a:p>
        </p:txBody>
      </p:sp>
      <p:sp>
        <p:nvSpPr>
          <p:cNvPr id="3" name="Content Placeholder 2">
            <a:extLst>
              <a:ext uri="{FF2B5EF4-FFF2-40B4-BE49-F238E27FC236}">
                <a16:creationId xmlns:a16="http://schemas.microsoft.com/office/drawing/2014/main" id="{153B718E-B969-921D-553F-3A38A6AA7E07}"/>
              </a:ext>
            </a:extLst>
          </p:cNvPr>
          <p:cNvSpPr>
            <a:spLocks noGrp="1"/>
          </p:cNvSpPr>
          <p:nvPr>
            <p:ph idx="1"/>
          </p:nvPr>
        </p:nvSpPr>
        <p:spPr/>
        <p:txBody>
          <a:bodyPr/>
          <a:lstStyle/>
          <a:p>
            <a:endParaRPr lang="en-US" dirty="0"/>
          </a:p>
          <a:p>
            <a:endParaRPr lang="en-US" dirty="0"/>
          </a:p>
          <a:p>
            <a:endParaRPr lang="en-US" dirty="0"/>
          </a:p>
          <a:p>
            <a:pPr marL="0" indent="0">
              <a:buNone/>
            </a:pPr>
            <a:r>
              <a:rPr lang="en-US" dirty="0"/>
              <a:t>          </a:t>
            </a:r>
            <a:r>
              <a:rPr lang="en-US" sz="2000" dirty="0" err="1"/>
              <a:t>Technotree</a:t>
            </a:r>
            <a:r>
              <a:rPr lang="en-US" sz="2000" dirty="0"/>
              <a:t>                                                                                             Mr. Nagappan</a:t>
            </a:r>
          </a:p>
          <a:p>
            <a:pPr marL="0" indent="0">
              <a:buNone/>
            </a:pPr>
            <a:r>
              <a:rPr lang="en-US" dirty="0"/>
              <a:t>    Project Sponsor                                                      Project Manager</a:t>
            </a:r>
          </a:p>
          <a:p>
            <a:endParaRPr lang="en-US" dirty="0"/>
          </a:p>
          <a:p>
            <a:endParaRPr lang="en-US" dirty="0"/>
          </a:p>
          <a:p>
            <a:endParaRPr lang="en-US" dirty="0"/>
          </a:p>
        </p:txBody>
      </p:sp>
    </p:spTree>
    <p:extLst>
      <p:ext uri="{BB962C8B-B14F-4D97-AF65-F5344CB8AC3E}">
        <p14:creationId xmlns:p14="http://schemas.microsoft.com/office/powerpoint/2010/main" val="3417256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CFD3724-320C-A459-6382-D8B934FE1BEC}"/>
              </a:ext>
            </a:extLst>
          </p:cNvPr>
          <p:cNvSpPr txBox="1"/>
          <p:nvPr/>
        </p:nvSpPr>
        <p:spPr>
          <a:xfrm>
            <a:off x="556180" y="546756"/>
            <a:ext cx="10539167" cy="5778505"/>
          </a:xfrm>
          <a:prstGeom prst="rect">
            <a:avLst/>
          </a:prstGeom>
          <a:noFill/>
        </p:spPr>
        <p:txBody>
          <a:bodyPr wrap="square" rtlCol="0">
            <a:spAutoFit/>
          </a:bodyPr>
          <a:lstStyle/>
          <a:p>
            <a:r>
              <a:rPr lang="en-US" sz="3600" b="1" dirty="0"/>
              <a:t>Situations</a:t>
            </a:r>
            <a:r>
              <a:rPr lang="en-US" sz="3600" dirty="0"/>
              <a:t> :</a:t>
            </a:r>
          </a:p>
          <a:p>
            <a:endParaRPr lang="en-US" dirty="0"/>
          </a:p>
          <a:p>
            <a:pPr marL="285750" indent="-285750" algn="l">
              <a:spcAft>
                <a:spcPts val="300"/>
              </a:spcAft>
              <a:buFont typeface="Arial" panose="020B0604020202020204" pitchFamily="34" charset="0"/>
              <a:buChar char="•"/>
            </a:pPr>
            <a:r>
              <a:rPr lang="en-US" b="1" i="0" dirty="0">
                <a:effectLst/>
              </a:rPr>
              <a:t>Current Scenario</a:t>
            </a:r>
            <a:r>
              <a:rPr lang="en-US" b="0" i="0" dirty="0">
                <a:effectLst/>
              </a:rPr>
              <a:t>:</a:t>
            </a:r>
          </a:p>
          <a:p>
            <a:pPr marL="742950" lvl="1" indent="-285750" algn="l">
              <a:spcBef>
                <a:spcPts val="300"/>
              </a:spcBef>
              <a:buFont typeface="Arial" panose="020B0604020202020204" pitchFamily="34" charset="0"/>
              <a:buChar char="•"/>
            </a:pPr>
            <a:r>
              <a:rPr lang="en-US" b="0" i="0" dirty="0">
                <a:effectLst/>
              </a:rPr>
              <a:t>Chains of malls and stores operate across multiple locations, often with fragmented systems for inventory, sales, customer data, and employee management.</a:t>
            </a:r>
          </a:p>
          <a:p>
            <a:pPr marL="742950" lvl="1" indent="-285750" algn="l">
              <a:spcBef>
                <a:spcPts val="300"/>
              </a:spcBef>
              <a:buFont typeface="Arial" panose="020B0604020202020204" pitchFamily="34" charset="0"/>
              <a:buChar char="•"/>
            </a:pPr>
            <a:r>
              <a:rPr lang="en-US" b="0" i="0" dirty="0">
                <a:effectLst/>
              </a:rPr>
              <a:t>Manual or outdated systems lead to inefficiencies, lack of real-time data, and poor decision-making.</a:t>
            </a:r>
          </a:p>
          <a:p>
            <a:pPr marL="742950" lvl="1" indent="-285750" algn="l">
              <a:spcBef>
                <a:spcPts val="300"/>
              </a:spcBef>
              <a:buFont typeface="Arial" panose="020B0604020202020204" pitchFamily="34" charset="0"/>
              <a:buChar char="•"/>
            </a:pPr>
            <a:r>
              <a:rPr lang="en-US" b="0" i="0" dirty="0">
                <a:effectLst/>
              </a:rPr>
              <a:t>Increasing customer expectations for seamless shopping experiences (both online and offline) require better integration and automation.</a:t>
            </a:r>
          </a:p>
          <a:p>
            <a:pPr marL="742950" lvl="1" indent="-285750" algn="l">
              <a:spcBef>
                <a:spcPts val="300"/>
              </a:spcBef>
              <a:buFont typeface="Arial" panose="020B0604020202020204" pitchFamily="34" charset="0"/>
              <a:buChar char="•"/>
            </a:pPr>
            <a:r>
              <a:rPr lang="en-US" b="0" i="0" dirty="0">
                <a:effectLst/>
              </a:rPr>
              <a:t>Competition is intensifying, with retailers adopting advanced technologies to stay ahead.</a:t>
            </a:r>
          </a:p>
          <a:p>
            <a:pPr lvl="1" algn="l">
              <a:spcBef>
                <a:spcPts val="300"/>
              </a:spcBef>
            </a:pPr>
            <a:endParaRPr lang="en-US" b="0" i="0" dirty="0">
              <a:effectLst/>
            </a:endParaRPr>
          </a:p>
          <a:p>
            <a:pPr algn="l">
              <a:spcBef>
                <a:spcPts val="300"/>
              </a:spcBef>
              <a:spcAft>
                <a:spcPts val="300"/>
              </a:spcAft>
              <a:buFont typeface="Arial" panose="020B0604020202020204" pitchFamily="34" charset="0"/>
              <a:buChar char="•"/>
            </a:pPr>
            <a:r>
              <a:rPr lang="en-US" b="1" i="0" dirty="0">
                <a:effectLst/>
              </a:rPr>
              <a:t>   Market Trends</a:t>
            </a:r>
            <a:r>
              <a:rPr lang="en-US" b="0" i="0" dirty="0">
                <a:effectLst/>
              </a:rPr>
              <a:t>:</a:t>
            </a:r>
          </a:p>
          <a:p>
            <a:pPr marL="742950" lvl="1" indent="-285750" algn="l">
              <a:spcBef>
                <a:spcPts val="300"/>
              </a:spcBef>
              <a:buFont typeface="Arial" panose="020B0604020202020204" pitchFamily="34" charset="0"/>
              <a:buChar char="•"/>
            </a:pPr>
            <a:r>
              <a:rPr lang="en-US" b="0" i="0" dirty="0">
                <a:effectLst/>
              </a:rPr>
              <a:t>Rise of omnichannel retailing (integrating online and offline operations).</a:t>
            </a:r>
          </a:p>
          <a:p>
            <a:pPr marL="742950" lvl="1" indent="-285750" algn="l">
              <a:spcBef>
                <a:spcPts val="300"/>
              </a:spcBef>
              <a:buFont typeface="Arial" panose="020B0604020202020204" pitchFamily="34" charset="0"/>
              <a:buChar char="•"/>
            </a:pPr>
            <a:r>
              <a:rPr lang="en-US" b="0" i="0" dirty="0">
                <a:effectLst/>
              </a:rPr>
              <a:t>Growing demand for personalized customer experiences.</a:t>
            </a:r>
          </a:p>
          <a:p>
            <a:pPr marL="742950" lvl="1" indent="-285750" algn="l">
              <a:spcBef>
                <a:spcPts val="300"/>
              </a:spcBef>
              <a:buFont typeface="Arial" panose="020B0604020202020204" pitchFamily="34" charset="0"/>
              <a:buChar char="•"/>
            </a:pPr>
            <a:r>
              <a:rPr lang="en-US" b="0" i="0" dirty="0">
                <a:effectLst/>
              </a:rPr>
              <a:t>Increased focus on data-driven decision-making and analytics.</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511003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A2402F0-7433-53D6-4953-1C35A2FCDFA0}"/>
              </a:ext>
            </a:extLst>
          </p:cNvPr>
          <p:cNvSpPr>
            <a:spLocks noGrp="1"/>
          </p:cNvSpPr>
          <p:nvPr>
            <p:ph type="title"/>
          </p:nvPr>
        </p:nvSpPr>
        <p:spPr>
          <a:xfrm>
            <a:off x="527901" y="612309"/>
            <a:ext cx="10825899" cy="641022"/>
          </a:xfrm>
        </p:spPr>
        <p:txBody>
          <a:bodyPr>
            <a:noAutofit/>
          </a:bodyPr>
          <a:lstStyle/>
          <a:p>
            <a:r>
              <a:rPr lang="en-US" sz="3600" b="1" dirty="0">
                <a:latin typeface="+mn-lt"/>
              </a:rPr>
              <a:t>Problems</a:t>
            </a:r>
            <a:r>
              <a:rPr lang="en-US" sz="3600" b="1" dirty="0"/>
              <a:t> :</a:t>
            </a:r>
          </a:p>
        </p:txBody>
      </p:sp>
      <p:sp>
        <p:nvSpPr>
          <p:cNvPr id="8" name="Content Placeholder 7">
            <a:extLst>
              <a:ext uri="{FF2B5EF4-FFF2-40B4-BE49-F238E27FC236}">
                <a16:creationId xmlns:a16="http://schemas.microsoft.com/office/drawing/2014/main" id="{94C18532-0BE8-8C5E-D9D7-5D4DA3483935}"/>
              </a:ext>
            </a:extLst>
          </p:cNvPr>
          <p:cNvSpPr>
            <a:spLocks noGrp="1"/>
          </p:cNvSpPr>
          <p:nvPr>
            <p:ph idx="1"/>
          </p:nvPr>
        </p:nvSpPr>
        <p:spPr>
          <a:xfrm>
            <a:off x="527901" y="1347599"/>
            <a:ext cx="10920167" cy="5138042"/>
          </a:xfrm>
        </p:spPr>
        <p:txBody>
          <a:bodyPr>
            <a:normAutofit/>
          </a:bodyPr>
          <a:lstStyle/>
          <a:p>
            <a:pPr algn="l">
              <a:spcAft>
                <a:spcPts val="300"/>
              </a:spcAft>
              <a:buFont typeface="Arial" panose="020B0604020202020204" pitchFamily="34" charset="0"/>
              <a:buChar char="•"/>
            </a:pPr>
            <a:r>
              <a:rPr lang="en-US" sz="1800" b="1" i="0" dirty="0">
                <a:effectLst/>
              </a:rPr>
              <a:t>Operational Inefficiencies</a:t>
            </a:r>
            <a:r>
              <a:rPr lang="en-US" sz="1800" b="0" i="0" dirty="0">
                <a:effectLst/>
              </a:rPr>
              <a:t>:</a:t>
            </a:r>
          </a:p>
          <a:p>
            <a:pPr marL="742950" lvl="1" indent="-285750" algn="l">
              <a:spcBef>
                <a:spcPts val="300"/>
              </a:spcBef>
              <a:buFont typeface="Arial" panose="020B0604020202020204" pitchFamily="34" charset="0"/>
              <a:buChar char="•"/>
            </a:pPr>
            <a:r>
              <a:rPr lang="en-US" sz="1800" b="0" i="0" dirty="0">
                <a:effectLst/>
              </a:rPr>
              <a:t>Lack of centralized control over multiple stores leads to inconsistent operations.</a:t>
            </a:r>
          </a:p>
          <a:p>
            <a:pPr marL="742950" lvl="1" indent="-285750" algn="l">
              <a:spcBef>
                <a:spcPts val="300"/>
              </a:spcBef>
              <a:buFont typeface="Arial" panose="020B0604020202020204" pitchFamily="34" charset="0"/>
              <a:buChar char="•"/>
            </a:pPr>
            <a:r>
              <a:rPr lang="en-US" sz="1800" b="0" i="0" dirty="0">
                <a:effectLst/>
              </a:rPr>
              <a:t>Manual inventory tracking results in stockouts, overstocking, and revenue loss.</a:t>
            </a:r>
          </a:p>
          <a:p>
            <a:pPr marL="742950" lvl="1" indent="-285750" algn="l">
              <a:spcBef>
                <a:spcPts val="300"/>
              </a:spcBef>
              <a:buFont typeface="Arial" panose="020B0604020202020204" pitchFamily="34" charset="0"/>
              <a:buChar char="•"/>
            </a:pPr>
            <a:r>
              <a:rPr lang="en-US" sz="1800" b="0" i="0" dirty="0">
                <a:effectLst/>
              </a:rPr>
              <a:t>Time-consuming processes for sales reporting, employee scheduling, and customer management.</a:t>
            </a:r>
          </a:p>
          <a:p>
            <a:pPr marL="457200" lvl="1" indent="0" algn="l">
              <a:spcBef>
                <a:spcPts val="300"/>
              </a:spcBef>
              <a:buNone/>
            </a:pPr>
            <a:endParaRPr lang="en-US" sz="1800" b="0" i="0" dirty="0">
              <a:effectLst/>
            </a:endParaRPr>
          </a:p>
          <a:p>
            <a:pPr algn="l">
              <a:spcBef>
                <a:spcPts val="300"/>
              </a:spcBef>
              <a:spcAft>
                <a:spcPts val="300"/>
              </a:spcAft>
              <a:buFont typeface="Arial" panose="020B0604020202020204" pitchFamily="34" charset="0"/>
              <a:buChar char="•"/>
            </a:pPr>
            <a:r>
              <a:rPr lang="en-US" sz="1800" b="1" i="0" dirty="0">
                <a:effectLst/>
              </a:rPr>
              <a:t>Poor Customer Experience</a:t>
            </a:r>
            <a:r>
              <a:rPr lang="en-US" sz="1800" b="0" i="0" dirty="0">
                <a:effectLst/>
              </a:rPr>
              <a:t>:</a:t>
            </a:r>
          </a:p>
          <a:p>
            <a:pPr marL="742950" lvl="1" indent="-285750" algn="l">
              <a:spcBef>
                <a:spcPts val="300"/>
              </a:spcBef>
              <a:buFont typeface="Arial" panose="020B0604020202020204" pitchFamily="34" charset="0"/>
              <a:buChar char="•"/>
            </a:pPr>
            <a:r>
              <a:rPr lang="en-US" sz="1800" b="0" i="0" dirty="0">
                <a:effectLst/>
              </a:rPr>
              <a:t>Inability to provide real-time product availability or personalized offers.</a:t>
            </a:r>
          </a:p>
          <a:p>
            <a:pPr marL="742950" lvl="1" indent="-285750" algn="l">
              <a:spcBef>
                <a:spcPts val="300"/>
              </a:spcBef>
              <a:buFont typeface="Arial" panose="020B0604020202020204" pitchFamily="34" charset="0"/>
              <a:buChar char="•"/>
            </a:pPr>
            <a:r>
              <a:rPr lang="en-US" sz="1800" b="0" i="0" dirty="0">
                <a:effectLst/>
              </a:rPr>
              <a:t>Long checkout times due to inefficient point-of-sale (POS) systems.</a:t>
            </a:r>
          </a:p>
          <a:p>
            <a:pPr marL="742950" lvl="1" indent="-285750" algn="l">
              <a:spcBef>
                <a:spcPts val="300"/>
              </a:spcBef>
              <a:buFont typeface="Arial" panose="020B0604020202020204" pitchFamily="34" charset="0"/>
              <a:buChar char="•"/>
            </a:pPr>
            <a:r>
              <a:rPr lang="en-US" sz="1800" b="0" i="0" dirty="0">
                <a:effectLst/>
              </a:rPr>
              <a:t>Lack of loyalty program integration across stores.</a:t>
            </a:r>
          </a:p>
          <a:p>
            <a:pPr marL="457200" lvl="1" indent="0" algn="l">
              <a:spcBef>
                <a:spcPts val="300"/>
              </a:spcBef>
              <a:buNone/>
            </a:pPr>
            <a:endParaRPr lang="en-US" sz="1800" b="0" i="0" dirty="0">
              <a:effectLst/>
            </a:endParaRPr>
          </a:p>
          <a:p>
            <a:pPr algn="l">
              <a:spcBef>
                <a:spcPts val="300"/>
              </a:spcBef>
              <a:spcAft>
                <a:spcPts val="300"/>
              </a:spcAft>
              <a:buFont typeface="Arial" panose="020B0604020202020204" pitchFamily="34" charset="0"/>
              <a:buChar char="•"/>
            </a:pPr>
            <a:r>
              <a:rPr lang="en-US" sz="1800" b="1" dirty="0"/>
              <a:t>Isolated Data and Limited Visibility</a:t>
            </a:r>
            <a:r>
              <a:rPr lang="en-US" sz="1800" b="1" i="0" dirty="0">
                <a:effectLst/>
              </a:rPr>
              <a:t>:</a:t>
            </a:r>
          </a:p>
          <a:p>
            <a:pPr marL="742950" lvl="1" indent="-285750" algn="l">
              <a:spcBef>
                <a:spcPts val="300"/>
              </a:spcBef>
              <a:buFont typeface="Arial" panose="020B0604020202020204" pitchFamily="34" charset="0"/>
              <a:buChar char="•"/>
            </a:pPr>
            <a:r>
              <a:rPr lang="en-US" sz="1800" b="0" i="0" dirty="0">
                <a:effectLst/>
              </a:rPr>
              <a:t>Disconnected systems prevent a unified view of sales, inventory, and customer behavior.</a:t>
            </a:r>
          </a:p>
          <a:p>
            <a:pPr marL="742950" lvl="1" indent="-285750" algn="l">
              <a:spcBef>
                <a:spcPts val="300"/>
              </a:spcBef>
              <a:buFont typeface="Arial" panose="020B0604020202020204" pitchFamily="34" charset="0"/>
              <a:buChar char="•"/>
            </a:pPr>
            <a:r>
              <a:rPr lang="en-US" sz="1800" b="0" i="0" dirty="0">
                <a:effectLst/>
              </a:rPr>
              <a:t>Inability to analyze trends and make proactive business decisions.</a:t>
            </a:r>
          </a:p>
          <a:p>
            <a:pPr marL="457200" lvl="1" indent="0" algn="l">
              <a:spcBef>
                <a:spcPts val="300"/>
              </a:spcBef>
              <a:buNone/>
            </a:pPr>
            <a:endParaRPr lang="en-US" sz="1800" b="0" i="0" dirty="0">
              <a:effectLst/>
            </a:endParaRPr>
          </a:p>
          <a:p>
            <a:pPr algn="l">
              <a:spcBef>
                <a:spcPts val="300"/>
              </a:spcBef>
              <a:spcAft>
                <a:spcPts val="300"/>
              </a:spcAft>
              <a:buFont typeface="Arial" panose="020B0604020202020204" pitchFamily="34" charset="0"/>
              <a:buChar char="•"/>
            </a:pPr>
            <a:r>
              <a:rPr lang="en-US" sz="1800" b="1" i="0" dirty="0">
                <a:effectLst/>
              </a:rPr>
              <a:t>High Operational Costs</a:t>
            </a:r>
            <a:r>
              <a:rPr lang="en-US" sz="1800" b="0" i="0" dirty="0">
                <a:effectLst/>
              </a:rPr>
              <a:t>:</a:t>
            </a:r>
          </a:p>
          <a:p>
            <a:pPr marL="742950" lvl="1" indent="-285750" algn="l">
              <a:spcBef>
                <a:spcPts val="300"/>
              </a:spcBef>
              <a:buFont typeface="Arial" panose="020B0604020202020204" pitchFamily="34" charset="0"/>
              <a:buChar char="•"/>
            </a:pPr>
            <a:r>
              <a:rPr lang="en-US" sz="1800" b="0" i="0" dirty="0">
                <a:effectLst/>
              </a:rPr>
              <a:t>Redundant processes and manual errors increase costs.</a:t>
            </a:r>
          </a:p>
          <a:p>
            <a:pPr marL="742950" lvl="1" indent="-285750" algn="l">
              <a:spcBef>
                <a:spcPts val="300"/>
              </a:spcBef>
              <a:buFont typeface="Arial" panose="020B0604020202020204" pitchFamily="34" charset="0"/>
              <a:buChar char="•"/>
            </a:pPr>
            <a:r>
              <a:rPr lang="en-US" sz="1800" b="0" i="0" dirty="0">
                <a:effectLst/>
              </a:rPr>
              <a:t>Inefficient workforce management leads to higher labor expenses.</a:t>
            </a:r>
          </a:p>
          <a:p>
            <a:pPr marL="0" indent="0">
              <a:buNone/>
            </a:pPr>
            <a:endParaRPr lang="en-US" sz="1800" dirty="0"/>
          </a:p>
        </p:txBody>
      </p:sp>
    </p:spTree>
    <p:extLst>
      <p:ext uri="{BB962C8B-B14F-4D97-AF65-F5344CB8AC3E}">
        <p14:creationId xmlns:p14="http://schemas.microsoft.com/office/powerpoint/2010/main" val="1045075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C731A-F94C-CDCE-B353-57483B7A4139}"/>
              </a:ext>
            </a:extLst>
          </p:cNvPr>
          <p:cNvSpPr>
            <a:spLocks noGrp="1"/>
          </p:cNvSpPr>
          <p:nvPr>
            <p:ph type="title"/>
          </p:nvPr>
        </p:nvSpPr>
        <p:spPr>
          <a:xfrm>
            <a:off x="542827" y="585917"/>
            <a:ext cx="10515600" cy="718956"/>
          </a:xfrm>
        </p:spPr>
        <p:txBody>
          <a:bodyPr>
            <a:normAutofit/>
          </a:bodyPr>
          <a:lstStyle/>
          <a:p>
            <a:r>
              <a:rPr lang="en-US" sz="3600" b="1" dirty="0">
                <a:latin typeface="+mn-lt"/>
              </a:rPr>
              <a:t>Opportunities :</a:t>
            </a:r>
          </a:p>
        </p:txBody>
      </p:sp>
      <p:sp>
        <p:nvSpPr>
          <p:cNvPr id="6" name="Rectangle 3">
            <a:extLst>
              <a:ext uri="{FF2B5EF4-FFF2-40B4-BE49-F238E27FC236}">
                <a16:creationId xmlns:a16="http://schemas.microsoft.com/office/drawing/2014/main" id="{B4229857-0801-F501-3752-D63C204403DF}"/>
              </a:ext>
            </a:extLst>
          </p:cNvPr>
          <p:cNvSpPr>
            <a:spLocks noGrp="1" noChangeArrowheads="1"/>
          </p:cNvSpPr>
          <p:nvPr>
            <p:ph idx="1"/>
          </p:nvPr>
        </p:nvSpPr>
        <p:spPr bwMode="auto">
          <a:xfrm>
            <a:off x="536542" y="1446275"/>
            <a:ext cx="10515600" cy="5134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25392" rIns="91440" bIns="0" numCol="1" anchor="ctr" anchorCtr="0" compatLnSpc="1">
            <a:prstTxWarp prst="textNoShape">
              <a:avLst/>
            </a:prstTxWarp>
            <a:spAutoFit/>
          </a:bodyPr>
          <a:lstStyle/>
          <a:p>
            <a:pPr eaLnBrk="0" fontAlgn="base" hangingPunct="0">
              <a:lnSpc>
                <a:spcPct val="100000"/>
              </a:lnSpc>
              <a:spcBef>
                <a:spcPct val="0"/>
              </a:spcBef>
              <a:spcAft>
                <a:spcPct val="0"/>
              </a:spcAft>
            </a:pPr>
            <a:r>
              <a:rPr kumimoji="0" lang="en-US" altLang="en-US" sz="1800" b="1" i="0" u="none" strike="noStrike" cap="none" normalizeH="0" baseline="0" dirty="0">
                <a:ln>
                  <a:noFill/>
                </a:ln>
                <a:effectLst/>
              </a:rPr>
              <a:t>Centralized Store Management System</a:t>
            </a:r>
            <a:r>
              <a:rPr kumimoji="0" lang="en-US" altLang="en-US" sz="1800" b="0" i="0" u="none" strike="noStrike" cap="none" normalizeH="0" baseline="0" dirty="0">
                <a:ln>
                  <a:noFill/>
                </a:ln>
                <a:effectLst/>
              </a:rPr>
              <a:t>:</a:t>
            </a:r>
          </a:p>
          <a:p>
            <a:pPr lvl="1" eaLnBrk="0" fontAlgn="base" hangingPunct="0">
              <a:lnSpc>
                <a:spcPct val="100000"/>
              </a:lnSpc>
              <a:spcBef>
                <a:spcPct val="0"/>
              </a:spcBef>
              <a:spcAft>
                <a:spcPct val="0"/>
              </a:spcAft>
            </a:pPr>
            <a:r>
              <a:rPr kumimoji="0" lang="en-US" altLang="en-US" sz="1800" b="0" i="0" u="none" strike="noStrike" cap="none" normalizeH="0" baseline="0" dirty="0">
                <a:ln>
                  <a:noFill/>
                </a:ln>
                <a:effectLst/>
              </a:rPr>
              <a:t> A </a:t>
            </a:r>
            <a:r>
              <a:rPr kumimoji="0" lang="en-US" altLang="en-US" sz="1800" b="1" i="0" u="none" strike="noStrike" cap="none" normalizeH="0" baseline="0" dirty="0">
                <a:ln>
                  <a:noFill/>
                </a:ln>
              </a:rPr>
              <a:t>unified platform </a:t>
            </a:r>
            <a:r>
              <a:rPr kumimoji="0" lang="en-US" altLang="en-US" sz="1800" b="0" i="0" u="none" strike="noStrike" cap="none" normalizeH="0" baseline="0" dirty="0">
                <a:ln>
                  <a:noFill/>
                </a:ln>
                <a:effectLst/>
              </a:rPr>
              <a:t>to manage inventory, sales, employees, and customer data across </a:t>
            </a:r>
            <a:r>
              <a:rPr kumimoji="0" lang="en-US" altLang="en-US" sz="1800" b="1" i="0" u="none" strike="noStrike" cap="none" normalizeH="0" baseline="0" dirty="0">
                <a:ln>
                  <a:noFill/>
                </a:ln>
              </a:rPr>
              <a:t>all stores</a:t>
            </a:r>
            <a:r>
              <a:rPr kumimoji="0" lang="en-US" altLang="en-US" sz="1800" b="0" i="0" u="none" strike="noStrike" cap="none" normalizeH="0" baseline="0" dirty="0">
                <a:ln>
                  <a:noFill/>
                </a:ln>
                <a:effectLst/>
              </a:rPr>
              <a:t>.</a:t>
            </a:r>
          </a:p>
          <a:p>
            <a:pPr lvl="1" eaLnBrk="0" fontAlgn="base" hangingPunct="0">
              <a:lnSpc>
                <a:spcPct val="100000"/>
              </a:lnSpc>
              <a:spcBef>
                <a:spcPct val="0"/>
              </a:spcBef>
              <a:spcAft>
                <a:spcPct val="0"/>
              </a:spcAft>
            </a:pPr>
            <a:r>
              <a:rPr kumimoji="0" lang="en-US" altLang="en-US" sz="1800" b="0" i="0" u="none" strike="noStrike" cap="none" normalizeH="0" baseline="0" dirty="0">
                <a:ln>
                  <a:noFill/>
                </a:ln>
                <a:effectLst/>
              </a:rPr>
              <a:t>Real-time visibility into operations for better </a:t>
            </a:r>
            <a:r>
              <a:rPr kumimoji="0" lang="en-US" altLang="en-US" sz="1800" b="0" i="0" u="none" strike="noStrike" cap="none" normalizeH="0" baseline="0" dirty="0">
                <a:ln>
                  <a:noFill/>
                </a:ln>
              </a:rPr>
              <a:t>decision-making</a:t>
            </a:r>
            <a:r>
              <a:rPr kumimoji="0" lang="en-US" altLang="en-US" sz="1800" b="0" i="0" u="none" strike="noStrike" cap="none" normalizeH="0" baseline="0" dirty="0">
                <a:ln>
                  <a:noFill/>
                </a:ln>
                <a:effectLst/>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effectLst/>
              </a:rPr>
              <a:t>  Enhanced Customer Experience</a:t>
            </a:r>
            <a:r>
              <a:rPr kumimoji="0" lang="en-US" altLang="en-US" sz="1800" b="0" i="0" u="none" strike="noStrike" cap="none" normalizeH="0" baseline="0" dirty="0">
                <a:ln>
                  <a:noFill/>
                </a:ln>
                <a:effectLst/>
              </a:rPr>
              <a:t>:</a:t>
            </a:r>
          </a:p>
          <a:p>
            <a:pPr lvl="1" eaLnBrk="0" fontAlgn="base" hangingPunct="0">
              <a:lnSpc>
                <a:spcPct val="100000"/>
              </a:lnSpc>
              <a:spcBef>
                <a:spcPct val="0"/>
              </a:spcBef>
              <a:spcAft>
                <a:spcPct val="0"/>
              </a:spcAft>
            </a:pPr>
            <a:r>
              <a:rPr kumimoji="0" lang="en-US" altLang="en-US" sz="1800" b="0" i="0" u="none" strike="noStrike" cap="none" normalizeH="0" baseline="0" dirty="0">
                <a:ln>
                  <a:noFill/>
                </a:ln>
                <a:effectLst/>
              </a:rPr>
              <a:t>Seamless </a:t>
            </a:r>
            <a:r>
              <a:rPr kumimoji="0" lang="en-US" altLang="en-US" sz="1800" b="1" i="0" u="none" strike="noStrike" cap="none" normalizeH="0" baseline="0" dirty="0">
                <a:ln>
                  <a:noFill/>
                </a:ln>
              </a:rPr>
              <a:t>omnichannel</a:t>
            </a:r>
            <a:r>
              <a:rPr kumimoji="0" lang="en-US" altLang="en-US" sz="1800" b="0" i="0" u="none" strike="noStrike" cap="none" normalizeH="0" baseline="0" dirty="0">
                <a:ln>
                  <a:noFill/>
                </a:ln>
                <a:effectLst/>
              </a:rPr>
              <a:t> integration (online and offline).</a:t>
            </a:r>
          </a:p>
          <a:p>
            <a:pPr lvl="1" eaLnBrk="0" fontAlgn="base" hangingPunct="0">
              <a:lnSpc>
                <a:spcPct val="100000"/>
              </a:lnSpc>
              <a:spcBef>
                <a:spcPct val="0"/>
              </a:spcBef>
              <a:spcAft>
                <a:spcPct val="0"/>
              </a:spcAft>
            </a:pPr>
            <a:r>
              <a:rPr kumimoji="0" lang="en-US" altLang="en-US" sz="1800" b="0" i="0" u="none" strike="noStrike" cap="none" normalizeH="0" baseline="0" dirty="0">
                <a:ln>
                  <a:noFill/>
                </a:ln>
                <a:effectLst/>
              </a:rPr>
              <a:t>Personalized offers and loyalty programs based on </a:t>
            </a:r>
            <a:r>
              <a:rPr kumimoji="0" lang="en-US" altLang="en-US" sz="1800" b="1" i="0" u="none" strike="noStrike" cap="none" normalizeH="0" baseline="0" dirty="0">
                <a:ln>
                  <a:noFill/>
                </a:ln>
              </a:rPr>
              <a:t>customer data</a:t>
            </a:r>
            <a:r>
              <a:rPr kumimoji="0" lang="en-US" altLang="en-US" sz="1800" b="0" i="0" u="none" strike="noStrike" cap="none" normalizeH="0" baseline="0" dirty="0">
                <a:ln>
                  <a:noFill/>
                </a:ln>
                <a:effectLst/>
              </a:rPr>
              <a:t>.</a:t>
            </a:r>
          </a:p>
          <a:p>
            <a:pPr lvl="1" eaLnBrk="0" fontAlgn="base" hangingPunct="0">
              <a:lnSpc>
                <a:spcPct val="100000"/>
              </a:lnSpc>
              <a:spcBef>
                <a:spcPct val="0"/>
              </a:spcBef>
              <a:spcAft>
                <a:spcPct val="0"/>
              </a:spcAft>
            </a:pPr>
            <a:r>
              <a:rPr kumimoji="0" lang="en-US" altLang="en-US" sz="1800" b="0" i="0" u="none" strike="noStrike" cap="none" normalizeH="0" baseline="0" dirty="0">
                <a:ln>
                  <a:noFill/>
                </a:ln>
                <a:effectLst/>
              </a:rPr>
              <a:t>Faster checkout and improved in-store experiences.</a:t>
            </a:r>
          </a:p>
          <a:p>
            <a:pPr eaLnBrk="0" fontAlgn="base" hangingPunct="0">
              <a:lnSpc>
                <a:spcPct val="100000"/>
              </a:lnSpc>
              <a:spcBef>
                <a:spcPct val="0"/>
              </a:spcBef>
              <a:spcAft>
                <a:spcPct val="0"/>
              </a:spcAft>
            </a:pPr>
            <a:r>
              <a:rPr kumimoji="0" lang="en-US" altLang="en-US" sz="1800" b="1" i="0" u="none" strike="noStrike" cap="none" normalizeH="0" baseline="0" dirty="0">
                <a:ln>
                  <a:noFill/>
                </a:ln>
                <a:effectLst/>
              </a:rPr>
              <a:t>Cost Savings and Efficiency and Data Insights</a:t>
            </a:r>
            <a:r>
              <a:rPr kumimoji="0" lang="en-US" altLang="en-US" sz="1800" b="0" i="0" u="none" strike="noStrike" cap="none" normalizeH="0" baseline="0" dirty="0">
                <a:ln>
                  <a:noFill/>
                </a:ln>
                <a:effectLst/>
              </a:rPr>
              <a:t>:</a:t>
            </a:r>
          </a:p>
          <a:p>
            <a:pPr lvl="1" eaLnBrk="0" fontAlgn="base" hangingPunct="0">
              <a:lnSpc>
                <a:spcPct val="100000"/>
              </a:lnSpc>
              <a:spcBef>
                <a:spcPct val="0"/>
              </a:spcBef>
              <a:spcAft>
                <a:spcPct val="0"/>
              </a:spcAft>
            </a:pPr>
            <a:r>
              <a:rPr kumimoji="0" lang="en-US" altLang="en-US" sz="1800" b="1" i="0" u="none" strike="noStrike" cap="none" normalizeH="0" baseline="0" dirty="0">
                <a:ln>
                  <a:noFill/>
                </a:ln>
              </a:rPr>
              <a:t>Automation of repetitive tasks </a:t>
            </a:r>
            <a:r>
              <a:rPr kumimoji="0" lang="en-US" altLang="en-US" sz="1800" b="0" i="0" u="none" strike="noStrike" cap="none" normalizeH="0" baseline="0" dirty="0">
                <a:ln>
                  <a:noFill/>
                </a:ln>
                <a:effectLst/>
              </a:rPr>
              <a:t>(e.g., inventory tracking, employee scheduling).</a:t>
            </a:r>
          </a:p>
          <a:p>
            <a:pPr lvl="1" eaLnBrk="0" fontAlgn="base" hangingPunct="0">
              <a:lnSpc>
                <a:spcPct val="100000"/>
              </a:lnSpc>
              <a:spcBef>
                <a:spcPct val="0"/>
              </a:spcBef>
              <a:spcAft>
                <a:spcPct val="0"/>
              </a:spcAft>
            </a:pPr>
            <a:r>
              <a:rPr kumimoji="0" lang="en-US" altLang="en-US" sz="1800" b="0" i="0" u="none" strike="noStrike" cap="none" normalizeH="0" baseline="0" dirty="0">
                <a:ln>
                  <a:noFill/>
                </a:ln>
                <a:effectLst>
                  <a:outerShdw blurRad="38100" dist="38100" dir="2700000" algn="tl">
                    <a:srgbClr val="000000">
                      <a:alpha val="43137"/>
                    </a:srgbClr>
                  </a:outerShdw>
                </a:effectLst>
              </a:rPr>
              <a:t>Reduced manual errors </a:t>
            </a:r>
            <a:r>
              <a:rPr kumimoji="0" lang="en-US" altLang="en-US" sz="1800" b="0" i="0" u="none" strike="noStrike" cap="none" normalizeH="0" baseline="0" dirty="0">
                <a:ln>
                  <a:noFill/>
                </a:ln>
                <a:effectLst/>
              </a:rPr>
              <a:t>and </a:t>
            </a:r>
            <a:r>
              <a:rPr kumimoji="0" lang="en-US" altLang="en-US" sz="1800" b="0" i="0" u="none" strike="noStrike" cap="none" normalizeH="0" baseline="0" dirty="0">
                <a:ln>
                  <a:noFill/>
                </a:ln>
                <a:effectLst>
                  <a:outerShdw blurRad="38100" dist="38100" dir="2700000" algn="tl">
                    <a:srgbClr val="000000">
                      <a:alpha val="43137"/>
                    </a:srgbClr>
                  </a:outerShdw>
                </a:effectLst>
              </a:rPr>
              <a:t>operational costs.</a:t>
            </a:r>
          </a:p>
          <a:p>
            <a:pPr lvl="1" eaLnBrk="0" fontAlgn="base" hangingPunct="0">
              <a:lnSpc>
                <a:spcPct val="100000"/>
              </a:lnSpc>
              <a:spcBef>
                <a:spcPct val="0"/>
              </a:spcBef>
              <a:spcAft>
                <a:spcPct val="0"/>
              </a:spcAft>
            </a:pPr>
            <a:r>
              <a:rPr kumimoji="0" lang="en-US" altLang="en-US" sz="1800" b="0" i="0" u="none" strike="noStrike" cap="none" normalizeH="0" baseline="0" dirty="0">
                <a:ln>
                  <a:noFill/>
                </a:ln>
                <a:effectLst/>
              </a:rPr>
              <a:t>Advanced </a:t>
            </a:r>
            <a:r>
              <a:rPr kumimoji="0" lang="en-US" altLang="en-US" sz="1800" b="0" i="0" u="none" strike="noStrike" cap="none" normalizeH="0" baseline="0" dirty="0">
                <a:ln>
                  <a:noFill/>
                </a:ln>
                <a:effectLst>
                  <a:outerShdw blurRad="38100" dist="38100" dir="2700000" algn="tl">
                    <a:srgbClr val="000000">
                      <a:alpha val="43137"/>
                    </a:srgbClr>
                  </a:outerShdw>
                </a:effectLst>
              </a:rPr>
              <a:t>analytics</a:t>
            </a:r>
            <a:r>
              <a:rPr kumimoji="0" lang="en-US" altLang="en-US" sz="1800" b="0" i="0" u="none" strike="noStrike" cap="none" normalizeH="0" baseline="0" dirty="0">
                <a:ln>
                  <a:noFill/>
                </a:ln>
                <a:effectLst/>
              </a:rPr>
              <a:t> to track sales trends, inventory levels, and customer preferences.</a:t>
            </a:r>
          </a:p>
          <a:p>
            <a:pPr eaLnBrk="0" fontAlgn="base" hangingPunct="0">
              <a:lnSpc>
                <a:spcPct val="100000"/>
              </a:lnSpc>
              <a:spcBef>
                <a:spcPct val="0"/>
              </a:spcBef>
              <a:spcAft>
                <a:spcPct val="0"/>
              </a:spcAft>
            </a:pPr>
            <a:r>
              <a:rPr kumimoji="0" lang="en-US" altLang="en-US" sz="1800" b="1" i="0" u="none" strike="noStrike" cap="none" normalizeH="0" baseline="0" dirty="0">
                <a:ln>
                  <a:noFill/>
                </a:ln>
                <a:effectLst/>
              </a:rPr>
              <a:t>Scalability</a:t>
            </a:r>
            <a:r>
              <a:rPr kumimoji="0" lang="en-US" altLang="en-US" sz="1800" b="0" i="0" u="none" strike="noStrike" cap="none" normalizeH="0" baseline="0" dirty="0">
                <a:ln>
                  <a:noFill/>
                </a:ln>
                <a:effectLst/>
              </a:rPr>
              <a:t>:</a:t>
            </a:r>
          </a:p>
          <a:p>
            <a:pPr lvl="1" eaLnBrk="0" fontAlgn="base" hangingPunct="0">
              <a:lnSpc>
                <a:spcPct val="100000"/>
              </a:lnSpc>
              <a:spcBef>
                <a:spcPct val="0"/>
              </a:spcBef>
              <a:spcAft>
                <a:spcPct val="0"/>
              </a:spcAft>
            </a:pPr>
            <a:r>
              <a:rPr kumimoji="0" lang="en-US" altLang="en-US" sz="1800" b="0" i="0" u="none" strike="noStrike" cap="none" normalizeH="0" baseline="0" dirty="0">
                <a:ln>
                  <a:noFill/>
                </a:ln>
                <a:effectLst/>
              </a:rPr>
              <a:t>A system that can easily scale as the </a:t>
            </a:r>
            <a:r>
              <a:rPr kumimoji="0" lang="en-US" altLang="en-US" sz="1800" b="0" i="0" u="none" strike="noStrike" cap="none" normalizeH="0" baseline="0" dirty="0">
                <a:ln>
                  <a:noFill/>
                </a:ln>
                <a:effectLst>
                  <a:outerShdw blurRad="38100" dist="38100" dir="2700000" algn="tl">
                    <a:srgbClr val="000000">
                      <a:alpha val="43137"/>
                    </a:srgbClr>
                  </a:outerShdw>
                </a:effectLst>
              </a:rPr>
              <a:t>chain</a:t>
            </a:r>
            <a:r>
              <a:rPr kumimoji="0" lang="en-US" altLang="en-US" sz="1800" b="0" i="0" u="none" strike="noStrike" cap="none" normalizeH="0" baseline="0" dirty="0">
                <a:ln>
                  <a:noFill/>
                </a:ln>
                <a:effectLst/>
              </a:rPr>
              <a:t> expands to </a:t>
            </a:r>
            <a:r>
              <a:rPr kumimoji="0" lang="en-US" altLang="en-US" sz="1800" i="0" strike="noStrike" cap="none" normalizeH="0" baseline="0" dirty="0">
                <a:ln>
                  <a:noFill/>
                </a:ln>
                <a:effectLst>
                  <a:outerShdw blurRad="38100" dist="38100" dir="2700000" algn="tl">
                    <a:srgbClr val="000000">
                      <a:alpha val="43137"/>
                    </a:srgbClr>
                  </a:outerShdw>
                </a:effectLst>
              </a:rPr>
              <a:t>new locations</a:t>
            </a:r>
            <a:r>
              <a:rPr kumimoji="0" lang="en-US" altLang="en-US" sz="1800" b="0" i="0" u="none" strike="noStrike" cap="none" normalizeH="0" baseline="0" dirty="0">
                <a:ln>
                  <a:noFill/>
                </a:ln>
                <a:effectLst/>
              </a:rPr>
              <a:t>.</a:t>
            </a:r>
          </a:p>
          <a:p>
            <a:pPr lvl="1" eaLnBrk="0" fontAlgn="base" hangingPunct="0">
              <a:lnSpc>
                <a:spcPct val="100000"/>
              </a:lnSpc>
              <a:spcBef>
                <a:spcPct val="0"/>
              </a:spcBef>
              <a:spcAft>
                <a:spcPct val="0"/>
              </a:spcAft>
            </a:pPr>
            <a:r>
              <a:rPr kumimoji="0" lang="en-US" altLang="en-US" sz="1800" b="0" i="0" u="none" strike="noStrike" cap="none" normalizeH="0" baseline="0" dirty="0">
                <a:ln>
                  <a:noFill/>
                </a:ln>
                <a:effectLst/>
              </a:rPr>
              <a:t>Cloud-based solutions for flexibility and remote access.</a:t>
            </a:r>
          </a:p>
          <a:p>
            <a:pPr eaLnBrk="0" fontAlgn="base" hangingPunct="0">
              <a:lnSpc>
                <a:spcPct val="100000"/>
              </a:lnSpc>
              <a:spcBef>
                <a:spcPct val="0"/>
              </a:spcBef>
              <a:spcAft>
                <a:spcPct val="0"/>
              </a:spcAft>
            </a:pPr>
            <a:r>
              <a:rPr kumimoji="0" lang="en-US" altLang="en-US" sz="1800" b="1" i="0" u="none" strike="noStrike" cap="none" normalizeH="0" baseline="0" dirty="0">
                <a:ln>
                  <a:noFill/>
                </a:ln>
                <a:effectLst/>
              </a:rPr>
              <a:t>Competitive Advantage</a:t>
            </a:r>
            <a:r>
              <a:rPr kumimoji="0" lang="en-US" altLang="en-US" sz="1800" b="0" i="0" u="none" strike="noStrike" cap="none" normalizeH="0" baseline="0" dirty="0">
                <a:ln>
                  <a:noFill/>
                </a:ln>
                <a:effectLst/>
              </a:rPr>
              <a:t>:</a:t>
            </a:r>
          </a:p>
          <a:p>
            <a:pPr lvl="1" eaLnBrk="0" fontAlgn="base" hangingPunct="0">
              <a:lnSpc>
                <a:spcPct val="100000"/>
              </a:lnSpc>
              <a:spcBef>
                <a:spcPct val="0"/>
              </a:spcBef>
              <a:spcAft>
                <a:spcPct val="0"/>
              </a:spcAft>
            </a:pPr>
            <a:r>
              <a:rPr kumimoji="0" lang="en-US" altLang="en-US" sz="1800" b="0" i="0" u="none" strike="noStrike" cap="none" normalizeH="0" baseline="0" dirty="0">
                <a:ln>
                  <a:noFill/>
                </a:ln>
                <a:effectLst/>
              </a:rPr>
              <a:t>Adoption of cutting-edge technology to stay ahead of competitors.</a:t>
            </a:r>
          </a:p>
          <a:p>
            <a:pPr lvl="1" eaLnBrk="0" fontAlgn="base" hangingPunct="0">
              <a:lnSpc>
                <a:spcPct val="100000"/>
              </a:lnSpc>
              <a:spcBef>
                <a:spcPct val="0"/>
              </a:spcBef>
              <a:spcAft>
                <a:spcPct val="0"/>
              </a:spcAft>
            </a:pPr>
            <a:r>
              <a:rPr kumimoji="0" lang="en-US" altLang="en-US" sz="1800" b="0" i="0" u="none" strike="noStrike" cap="none" normalizeH="0" baseline="0" dirty="0">
                <a:ln>
                  <a:noFill/>
                </a:ln>
                <a:effectLst/>
              </a:rPr>
              <a:t>Improved brand reputation through better customer satisfaction and operational excellence.</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800" b="0" i="0" u="none" strike="noStrike" cap="none" normalizeH="0" baseline="0" dirty="0">
                <a:ln>
                  <a:noFill/>
                </a:ln>
                <a:effectLst/>
              </a:rPr>
            </a:br>
            <a:endParaRPr kumimoji="0" lang="en-US" altLang="en-US" sz="1800" b="0" i="0" u="none" strike="noStrike" cap="none" normalizeH="0" baseline="0" dirty="0">
              <a:ln>
                <a:noFill/>
              </a:ln>
              <a:effectLst/>
              <a:latin typeface="Arial" panose="020B0604020202020204" pitchFamily="34" charset="0"/>
            </a:endParaRPr>
          </a:p>
        </p:txBody>
      </p:sp>
    </p:spTree>
    <p:extLst>
      <p:ext uri="{BB962C8B-B14F-4D97-AF65-F5344CB8AC3E}">
        <p14:creationId xmlns:p14="http://schemas.microsoft.com/office/powerpoint/2010/main" val="291454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E0004-0718-8B27-3350-FEEABD18B328}"/>
              </a:ext>
            </a:extLst>
          </p:cNvPr>
          <p:cNvSpPr>
            <a:spLocks noGrp="1"/>
          </p:cNvSpPr>
          <p:nvPr>
            <p:ph type="title"/>
          </p:nvPr>
        </p:nvSpPr>
        <p:spPr>
          <a:xfrm>
            <a:off x="536543" y="647929"/>
            <a:ext cx="10515600" cy="718957"/>
          </a:xfrm>
        </p:spPr>
        <p:txBody>
          <a:bodyPr>
            <a:normAutofit/>
          </a:bodyPr>
          <a:lstStyle/>
          <a:p>
            <a:r>
              <a:rPr lang="en-US" sz="3600" b="1" dirty="0">
                <a:latin typeface="+mn-lt"/>
              </a:rPr>
              <a:t>Purpose</a:t>
            </a:r>
            <a:r>
              <a:rPr lang="en-US" sz="3600" b="1" dirty="0"/>
              <a:t> </a:t>
            </a:r>
            <a:r>
              <a:rPr lang="en-US" sz="3600" b="1" dirty="0">
                <a:latin typeface="+mn-lt"/>
              </a:rPr>
              <a:t>Statement :</a:t>
            </a:r>
          </a:p>
        </p:txBody>
      </p:sp>
      <p:sp>
        <p:nvSpPr>
          <p:cNvPr id="3" name="Content Placeholder 2">
            <a:extLst>
              <a:ext uri="{FF2B5EF4-FFF2-40B4-BE49-F238E27FC236}">
                <a16:creationId xmlns:a16="http://schemas.microsoft.com/office/drawing/2014/main" id="{D959AB02-CE73-268A-E22F-AF9F40AD4DD9}"/>
              </a:ext>
            </a:extLst>
          </p:cNvPr>
          <p:cNvSpPr>
            <a:spLocks noGrp="1"/>
          </p:cNvSpPr>
          <p:nvPr>
            <p:ph idx="1"/>
          </p:nvPr>
        </p:nvSpPr>
        <p:spPr>
          <a:xfrm>
            <a:off x="536543" y="1366886"/>
            <a:ext cx="11039572" cy="4351338"/>
          </a:xfrm>
        </p:spPr>
        <p:txBody>
          <a:bodyPr>
            <a:noAutofit/>
          </a:bodyPr>
          <a:lstStyle/>
          <a:p>
            <a:pPr marL="0" indent="0">
              <a:buNone/>
            </a:pPr>
            <a:r>
              <a:rPr lang="en-US" sz="1800" dirty="0"/>
              <a:t>            In the era of digital transformation driven by 5G, IoT, M2M, and VR, businesses require efficient resource management to deliver superior services. Tecnotree Digital Resource Management (DRM) enables CSPs to streamline the acquisition, storage, and distribution of products and services with an intuitive interface, automated workflows, and predictive analytics. By optimizing inventory planning, forecasting, and multi-location stock management, DRM enhances operational efficiency, reduces costs, and ensures seamless service delivery across B2B &amp; B2C markets</a:t>
            </a:r>
          </a:p>
          <a:p>
            <a:pPr marL="0" indent="0">
              <a:buNone/>
            </a:pPr>
            <a:endParaRPr lang="en-US" sz="1800" b="1" dirty="0"/>
          </a:p>
          <a:p>
            <a:pPr marL="0" indent="0">
              <a:buNone/>
            </a:pPr>
            <a:r>
              <a:rPr lang="en-US" sz="1800" b="1" dirty="0"/>
              <a:t>Goals :</a:t>
            </a:r>
          </a:p>
          <a:p>
            <a:r>
              <a:rPr lang="en-US" sz="1800" b="0" i="0" dirty="0">
                <a:effectLst/>
              </a:rPr>
              <a:t>Unify operations across all stores with </a:t>
            </a:r>
            <a:r>
              <a:rPr lang="en-US" sz="1800" b="1" i="0" dirty="0">
                <a:effectLst/>
              </a:rPr>
              <a:t>real-time inventory, sales, and employee management</a:t>
            </a:r>
            <a:r>
              <a:rPr lang="en-US" sz="1800" b="0" i="0" dirty="0">
                <a:effectLst/>
              </a:rPr>
              <a:t>.</a:t>
            </a:r>
          </a:p>
          <a:p>
            <a:pPr>
              <a:spcBef>
                <a:spcPts val="300"/>
              </a:spcBef>
            </a:pPr>
            <a:r>
              <a:rPr lang="en-US" sz="1800" b="1" i="0" dirty="0">
                <a:effectLst/>
              </a:rPr>
              <a:t>Enhance customer experience </a:t>
            </a:r>
            <a:r>
              <a:rPr lang="en-US" sz="1800" b="0" i="0" dirty="0">
                <a:effectLst/>
              </a:rPr>
              <a:t>through personalized offers, faster checkouts, and omnichannel integration.</a:t>
            </a:r>
          </a:p>
          <a:p>
            <a:pPr>
              <a:spcBef>
                <a:spcPts val="300"/>
              </a:spcBef>
            </a:pPr>
            <a:r>
              <a:rPr lang="en-US" sz="1800" b="1" i="0" dirty="0">
                <a:effectLst/>
              </a:rPr>
              <a:t>Automate repetitive tasks </a:t>
            </a:r>
            <a:r>
              <a:rPr lang="en-US" sz="1800" b="0" i="0" dirty="0">
                <a:effectLst/>
              </a:rPr>
              <a:t>to improve efficiency and reduce manual errors.</a:t>
            </a:r>
          </a:p>
          <a:p>
            <a:pPr>
              <a:spcBef>
                <a:spcPts val="300"/>
              </a:spcBef>
            </a:pPr>
            <a:r>
              <a:rPr lang="en-US" sz="1800" b="0" i="0" dirty="0">
                <a:effectLst/>
              </a:rPr>
              <a:t>Enable </a:t>
            </a:r>
            <a:r>
              <a:rPr lang="en-US" sz="1800" b="1" i="0" dirty="0">
                <a:effectLst/>
              </a:rPr>
              <a:t>data-driven decisions with advanced analytics</a:t>
            </a:r>
            <a:r>
              <a:rPr lang="en-US" sz="1800" b="0" i="0" dirty="0">
                <a:effectLst/>
              </a:rPr>
              <a:t> for sales, inventory, and customer insights.</a:t>
            </a:r>
          </a:p>
          <a:p>
            <a:pPr>
              <a:spcBef>
                <a:spcPts val="300"/>
              </a:spcBef>
            </a:pPr>
            <a:r>
              <a:rPr lang="en-US" sz="1800" b="1" i="0" dirty="0">
                <a:effectLst/>
              </a:rPr>
              <a:t>Reduce operational costs </a:t>
            </a:r>
            <a:r>
              <a:rPr lang="en-US" sz="1800" b="0" i="0" dirty="0">
                <a:effectLst/>
              </a:rPr>
              <a:t>and </a:t>
            </a:r>
            <a:r>
              <a:rPr lang="en-US" sz="1800" b="1" i="0" dirty="0">
                <a:effectLst/>
              </a:rPr>
              <a:t>boost revenue </a:t>
            </a:r>
            <a:r>
              <a:rPr lang="en-US" sz="1800" b="0" i="0" dirty="0">
                <a:effectLst/>
              </a:rPr>
              <a:t>through optimized inventory and targeted promotions.</a:t>
            </a:r>
          </a:p>
          <a:p>
            <a:pPr>
              <a:spcBef>
                <a:spcPts val="300"/>
              </a:spcBef>
            </a:pPr>
            <a:r>
              <a:rPr lang="en-US" sz="1800" b="0" i="0" dirty="0">
                <a:effectLst/>
              </a:rPr>
              <a:t>Build a scalable, cloud-based system to support </a:t>
            </a:r>
            <a:r>
              <a:rPr lang="en-US" sz="1800" b="1" i="0" dirty="0">
                <a:effectLst/>
              </a:rPr>
              <a:t>future growth and market adaptability</a:t>
            </a:r>
            <a:r>
              <a:rPr lang="en-US" sz="1800" b="0" i="0" dirty="0">
                <a:effectLst/>
              </a:rPr>
              <a:t>.</a:t>
            </a:r>
          </a:p>
        </p:txBody>
      </p:sp>
    </p:spTree>
    <p:extLst>
      <p:ext uri="{BB962C8B-B14F-4D97-AF65-F5344CB8AC3E}">
        <p14:creationId xmlns:p14="http://schemas.microsoft.com/office/powerpoint/2010/main" val="4255411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25DD6-5C53-C148-5CFB-E861CC6433DE}"/>
              </a:ext>
            </a:extLst>
          </p:cNvPr>
          <p:cNvSpPr>
            <a:spLocks noGrp="1"/>
          </p:cNvSpPr>
          <p:nvPr>
            <p:ph type="title"/>
          </p:nvPr>
        </p:nvSpPr>
        <p:spPr>
          <a:xfrm>
            <a:off x="698761" y="584462"/>
            <a:ext cx="10515600" cy="612744"/>
          </a:xfrm>
        </p:spPr>
        <p:txBody>
          <a:bodyPr>
            <a:normAutofit fontScale="90000"/>
          </a:bodyPr>
          <a:lstStyle/>
          <a:p>
            <a:r>
              <a:rPr lang="en-US" sz="3600" b="1" dirty="0">
                <a:latin typeface="+mn-lt"/>
              </a:rPr>
              <a:t>Project Objectives :</a:t>
            </a:r>
            <a:br>
              <a:rPr lang="en-US" sz="3600" b="1" dirty="0">
                <a:latin typeface="+mn-lt"/>
              </a:rPr>
            </a:br>
            <a:endParaRPr lang="en-US" sz="3600" b="1" dirty="0">
              <a:latin typeface="+mn-lt"/>
            </a:endParaRPr>
          </a:p>
        </p:txBody>
      </p:sp>
      <p:sp>
        <p:nvSpPr>
          <p:cNvPr id="4" name="Rectangle 1">
            <a:extLst>
              <a:ext uri="{FF2B5EF4-FFF2-40B4-BE49-F238E27FC236}">
                <a16:creationId xmlns:a16="http://schemas.microsoft.com/office/drawing/2014/main" id="{60BFA05F-845F-9113-6C76-753BFD9C616A}"/>
              </a:ext>
            </a:extLst>
          </p:cNvPr>
          <p:cNvSpPr>
            <a:spLocks noGrp="1" noChangeArrowheads="1"/>
          </p:cNvSpPr>
          <p:nvPr>
            <p:ph idx="1"/>
          </p:nvPr>
        </p:nvSpPr>
        <p:spPr bwMode="auto">
          <a:xfrm>
            <a:off x="698761" y="1197206"/>
            <a:ext cx="10867928" cy="4978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l"/>
            <a:r>
              <a:rPr lang="en-US" sz="1800" b="1" i="0" dirty="0">
                <a:effectLst/>
              </a:rPr>
              <a:t>Centralized System Implementation: </a:t>
            </a:r>
            <a:r>
              <a:rPr lang="en-US" sz="1800" b="0" i="0" dirty="0">
                <a:effectLst/>
              </a:rPr>
              <a:t>Develop and deploy a unified platform to manage all stores, ensuring real-time synchronization of inventory, sales, and customer data.</a:t>
            </a:r>
          </a:p>
          <a:p>
            <a:pPr algn="l"/>
            <a:r>
              <a:rPr lang="en-US" sz="1800" b="1" i="0" dirty="0">
                <a:effectLst/>
              </a:rPr>
              <a:t>Real-Time Inventory Management: </a:t>
            </a:r>
            <a:r>
              <a:rPr lang="en-US" sz="1800" b="0" i="0" dirty="0">
                <a:effectLst/>
              </a:rPr>
              <a:t>Achieve 95% accuracy in inventory tracking across all stores, reducing stockouts and overstocking by 30%.</a:t>
            </a:r>
          </a:p>
          <a:p>
            <a:pPr algn="l"/>
            <a:r>
              <a:rPr lang="en-US" sz="1800" b="1" i="0" dirty="0">
                <a:effectLst/>
              </a:rPr>
              <a:t>Enhanced Customer Experience: </a:t>
            </a:r>
            <a:r>
              <a:rPr lang="en-US" sz="1800" b="0" i="0" dirty="0">
                <a:effectLst/>
              </a:rPr>
              <a:t>Increase customer satisfaction scores by 20% through personalized offers, faster checkouts, and seamless omnichannel experiences.</a:t>
            </a:r>
          </a:p>
          <a:p>
            <a:pPr algn="l"/>
            <a:r>
              <a:rPr lang="en-US" sz="1800" b="1" i="0" dirty="0">
                <a:effectLst/>
              </a:rPr>
              <a:t>Operational Efficiency Improvement: </a:t>
            </a:r>
            <a:r>
              <a:rPr lang="en-US" sz="1800" b="0" i="0" dirty="0">
                <a:effectLst/>
              </a:rPr>
              <a:t>Automate 80% of repetitive tasks (e.g., inventory updates, employee scheduling) to save 15% in operational costs annually.</a:t>
            </a:r>
          </a:p>
          <a:p>
            <a:pPr algn="l"/>
            <a:r>
              <a:rPr lang="en-US" sz="1800" b="1" i="0" dirty="0">
                <a:effectLst/>
              </a:rPr>
              <a:t>Data-Driven Insights : </a:t>
            </a:r>
            <a:r>
              <a:rPr lang="en-US" sz="1800" b="0" i="0" dirty="0">
                <a:effectLst/>
              </a:rPr>
              <a:t>Implement analytics tools to provide actionable insights, enabling a 10% increase in sales through better decision-making.</a:t>
            </a:r>
          </a:p>
          <a:p>
            <a:pPr algn="l"/>
            <a:r>
              <a:rPr lang="en-US" sz="1800" b="1" i="0" dirty="0">
                <a:effectLst/>
              </a:rPr>
              <a:t>Cost Reduction and Revenue Growth: </a:t>
            </a:r>
            <a:r>
              <a:rPr lang="en-US" sz="1800" b="0" i="0" dirty="0">
                <a:effectLst/>
              </a:rPr>
              <a:t>Reduce operational costs by 20% and increase revenue by 15% through optimized inventory management and targeted promotions.</a:t>
            </a:r>
          </a:p>
          <a:p>
            <a:pPr algn="l"/>
            <a:r>
              <a:rPr lang="en-US" sz="1800" b="1" i="0" dirty="0">
                <a:effectLst/>
              </a:rPr>
              <a:t>Employee Productivity Enhancement: </a:t>
            </a:r>
            <a:r>
              <a:rPr lang="en-US" sz="1800" b="0" i="0" dirty="0">
                <a:effectLst/>
              </a:rPr>
              <a:t>Improve employee productivity by 25% through streamlined workflows and automated scheduling.</a:t>
            </a:r>
          </a:p>
          <a:p>
            <a:pPr algn="l"/>
            <a:r>
              <a:rPr lang="en-US" sz="1800" b="1" i="0" dirty="0">
                <a:effectLst/>
              </a:rPr>
              <a:t>Seamless Integration: </a:t>
            </a:r>
            <a:r>
              <a:rPr lang="en-US" sz="1800" b="0" i="0" dirty="0">
                <a:effectLst/>
              </a:rPr>
              <a:t>Integrate the system with existing ERP, CRM, and e-commerce platforms within 6 months of deployment.</a:t>
            </a:r>
          </a:p>
        </p:txBody>
      </p:sp>
    </p:spTree>
    <p:extLst>
      <p:ext uri="{BB962C8B-B14F-4D97-AF65-F5344CB8AC3E}">
        <p14:creationId xmlns:p14="http://schemas.microsoft.com/office/powerpoint/2010/main" val="3386511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8D0B6-E956-72C0-4D93-38B080B8118E}"/>
              </a:ext>
            </a:extLst>
          </p:cNvPr>
          <p:cNvSpPr>
            <a:spLocks noGrp="1"/>
          </p:cNvSpPr>
          <p:nvPr>
            <p:ph type="title"/>
          </p:nvPr>
        </p:nvSpPr>
        <p:spPr>
          <a:xfrm>
            <a:off x="838200" y="511175"/>
            <a:ext cx="10515600" cy="737811"/>
          </a:xfrm>
        </p:spPr>
        <p:txBody>
          <a:bodyPr>
            <a:normAutofit/>
          </a:bodyPr>
          <a:lstStyle/>
          <a:p>
            <a:r>
              <a:rPr lang="en-US" sz="3600" b="1" dirty="0">
                <a:latin typeface="+mn-lt"/>
              </a:rPr>
              <a:t>Success Criteria :</a:t>
            </a:r>
          </a:p>
        </p:txBody>
      </p:sp>
      <p:sp>
        <p:nvSpPr>
          <p:cNvPr id="3" name="Content Placeholder 2">
            <a:extLst>
              <a:ext uri="{FF2B5EF4-FFF2-40B4-BE49-F238E27FC236}">
                <a16:creationId xmlns:a16="http://schemas.microsoft.com/office/drawing/2014/main" id="{E66A6275-BE08-B466-325D-81639630DE9E}"/>
              </a:ext>
            </a:extLst>
          </p:cNvPr>
          <p:cNvSpPr>
            <a:spLocks noGrp="1"/>
          </p:cNvSpPr>
          <p:nvPr>
            <p:ph idx="1"/>
          </p:nvPr>
        </p:nvSpPr>
        <p:spPr>
          <a:xfrm>
            <a:off x="838200" y="1418848"/>
            <a:ext cx="10515600" cy="5074027"/>
          </a:xfrm>
        </p:spPr>
        <p:txBody>
          <a:bodyPr>
            <a:normAutofit/>
          </a:bodyPr>
          <a:lstStyle/>
          <a:p>
            <a:r>
              <a:rPr lang="en-US" sz="1800" b="0" i="0" dirty="0">
                <a:effectLst/>
              </a:rPr>
              <a:t>The success of the Store Management System will be measured by its ability to deliver tangible outcomes across </a:t>
            </a:r>
            <a:r>
              <a:rPr lang="en-US" sz="1800" b="1" i="0" dirty="0">
                <a:effectLst/>
              </a:rPr>
              <a:t>operational efficiency, customer satisfaction, and business growth</a:t>
            </a:r>
            <a:r>
              <a:rPr lang="en-US" sz="1800" b="0" i="0" dirty="0">
                <a:effectLst/>
              </a:rPr>
              <a:t>. The system must be fully implemented across all stores within the planned timeline (</a:t>
            </a:r>
            <a:r>
              <a:rPr lang="en-US" sz="1800" dirty="0"/>
              <a:t> </a:t>
            </a:r>
            <a:r>
              <a:rPr lang="en-US" sz="1800" b="0" i="0" dirty="0">
                <a:effectLst/>
              </a:rPr>
              <a:t>12 months ) with 100% adoption and minimal disruptions. </a:t>
            </a:r>
          </a:p>
          <a:p>
            <a:r>
              <a:rPr lang="en-US" sz="1800" b="0" i="0" dirty="0">
                <a:effectLst/>
              </a:rPr>
              <a:t>Operational efficiency will be demonstrated by </a:t>
            </a:r>
            <a:r>
              <a:rPr lang="en-US" sz="1800" b="1" i="0" dirty="0">
                <a:effectLst/>
              </a:rPr>
              <a:t>automating 80% of repetitive tasks</a:t>
            </a:r>
            <a:r>
              <a:rPr lang="en-US" sz="1800" b="0" i="0" dirty="0">
                <a:effectLst/>
              </a:rPr>
              <a:t>, </a:t>
            </a:r>
            <a:r>
              <a:rPr lang="en-US" sz="1800" b="1" i="0" dirty="0">
                <a:effectLst/>
              </a:rPr>
              <a:t>reducing operational costs by 15-20%</a:t>
            </a:r>
            <a:r>
              <a:rPr lang="en-US" sz="1800" b="0" i="0" dirty="0">
                <a:effectLst/>
              </a:rPr>
              <a:t>, and </a:t>
            </a:r>
            <a:r>
              <a:rPr lang="en-US" sz="1800" b="1" i="0" dirty="0">
                <a:effectLst/>
              </a:rPr>
              <a:t>improving inventory accuracy to 95%, </a:t>
            </a:r>
            <a:r>
              <a:rPr lang="en-US" sz="1800" b="0" i="0" dirty="0">
                <a:effectLst/>
              </a:rPr>
              <a:t>thereby minimizing stockouts and overstocking by 30%. </a:t>
            </a:r>
          </a:p>
          <a:p>
            <a:r>
              <a:rPr lang="en-US" sz="1800" b="0" i="0" dirty="0">
                <a:effectLst/>
              </a:rPr>
              <a:t>Customer satisfaction is a key metric, with targets set at a </a:t>
            </a:r>
            <a:r>
              <a:rPr lang="en-US" sz="1800" b="1" i="0" dirty="0">
                <a:effectLst/>
              </a:rPr>
              <a:t>20% increase in satisfaction scores</a:t>
            </a:r>
            <a:r>
              <a:rPr lang="en-US" sz="1800" b="0" i="0" dirty="0">
                <a:effectLst/>
              </a:rPr>
              <a:t>. The system should drive a </a:t>
            </a:r>
            <a:r>
              <a:rPr lang="en-US" sz="1800" b="1" i="0" dirty="0">
                <a:effectLst/>
              </a:rPr>
              <a:t>10-15% revenue growth </a:t>
            </a:r>
            <a:r>
              <a:rPr lang="en-US" sz="1800" b="0" i="0" dirty="0">
                <a:effectLst/>
              </a:rPr>
              <a:t>within the first year, with personalized promotions contributing to 20% of total sales. </a:t>
            </a:r>
          </a:p>
          <a:p>
            <a:r>
              <a:rPr lang="en-US" sz="1800" b="0" i="0" dirty="0">
                <a:effectLst/>
              </a:rPr>
              <a:t>Data-driven decision-making will be validated by managers using analytics for 90% of strategic decisions and a 25% improvement in demand forecasting accuracy. </a:t>
            </a:r>
            <a:r>
              <a:rPr lang="en-US" sz="1800" b="1" i="0" dirty="0">
                <a:effectLst/>
              </a:rPr>
              <a:t>Employee productivity is expected to increase by 25%, with a 50% reduction in time spent on manual tasks</a:t>
            </a:r>
            <a:r>
              <a:rPr lang="en-US" sz="1800" b="0" i="0" dirty="0">
                <a:effectLst/>
              </a:rPr>
              <a:t>. The system must also demonstrate scalability, supporting a 25% increase in transaction volume and store locations, while ensuring compliance with data protection regulations and robust security measures.</a:t>
            </a:r>
          </a:p>
          <a:p>
            <a:r>
              <a:rPr lang="en-US" sz="1800" b="0" i="0" dirty="0">
                <a:effectLst/>
              </a:rPr>
              <a:t>Finally, </a:t>
            </a:r>
            <a:r>
              <a:rPr lang="en-US" sz="1800" b="1" i="0" dirty="0">
                <a:effectLst/>
              </a:rPr>
              <a:t>user satisfaction scores for the system should exceed 85%, </a:t>
            </a:r>
            <a:r>
              <a:rPr lang="en-US" sz="1800" b="0" i="0" dirty="0">
                <a:effectLst/>
              </a:rPr>
              <a:t>with a </a:t>
            </a:r>
            <a:r>
              <a:rPr lang="en-US" sz="1800" b="1" i="0" dirty="0">
                <a:effectLst/>
              </a:rPr>
              <a:t>30% reduction in training time for new users</a:t>
            </a:r>
            <a:r>
              <a:rPr lang="en-US" sz="1800" b="0" i="0" dirty="0">
                <a:effectLst/>
              </a:rPr>
              <a:t>. These success criteria will ensure the project delivers measurable value and aligns with the organization’s strategic goals.</a:t>
            </a:r>
            <a:endParaRPr lang="en-US" sz="1800" dirty="0"/>
          </a:p>
        </p:txBody>
      </p:sp>
    </p:spTree>
    <p:extLst>
      <p:ext uri="{BB962C8B-B14F-4D97-AF65-F5344CB8AC3E}">
        <p14:creationId xmlns:p14="http://schemas.microsoft.com/office/powerpoint/2010/main" val="2163669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EBDFB-8480-1B4F-4CC7-506F7728CA6F}"/>
              </a:ext>
            </a:extLst>
          </p:cNvPr>
          <p:cNvSpPr>
            <a:spLocks noGrp="1"/>
          </p:cNvSpPr>
          <p:nvPr>
            <p:ph type="title"/>
          </p:nvPr>
        </p:nvSpPr>
        <p:spPr>
          <a:xfrm>
            <a:off x="785812" y="650876"/>
            <a:ext cx="10515600" cy="635000"/>
          </a:xfrm>
        </p:spPr>
        <p:txBody>
          <a:bodyPr>
            <a:normAutofit/>
          </a:bodyPr>
          <a:lstStyle/>
          <a:p>
            <a:r>
              <a:rPr lang="en-US" sz="3600" b="1" dirty="0">
                <a:latin typeface="+mn-lt"/>
              </a:rPr>
              <a:t>Methods And Approaches :</a:t>
            </a:r>
          </a:p>
        </p:txBody>
      </p:sp>
      <p:sp>
        <p:nvSpPr>
          <p:cNvPr id="47" name="Rectangle 43">
            <a:extLst>
              <a:ext uri="{FF2B5EF4-FFF2-40B4-BE49-F238E27FC236}">
                <a16:creationId xmlns:a16="http://schemas.microsoft.com/office/drawing/2014/main" id="{98BE0DD2-DC2D-3F48-A372-3A4521CFCE35}"/>
              </a:ext>
            </a:extLst>
          </p:cNvPr>
          <p:cNvSpPr>
            <a:spLocks noChangeArrowheads="1"/>
          </p:cNvSpPr>
          <p:nvPr/>
        </p:nvSpPr>
        <p:spPr bwMode="auto">
          <a:xfrm>
            <a:off x="754390" y="1397675"/>
            <a:ext cx="9690754"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404040"/>
                </a:solidFill>
                <a:effectLst/>
              </a:rPr>
              <a:t>1. </a:t>
            </a:r>
            <a:r>
              <a:rPr kumimoji="0" lang="en-US" altLang="en-US" b="1" i="0" u="none" strike="noStrike" cap="none" normalizeH="0" baseline="0" dirty="0">
                <a:ln>
                  <a:noFill/>
                </a:ln>
                <a:effectLst/>
              </a:rPr>
              <a:t>Requirements Gathering and Validation:</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a:ln>
                  <a:noFill/>
                </a:ln>
                <a:effectLst/>
              </a:rPr>
              <a:t>Conduct </a:t>
            </a:r>
            <a:r>
              <a:rPr kumimoji="0" lang="en-US" altLang="en-US" b="1" i="0" u="none" strike="noStrike" cap="none" normalizeH="0" baseline="0" dirty="0">
                <a:ln>
                  <a:noFill/>
                </a:ln>
                <a:effectLst/>
              </a:rPr>
              <a:t>sprint planning meetings</a:t>
            </a:r>
            <a:r>
              <a:rPr kumimoji="0" lang="en-US" altLang="en-US" b="0" i="0" u="none" strike="noStrike" cap="none" normalizeH="0" baseline="0" dirty="0">
                <a:ln>
                  <a:noFill/>
                </a:ln>
                <a:effectLst/>
              </a:rPr>
              <a:t> to prioritize requirements for each iteration.</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a:ln>
                  <a:noFill/>
                </a:ln>
                <a:effectLst/>
              </a:rPr>
              <a:t>Use iterative requirements gathering techniques like </a:t>
            </a:r>
            <a:r>
              <a:rPr kumimoji="0" lang="en-US" altLang="en-US" b="1" i="0" u="none" strike="noStrike" cap="none" normalizeH="0" baseline="0" dirty="0">
                <a:ln>
                  <a:noFill/>
                </a:ln>
                <a:effectLst/>
              </a:rPr>
              <a:t>user stories</a:t>
            </a:r>
            <a:r>
              <a:rPr kumimoji="0" lang="en-US" altLang="en-US" b="0" i="0" u="none" strike="noStrike" cap="none" normalizeH="0" baseline="0" dirty="0">
                <a:ln>
                  <a:noFill/>
                </a:ln>
                <a:effectLst/>
              </a:rPr>
              <a:t> and </a:t>
            </a:r>
            <a:r>
              <a:rPr kumimoji="0" lang="en-US" altLang="en-US" b="1" i="0" u="none" strike="noStrike" cap="none" normalizeH="0" baseline="0" dirty="0">
                <a:ln>
                  <a:noFill/>
                </a:ln>
                <a:effectLst/>
              </a:rPr>
              <a:t>backlog refinement sessions</a:t>
            </a:r>
            <a:r>
              <a:rPr kumimoji="0" lang="en-US" altLang="en-US" b="0" i="0" u="none" strike="noStrike" cap="none" normalizeH="0" baseline="0" dirty="0">
                <a:ln>
                  <a:noFill/>
                </a:ln>
                <a:effectLst/>
              </a:rPr>
              <a:t> instead of a one-time, upfront requirement collection.</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a:ln>
                  <a:noFill/>
                </a:ln>
                <a:effectLst/>
              </a:rPr>
              <a:t>Validate requirements continuously with stakeholders through </a:t>
            </a:r>
            <a:r>
              <a:rPr kumimoji="0" lang="en-US" altLang="en-US" b="1" i="0" u="none" strike="noStrike" cap="none" normalizeH="0" baseline="0" dirty="0">
                <a:ln>
                  <a:noFill/>
                </a:ln>
                <a:effectLst/>
              </a:rPr>
              <a:t>sprint reviews</a:t>
            </a:r>
            <a:r>
              <a:rPr kumimoji="0" lang="en-US" altLang="en-US" b="0" i="0" u="none" strike="noStrike" cap="none" normalizeH="0" baseline="0" dirty="0">
                <a:ln>
                  <a:noFill/>
                </a:ln>
                <a:effectLst/>
              </a:rPr>
              <a:t> and </a:t>
            </a:r>
            <a:r>
              <a:rPr kumimoji="0" lang="en-US" altLang="en-US" b="1" i="0" u="none" strike="noStrike" cap="none" normalizeH="0" baseline="0" dirty="0">
                <a:ln>
                  <a:noFill/>
                </a:ln>
                <a:effectLst/>
              </a:rPr>
              <a:t>demos</a:t>
            </a:r>
            <a:r>
              <a:rPr kumimoji="0" lang="en-US" altLang="en-US" b="0" i="0" u="none" strike="noStrike" cap="none" normalizeH="0" baseline="0" dirty="0">
                <a:ln>
                  <a:noFill/>
                </a:ln>
                <a:effectLst/>
              </a:rPr>
              <a:t>, ensuring alignment with business needs.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9" name="Rectangle 45">
            <a:extLst>
              <a:ext uri="{FF2B5EF4-FFF2-40B4-BE49-F238E27FC236}">
                <a16:creationId xmlns:a16="http://schemas.microsoft.com/office/drawing/2014/main" id="{D65C6474-4855-8192-B6C8-114B67B01C5A}"/>
              </a:ext>
            </a:extLst>
          </p:cNvPr>
          <p:cNvSpPr>
            <a:spLocks noChangeArrowheads="1"/>
          </p:cNvSpPr>
          <p:nvPr/>
        </p:nvSpPr>
        <p:spPr bwMode="auto">
          <a:xfrm>
            <a:off x="698614" y="3120026"/>
            <a:ext cx="10689995"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b="1" dirty="0">
                <a:solidFill>
                  <a:srgbClr val="404040"/>
                </a:solidFill>
              </a:rPr>
              <a:t>2</a:t>
            </a:r>
            <a:r>
              <a:rPr kumimoji="0" lang="en-US" altLang="en-US" sz="900" b="1" i="0" u="none" strike="noStrike" cap="none" normalizeH="0" baseline="0" dirty="0">
                <a:ln>
                  <a:noFill/>
                </a:ln>
                <a:solidFill>
                  <a:srgbClr val="404040"/>
                </a:solidFill>
                <a:effectLst/>
                <a:latin typeface="Inter"/>
              </a:rPr>
              <a:t>. </a:t>
            </a:r>
            <a:r>
              <a:rPr kumimoji="0" lang="en-US" altLang="en-US" b="1" i="0" u="none" strike="noStrike" cap="none" normalizeH="0" baseline="0" dirty="0">
                <a:ln>
                  <a:noFill/>
                </a:ln>
                <a:effectLst/>
              </a:rPr>
              <a:t>Change Management:</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a:ln>
                  <a:noFill/>
                </a:ln>
                <a:effectLst/>
              </a:rPr>
              <a:t>Embrace changes even late in development, as Agile is designed to accommodate evolving requirements.</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a:ln>
                  <a:noFill/>
                </a:ln>
                <a:effectLst/>
              </a:rPr>
              <a:t>Use a </a:t>
            </a:r>
            <a:r>
              <a:rPr kumimoji="0" lang="en-US" altLang="en-US" b="1" i="0" u="none" strike="noStrike" cap="none" normalizeH="0" baseline="0" dirty="0">
                <a:ln>
                  <a:noFill/>
                </a:ln>
                <a:effectLst/>
              </a:rPr>
              <a:t>prioritized product backlog</a:t>
            </a:r>
            <a:r>
              <a:rPr kumimoji="0" lang="en-US" altLang="en-US" b="0" i="0" u="none" strike="noStrike" cap="none" normalizeH="0" baseline="0" dirty="0">
                <a:ln>
                  <a:noFill/>
                </a:ln>
                <a:effectLst/>
              </a:rPr>
              <a:t> to manage new requests, ensuring high-value features are addressed first.</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a:ln>
                  <a:noFill/>
                </a:ln>
                <a:effectLst/>
              </a:rPr>
              <a:t>Changes are incorporated into upcoming sprints without formal Change Requests (CRs), but with stakeholder approval during backlog grooming.</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1" name="Rectangle 47">
            <a:extLst>
              <a:ext uri="{FF2B5EF4-FFF2-40B4-BE49-F238E27FC236}">
                <a16:creationId xmlns:a16="http://schemas.microsoft.com/office/drawing/2014/main" id="{BFCBCC73-CFB4-1A40-7306-AFC61263A7D9}"/>
              </a:ext>
            </a:extLst>
          </p:cNvPr>
          <p:cNvSpPr>
            <a:spLocks noChangeArrowheads="1"/>
          </p:cNvSpPr>
          <p:nvPr/>
        </p:nvSpPr>
        <p:spPr bwMode="auto">
          <a:xfrm>
            <a:off x="698614" y="4631017"/>
            <a:ext cx="10818411"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404040"/>
                </a:solidFill>
                <a:effectLst/>
              </a:rPr>
              <a:t>3</a:t>
            </a:r>
            <a:r>
              <a:rPr kumimoji="0" lang="en-US" altLang="en-US" b="1" i="0" u="none" strike="noStrike" cap="none" normalizeH="0" baseline="0" dirty="0">
                <a:ln>
                  <a:noFill/>
                </a:ln>
                <a:effectLst/>
              </a:rPr>
              <a:t>. Development Process:</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a:ln>
                  <a:noFill/>
                </a:ln>
                <a:effectLst/>
              </a:rPr>
              <a:t>Development is iterative and incremental, with features delivered in </a:t>
            </a:r>
            <a:r>
              <a:rPr kumimoji="0" lang="en-US" altLang="en-US" b="1" i="0" u="none" strike="noStrike" cap="none" normalizeH="0" baseline="0" dirty="0">
                <a:ln>
                  <a:noFill/>
                </a:ln>
                <a:effectLst/>
              </a:rPr>
              <a:t>sprints</a:t>
            </a:r>
            <a:r>
              <a:rPr kumimoji="0" lang="en-US" altLang="en-US" b="0" i="0" u="none" strike="noStrike" cap="none" normalizeH="0" baseline="0" dirty="0">
                <a:ln>
                  <a:noFill/>
                </a:ln>
                <a:effectLst/>
              </a:rPr>
              <a:t> (2-4 weeks).</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a:ln>
                  <a:noFill/>
                </a:ln>
                <a:effectLst/>
              </a:rPr>
              <a:t>Instead of a strict timeline, progress is tracked using </a:t>
            </a:r>
            <a:r>
              <a:rPr kumimoji="0" lang="en-US" altLang="en-US" b="1" i="0" u="none" strike="noStrike" cap="none" normalizeH="0" baseline="0" dirty="0">
                <a:ln>
                  <a:noFill/>
                </a:ln>
                <a:effectLst/>
              </a:rPr>
              <a:t>burndown charts</a:t>
            </a:r>
            <a:r>
              <a:rPr kumimoji="0" lang="en-US" altLang="en-US" b="0" i="0" u="none" strike="noStrike" cap="none" normalizeH="0" baseline="0" dirty="0">
                <a:ln>
                  <a:noFill/>
                </a:ln>
                <a:effectLst/>
              </a:rPr>
              <a:t> and </a:t>
            </a:r>
            <a:r>
              <a:rPr kumimoji="0" lang="en-US" altLang="en-US" b="1" i="0" u="none" strike="noStrike" cap="none" normalizeH="0" baseline="0" dirty="0">
                <a:ln>
                  <a:noFill/>
                </a:ln>
                <a:effectLst/>
              </a:rPr>
              <a:t>sprint goals</a:t>
            </a:r>
            <a:r>
              <a:rPr kumimoji="0" lang="en-US" altLang="en-US" b="0" i="0" u="none" strike="noStrike" cap="none" normalizeH="0" baseline="0" dirty="0">
                <a:ln>
                  <a:noFill/>
                </a:ln>
                <a:effectLst/>
              </a:rPr>
              <a:t>.</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a:ln>
                  <a:noFill/>
                </a:ln>
                <a:effectLst/>
              </a:rPr>
              <a:t>Daily </a:t>
            </a:r>
            <a:r>
              <a:rPr kumimoji="0" lang="en-US" altLang="en-US" b="1" i="0" u="none" strike="noStrike" cap="none" normalizeH="0" baseline="0" dirty="0">
                <a:ln>
                  <a:noFill/>
                </a:ln>
                <a:effectLst/>
              </a:rPr>
              <a:t>stand-up meetings</a:t>
            </a:r>
            <a:r>
              <a:rPr kumimoji="0" lang="en-US" altLang="en-US" b="0" i="0" u="none" strike="noStrike" cap="none" normalizeH="0" baseline="0" dirty="0">
                <a:ln>
                  <a:noFill/>
                </a:ln>
                <a:effectLst/>
              </a:rPr>
              <a:t> replace milestone tracking, ensuring continuous communication and issue resolution.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21499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84F3-9AF4-D0E6-6D27-A190D58034F2}"/>
              </a:ext>
            </a:extLst>
          </p:cNvPr>
          <p:cNvSpPr>
            <a:spLocks noGrp="1"/>
          </p:cNvSpPr>
          <p:nvPr>
            <p:ph type="title"/>
          </p:nvPr>
        </p:nvSpPr>
        <p:spPr>
          <a:xfrm>
            <a:off x="838200" y="422276"/>
            <a:ext cx="10515600" cy="549274"/>
          </a:xfrm>
        </p:spPr>
        <p:txBody>
          <a:bodyPr>
            <a:normAutofit/>
          </a:bodyPr>
          <a:lstStyle/>
          <a:p>
            <a:r>
              <a:rPr lang="en-US" sz="2400" b="1" dirty="0">
                <a:latin typeface="+mn-lt"/>
              </a:rPr>
              <a:t>Methods and Approaches :</a:t>
            </a:r>
          </a:p>
        </p:txBody>
      </p:sp>
      <p:sp>
        <p:nvSpPr>
          <p:cNvPr id="3" name="Content Placeholder 2">
            <a:extLst>
              <a:ext uri="{FF2B5EF4-FFF2-40B4-BE49-F238E27FC236}">
                <a16:creationId xmlns:a16="http://schemas.microsoft.com/office/drawing/2014/main" id="{85BD7096-0D13-DD6E-146E-1490CEBDCB1C}"/>
              </a:ext>
            </a:extLst>
          </p:cNvPr>
          <p:cNvSpPr>
            <a:spLocks noGrp="1"/>
          </p:cNvSpPr>
          <p:nvPr>
            <p:ph idx="1"/>
          </p:nvPr>
        </p:nvSpPr>
        <p:spPr>
          <a:xfrm>
            <a:off x="838199" y="1163636"/>
            <a:ext cx="10822757" cy="5262563"/>
          </a:xfrm>
        </p:spPr>
        <p:txBody>
          <a:bodyPr>
            <a:norm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effectLst/>
              </a:rPr>
              <a:t>4. Quality Assurance (QA):</a:t>
            </a:r>
          </a:p>
          <a:p>
            <a:pPr eaLnBrk="0" fontAlgn="base" hangingPunct="0">
              <a:lnSpc>
                <a:spcPct val="100000"/>
              </a:lnSpc>
              <a:spcBef>
                <a:spcPct val="0"/>
              </a:spcBef>
              <a:spcAft>
                <a:spcPct val="0"/>
              </a:spcAft>
            </a:pPr>
            <a:r>
              <a:rPr kumimoji="0" lang="en-US" altLang="en-US" sz="1800" i="0" u="none" strike="noStrike" cap="none" normalizeH="0" baseline="0" dirty="0">
                <a:ln>
                  <a:noFill/>
                </a:ln>
                <a:effectLst/>
              </a:rPr>
              <a:t>QA is integrated into every sprint, not conducted only after development is complete.</a:t>
            </a:r>
          </a:p>
          <a:p>
            <a:pPr eaLnBrk="0" fontAlgn="base" hangingPunct="0">
              <a:lnSpc>
                <a:spcPct val="100000"/>
              </a:lnSpc>
              <a:spcBef>
                <a:spcPct val="0"/>
              </a:spcBef>
              <a:spcAft>
                <a:spcPct val="0"/>
              </a:spcAft>
            </a:pPr>
            <a:r>
              <a:rPr kumimoji="0" lang="en-US" altLang="en-US" sz="1800" i="0" u="none" strike="noStrike" cap="none" normalizeH="0" baseline="0" dirty="0">
                <a:ln>
                  <a:noFill/>
                </a:ln>
                <a:effectLst/>
              </a:rPr>
              <a:t>Testers work alongside developers to ensure features are tested as they are built.</a:t>
            </a:r>
          </a:p>
          <a:p>
            <a:pPr eaLnBrk="0" fontAlgn="base" hangingPunct="0">
              <a:lnSpc>
                <a:spcPct val="100000"/>
              </a:lnSpc>
              <a:spcBef>
                <a:spcPct val="0"/>
              </a:spcBef>
              <a:spcAft>
                <a:spcPct val="0"/>
              </a:spcAft>
            </a:pPr>
            <a:r>
              <a:rPr kumimoji="0" lang="en-US" altLang="en-US" sz="1800" i="0" u="none" strike="noStrike" cap="none" normalizeH="0" baseline="0" dirty="0">
                <a:ln>
                  <a:noFill/>
                </a:ln>
                <a:effectLst/>
              </a:rPr>
              <a:t>Automated testing and </a:t>
            </a:r>
            <a:r>
              <a:rPr kumimoji="0" lang="en-US" altLang="en-US" sz="1800" b="1" i="0" u="none" strike="noStrike" cap="none" normalizeH="0" baseline="0" dirty="0">
                <a:ln>
                  <a:noFill/>
                </a:ln>
                <a:effectLst/>
              </a:rPr>
              <a:t>Continuous Integration (CI)</a:t>
            </a:r>
            <a:r>
              <a:rPr kumimoji="0" lang="en-US" altLang="en-US" sz="1800" i="0" u="none" strike="noStrike" cap="none" normalizeH="0" baseline="0" dirty="0">
                <a:ln>
                  <a:noFill/>
                </a:ln>
                <a:effectLst/>
              </a:rPr>
              <a:t> ensure early detection of bugs.</a:t>
            </a:r>
          </a:p>
          <a:p>
            <a:pPr marL="0" indent="0" algn="l">
              <a:buNone/>
            </a:pPr>
            <a:r>
              <a:rPr lang="en-US" sz="1800" b="1" i="0" dirty="0">
                <a:effectLst/>
              </a:rPr>
              <a:t>5. Bug Tracking and Resolution:</a:t>
            </a:r>
          </a:p>
          <a:p>
            <a:r>
              <a:rPr lang="en-US" sz="1800" i="0" dirty="0">
                <a:effectLst/>
              </a:rPr>
              <a:t>Bugs are tracked using tools like </a:t>
            </a:r>
            <a:r>
              <a:rPr lang="en-US" sz="1800" b="1" i="0" dirty="0">
                <a:effectLst/>
              </a:rPr>
              <a:t>Jira</a:t>
            </a:r>
            <a:r>
              <a:rPr lang="en-US" sz="1800" i="0" dirty="0">
                <a:effectLst/>
              </a:rPr>
              <a:t> but are resolved within the same sprint or the next, depending on priority.</a:t>
            </a:r>
          </a:p>
          <a:p>
            <a:pPr>
              <a:spcBef>
                <a:spcPts val="300"/>
              </a:spcBef>
            </a:pPr>
            <a:r>
              <a:rPr lang="en-US" sz="1800" i="0" dirty="0">
                <a:effectLst/>
              </a:rPr>
              <a:t>Immediate resolution of critical bugs is prioritized, avoiding structured maintenance cycles.</a:t>
            </a:r>
          </a:p>
          <a:p>
            <a:pPr marL="0" indent="0" algn="l">
              <a:buNone/>
            </a:pPr>
            <a:r>
              <a:rPr lang="en-US" sz="1800" b="1" i="0" dirty="0">
                <a:effectLst/>
              </a:rPr>
              <a:t>6. User Acceptance Testing (UAT):</a:t>
            </a:r>
          </a:p>
          <a:p>
            <a:r>
              <a:rPr lang="en-US" sz="1800" i="0" dirty="0">
                <a:effectLst/>
              </a:rPr>
              <a:t>UAT is conducted at the end of each sprint, allowing stakeholders to provide feedback on delivered features.</a:t>
            </a:r>
          </a:p>
          <a:p>
            <a:pPr>
              <a:spcBef>
                <a:spcPts val="300"/>
              </a:spcBef>
            </a:pPr>
            <a:r>
              <a:rPr lang="en-US" sz="1800" i="0" dirty="0">
                <a:effectLst/>
              </a:rPr>
              <a:t>This ensures continuous validation and reduces the risk of major issues at the end of the project.</a:t>
            </a:r>
          </a:p>
          <a:p>
            <a:pPr algn="l"/>
            <a:r>
              <a:rPr lang="en-US" sz="1800" b="1" i="0" dirty="0">
                <a:effectLst/>
              </a:rPr>
              <a:t>7. Deployment:</a:t>
            </a:r>
          </a:p>
          <a:p>
            <a:r>
              <a:rPr lang="en-US" sz="1800" i="0" dirty="0">
                <a:effectLst/>
              </a:rPr>
              <a:t>Deployment is done incrementally, with features released as they are completed (e.g., inventory management first, followed by POS integration).</a:t>
            </a:r>
          </a:p>
          <a:p>
            <a:pPr>
              <a:spcBef>
                <a:spcPts val="300"/>
              </a:spcBef>
            </a:pPr>
            <a:r>
              <a:rPr lang="en-US" sz="1800" i="0" dirty="0">
                <a:effectLst/>
              </a:rPr>
              <a:t>A </a:t>
            </a:r>
            <a:r>
              <a:rPr lang="en-US" sz="1800" b="1" i="0" dirty="0">
                <a:effectLst/>
              </a:rPr>
              <a:t>staging environment</a:t>
            </a:r>
            <a:r>
              <a:rPr lang="en-US" sz="1800" i="0" dirty="0">
                <a:effectLst/>
              </a:rPr>
              <a:t> is used for testing before deploying to production, but deployments are smaller and more frequent.</a:t>
            </a:r>
          </a:p>
          <a:p>
            <a:pPr marL="0" indent="0" algn="l">
              <a:spcBef>
                <a:spcPts val="300"/>
              </a:spcBef>
              <a:buNone/>
            </a:pPr>
            <a:endParaRPr lang="en-US" sz="1800" b="0" i="0" dirty="0">
              <a:solidFill>
                <a:srgbClr val="404040"/>
              </a:solidFill>
              <a:effectLst/>
            </a:endParaRPr>
          </a:p>
        </p:txBody>
      </p:sp>
    </p:spTree>
    <p:extLst>
      <p:ext uri="{BB962C8B-B14F-4D97-AF65-F5344CB8AC3E}">
        <p14:creationId xmlns:p14="http://schemas.microsoft.com/office/powerpoint/2010/main" val="33002000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TM03457510[[fn=Savon]]</Template>
  <TotalTime>1747</TotalTime>
  <Words>2215</Words>
  <Application>Microsoft Office PowerPoint</Application>
  <PresentationFormat>Widescreen</PresentationFormat>
  <Paragraphs>206</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Inter</vt:lpstr>
      <vt:lpstr>Office Theme</vt:lpstr>
      <vt:lpstr>Project Title :- Store Management System</vt:lpstr>
      <vt:lpstr>PowerPoint Presentation</vt:lpstr>
      <vt:lpstr>Problems :</vt:lpstr>
      <vt:lpstr>Opportunities :</vt:lpstr>
      <vt:lpstr>Purpose Statement :</vt:lpstr>
      <vt:lpstr>Project Objectives : </vt:lpstr>
      <vt:lpstr>Success Criteria :</vt:lpstr>
      <vt:lpstr>Methods And Approaches :</vt:lpstr>
      <vt:lpstr>Methods and Approaches :</vt:lpstr>
      <vt:lpstr>Methods and Approaches :</vt:lpstr>
      <vt:lpstr>Resources :</vt:lpstr>
      <vt:lpstr>Resources:</vt:lpstr>
      <vt:lpstr>PowerPoint Presentation</vt:lpstr>
      <vt:lpstr>PowerPoint Presentation</vt:lpstr>
      <vt:lpstr>To Be Completed by Appropriate Manager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Srushti Deshpande</dc:creator>
  <cp:lastModifiedBy>KUNAL KHADSE</cp:lastModifiedBy>
  <cp:revision>10</cp:revision>
  <dcterms:created xsi:type="dcterms:W3CDTF">2025-02-01T10:21:50Z</dcterms:created>
  <dcterms:modified xsi:type="dcterms:W3CDTF">2025-02-17T05:49:42Z</dcterms:modified>
</cp:coreProperties>
</file>