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7F3FDAB-F31C-461F-BE4F-B2174C0E35F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endParaRPr lang="en-US"/>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endParaRPr lang="en-US"/>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B614CE8A-B52D-4B23-9082-ED97C39620B7}"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7F3FDAB-F31C-461F-BE4F-B2174C0E35F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47F3FDAB-F31C-461F-BE4F-B2174C0E35F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47F3FDAB-F31C-461F-BE4F-B2174C0E35F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F3FDAB-F31C-461F-BE4F-B2174C0E35F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3FDAB-F31C-461F-BE4F-B2174C0E35F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7F3FDAB-F31C-461F-BE4F-B2174C0E35F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7F3FDAB-F31C-461F-BE4F-B2174C0E35F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14CE8A-B52D-4B23-9082-ED97C39620B7}"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7F3FDAB-F31C-461F-BE4F-B2174C0E35F0}" type="datetimeFigureOut">
              <a:rPr lang="en-IN" smtClean="0"/>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4CE8A-B52D-4B23-9082-ED97C39620B7}"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panose="020B0604020202020204"/>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000" dirty="0"/>
              <a:t>Loan Management System (LMS)</a:t>
            </a:r>
            <a:br>
              <a:rPr lang="en-US" sz="4000" dirty="0"/>
            </a:br>
            <a:endParaRPr lang="en-IN" sz="4000" dirty="0"/>
          </a:p>
        </p:txBody>
      </p:sp>
      <p:sp>
        <p:nvSpPr>
          <p:cNvPr id="3" name="Subtitle 2"/>
          <p:cNvSpPr>
            <a:spLocks noGrp="1"/>
          </p:cNvSpPr>
          <p:nvPr>
            <p:ph type="subTitle" idx="1"/>
          </p:nvPr>
        </p:nvSpPr>
        <p:spPr>
          <a:xfrm>
            <a:off x="3645365" y="4089398"/>
            <a:ext cx="7007839" cy="606889"/>
          </a:xfrm>
        </p:spPr>
        <p:txBody>
          <a:bodyPr>
            <a:normAutofit/>
          </a:bodyPr>
          <a:lstStyle/>
          <a:p>
            <a:pPr algn="ctr"/>
            <a:r>
              <a:rPr lang="en-US" sz="2000" b="1" dirty="0">
                <a:latin typeface="Calibri" panose="020F0502020204030204" pitchFamily="34" charset="0"/>
                <a:cs typeface="Calibri" panose="020F0502020204030204" pitchFamily="34" charset="0"/>
              </a:rPr>
              <a:t>Waterfall Methodology</a:t>
            </a:r>
            <a:endParaRPr lang="en-IN" sz="2000" b="1"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1652" y="712434"/>
            <a:ext cx="3860046" cy="1134122"/>
          </a:xfrm>
        </p:spPr>
        <p:txBody>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Phase 5 – Deployment</a:t>
            </a:r>
            <a:br>
              <a:rPr lang="en-IN" sz="1800" dirty="0">
                <a:effectLst/>
                <a:latin typeface="Calibri" panose="020F0502020204030204" pitchFamily="34" charset="0"/>
                <a:ea typeface="Calibri" panose="020F0502020204030204" pitchFamily="34" charset="0"/>
                <a:cs typeface="Calibri" panose="020F0502020204030204" pitchFamily="34" charset="0"/>
              </a:rPr>
            </a:b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2" y="1532877"/>
            <a:ext cx="6621001" cy="3944645"/>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Objective:</a:t>
            </a:r>
            <a:r>
              <a:rPr lang="en-IN" sz="1200" dirty="0">
                <a:effectLst/>
                <a:latin typeface="Calibri" panose="020F0502020204030204" pitchFamily="34" charset="0"/>
                <a:ea typeface="Times New Roman" panose="02020603050405020304" pitchFamily="18" charset="0"/>
                <a:cs typeface="Calibri" panose="020F0502020204030204" pitchFamily="34" charset="0"/>
              </a:rPr>
              <a:t> Deploy the Loan Management System to a production environment.</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Activities: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Server setup and configuration</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Database migration and setup</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Final checks for system readiness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Deliverables: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Deployment Plan</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User Training Documentation</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1"/>
            <a:ext cx="3052178" cy="779016"/>
          </a:xfrm>
        </p:spPr>
        <p:txBody>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Phase 6 – Maintenance</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04411" y="1464817"/>
            <a:ext cx="8964707" cy="4145870"/>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Objective:</a:t>
            </a:r>
            <a:r>
              <a:rPr lang="en-IN" sz="1200" dirty="0">
                <a:effectLst/>
                <a:latin typeface="Calibri" panose="020F0502020204030204" pitchFamily="34" charset="0"/>
                <a:ea typeface="Times New Roman" panose="02020603050405020304" pitchFamily="18" charset="0"/>
                <a:cs typeface="Calibri" panose="020F0502020204030204" pitchFamily="34" charset="0"/>
              </a:rPr>
              <a:t> Ensure smooth system operation and manage future enhancements.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Activities: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Monitor system performance</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Implement updates and fix bugs as needed</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Gather feedback for future improvements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Deliverables: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Maintenance Logs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Enhancement Requests and Change Requests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latin typeface="Calibri" panose="020F0502020204030204" pitchFamily="34" charset="0"/>
              <a:cs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28726"/>
            <a:ext cx="3140955" cy="521563"/>
          </a:xfrm>
        </p:spPr>
        <p:txBody>
          <a:bodyPr>
            <a:normAutofit/>
          </a:bodyPr>
          <a:lstStyle/>
          <a:p>
            <a:pPr marL="457200" indent="-457200" algn="l">
              <a:buFont typeface="Wingdings" panose="05000000000000000000" pitchFamily="2" charset="2"/>
              <a:buChar char="Ø"/>
            </a:pPr>
            <a:r>
              <a:rPr lang="en-US" sz="2400" dirty="0">
                <a:latin typeface="Calibri" panose="020F0502020204030204" pitchFamily="34" charset="0"/>
                <a:cs typeface="Calibri" panose="020F0502020204030204" pitchFamily="34" charset="0"/>
              </a:rPr>
              <a:t>Resources</a:t>
            </a:r>
            <a:endParaRPr lang="en-IN" sz="24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655945" y="650289"/>
            <a:ext cx="10536055" cy="5874798"/>
          </a:xfrm>
        </p:spPr>
        <p:txBody>
          <a:bodyPr>
            <a:noAutofit/>
          </a:bodyPr>
          <a:lstStyle/>
          <a:p>
            <a:pPr marL="0" indent="0">
              <a:buNone/>
            </a:pPr>
            <a:endParaRPr lang="en-US" sz="1100" b="1" dirty="0">
              <a:latin typeface="Calibri" panose="020F0502020204030204" pitchFamily="34" charset="0"/>
              <a:cs typeface="Calibri" panose="020F0502020204030204" pitchFamily="34" charset="0"/>
            </a:endParaRPr>
          </a:p>
          <a:p>
            <a:r>
              <a:rPr lang="en-US" sz="1100" b="1" dirty="0">
                <a:latin typeface="Calibri" panose="020F0502020204030204" pitchFamily="34" charset="0"/>
                <a:cs typeface="Calibri" panose="020F0502020204030204" pitchFamily="34" charset="0"/>
              </a:rPr>
              <a:t>1. People</a:t>
            </a:r>
            <a:endParaRPr lang="en-US" sz="1100" b="1" dirty="0">
              <a:latin typeface="Calibri" panose="020F0502020204030204" pitchFamily="34" charset="0"/>
              <a:cs typeface="Calibri" panose="020F0502020204030204" pitchFamily="34" charset="0"/>
            </a:endParaRPr>
          </a:p>
          <a:p>
            <a:pPr marL="0" indent="0">
              <a:buNone/>
            </a:pPr>
            <a:r>
              <a:rPr lang="en-US" sz="1100" b="1" dirty="0">
                <a:latin typeface="Calibri" panose="020F0502020204030204" pitchFamily="34" charset="0"/>
                <a:cs typeface="Calibri" panose="020F0502020204030204" pitchFamily="34" charset="0"/>
              </a:rPr>
              <a:t>          Project Team Members</a:t>
            </a:r>
            <a:r>
              <a:rPr lang="en-US" sz="1100" dirty="0">
                <a:latin typeface="Calibri" panose="020F0502020204030204" pitchFamily="34" charset="0"/>
                <a:cs typeface="Calibri" panose="020F0502020204030204" pitchFamily="34" charset="0"/>
              </a:rPr>
              <a:t>:</a:t>
            </a:r>
            <a:endParaRPr lang="en-US" sz="11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100" b="1" dirty="0">
                <a:latin typeface="Calibri" panose="020F0502020204030204" pitchFamily="34" charset="0"/>
                <a:cs typeface="Calibri" panose="020F0502020204030204" pitchFamily="34" charset="0"/>
              </a:rPr>
              <a:t>Business Analyst (BA)</a:t>
            </a:r>
            <a:r>
              <a:rPr lang="en-US" sz="1100" dirty="0">
                <a:latin typeface="Calibri" panose="020F0502020204030204" pitchFamily="34" charset="0"/>
                <a:cs typeface="Calibri" panose="020F0502020204030204" pitchFamily="34" charset="0"/>
              </a:rPr>
              <a:t>: To define requirements, manage documentation, and ensure the project aligns with business objectives.</a:t>
            </a:r>
            <a:endParaRPr lang="en-US" sz="11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100" b="1" dirty="0">
                <a:latin typeface="Calibri" panose="020F0502020204030204" pitchFamily="34" charset="0"/>
                <a:cs typeface="Calibri" panose="020F0502020204030204" pitchFamily="34" charset="0"/>
              </a:rPr>
              <a:t>Project Manager (PM)</a:t>
            </a:r>
            <a:r>
              <a:rPr lang="en-US" sz="1100" dirty="0">
                <a:latin typeface="Calibri" panose="020F0502020204030204" pitchFamily="34" charset="0"/>
                <a:cs typeface="Calibri" panose="020F0502020204030204" pitchFamily="34" charset="0"/>
              </a:rPr>
              <a:t>: To oversee the project scope, timelines, and deliverables.</a:t>
            </a:r>
            <a:endParaRPr lang="en-US" sz="11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100" b="1" dirty="0">
                <a:latin typeface="Calibri" panose="020F0502020204030204" pitchFamily="34" charset="0"/>
                <a:cs typeface="Calibri" panose="020F0502020204030204" pitchFamily="34" charset="0"/>
              </a:rPr>
              <a:t>Developers</a:t>
            </a:r>
            <a:r>
              <a:rPr lang="en-US" sz="1100" dirty="0">
                <a:latin typeface="Calibri" panose="020F0502020204030204" pitchFamily="34" charset="0"/>
                <a:cs typeface="Calibri" panose="020F0502020204030204" pitchFamily="34" charset="0"/>
              </a:rPr>
              <a:t>: Responsible for coding, testing, and deploying the Loan Management System.</a:t>
            </a:r>
            <a:endParaRPr lang="en-US" sz="11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100" b="1" dirty="0">
                <a:latin typeface="Calibri" panose="020F0502020204030204" pitchFamily="34" charset="0"/>
                <a:cs typeface="Calibri" panose="020F0502020204030204" pitchFamily="34" charset="0"/>
              </a:rPr>
              <a:t>Quality Assurance (QA) Team</a:t>
            </a:r>
            <a:r>
              <a:rPr lang="en-US" sz="1100" dirty="0">
                <a:latin typeface="Calibri" panose="020F0502020204030204" pitchFamily="34" charset="0"/>
                <a:cs typeface="Calibri" panose="020F0502020204030204" pitchFamily="34" charset="0"/>
              </a:rPr>
              <a:t>: To conduct testing and ensure the system meets quality standards and functional requirements.</a:t>
            </a:r>
            <a:endParaRPr lang="en-US" sz="11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100" b="1" dirty="0">
                <a:latin typeface="Calibri" panose="020F0502020204030204" pitchFamily="34" charset="0"/>
                <a:cs typeface="Calibri" panose="020F0502020204030204" pitchFamily="34" charset="0"/>
              </a:rPr>
              <a:t>Subject Matter Experts (SMEs)</a:t>
            </a:r>
            <a:r>
              <a:rPr lang="en-US" sz="1100" dirty="0">
                <a:latin typeface="Calibri" panose="020F0502020204030204" pitchFamily="34" charset="0"/>
                <a:cs typeface="Calibri" panose="020F0502020204030204" pitchFamily="34" charset="0"/>
              </a:rPr>
              <a:t>: Key stakeholders from the client’s loan processing, compliance, and finance departments.</a:t>
            </a:r>
            <a:endParaRPr lang="en-US" sz="11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100" b="1" dirty="0">
                <a:latin typeface="Calibri" panose="020F0502020204030204" pitchFamily="34" charset="0"/>
                <a:cs typeface="Calibri" panose="020F0502020204030204" pitchFamily="34" charset="0"/>
              </a:rPr>
              <a:t>Technical Support Team</a:t>
            </a:r>
            <a:r>
              <a:rPr lang="en-US" sz="1100" dirty="0">
                <a:latin typeface="Calibri" panose="020F0502020204030204" pitchFamily="34" charset="0"/>
                <a:cs typeface="Calibri" panose="020F0502020204030204" pitchFamily="34" charset="0"/>
              </a:rPr>
              <a:t>: To provide post-deployment support and maintenance.</a:t>
            </a:r>
            <a:endParaRPr lang="en-US" sz="1100" dirty="0">
              <a:latin typeface="Calibri" panose="020F0502020204030204" pitchFamily="34" charset="0"/>
              <a:cs typeface="Calibri" panose="020F0502020204030204" pitchFamily="34" charset="0"/>
            </a:endParaRPr>
          </a:p>
          <a:p>
            <a:r>
              <a:rPr lang="en-US" sz="1100" b="1" dirty="0">
                <a:latin typeface="Calibri" panose="020F0502020204030204" pitchFamily="34" charset="0"/>
                <a:cs typeface="Calibri" panose="020F0502020204030204" pitchFamily="34" charset="0"/>
              </a:rPr>
              <a:t>2. Time</a:t>
            </a:r>
            <a:endParaRPr lang="en-US" sz="1100" b="1" dirty="0">
              <a:latin typeface="Calibri" panose="020F0502020204030204" pitchFamily="34" charset="0"/>
              <a:cs typeface="Calibri" panose="020F0502020204030204" pitchFamily="34" charset="0"/>
            </a:endParaRPr>
          </a:p>
          <a:p>
            <a:pPr marL="0" indent="0">
              <a:buNone/>
            </a:pPr>
            <a:r>
              <a:rPr lang="en-US" sz="1100" b="1" dirty="0">
                <a:latin typeface="Calibri" panose="020F0502020204030204" pitchFamily="34" charset="0"/>
                <a:cs typeface="Calibri" panose="020F0502020204030204" pitchFamily="34" charset="0"/>
              </a:rPr>
              <a:t>            Project Duration</a:t>
            </a:r>
            <a:r>
              <a:rPr lang="en-US" sz="1100" dirty="0">
                <a:latin typeface="Calibri" panose="020F0502020204030204" pitchFamily="34" charset="0"/>
                <a:cs typeface="Calibri" panose="020F0502020204030204" pitchFamily="34" charset="0"/>
              </a:rPr>
              <a:t>: Implementation is expected to be completed within 10 months, following a structured Waterfall approach with distinct phases: Requirements        				Gathering, Design, Development, Testing, Deployment, and Maintenance.</a:t>
            </a:r>
            <a:endParaRPr lang="en-US" sz="1100" dirty="0">
              <a:latin typeface="Calibri" panose="020F0502020204030204" pitchFamily="34" charset="0"/>
              <a:cs typeface="Calibri" panose="020F0502020204030204" pitchFamily="34" charset="0"/>
            </a:endParaRPr>
          </a:p>
          <a:p>
            <a:pPr marL="0" indent="0">
              <a:buNone/>
            </a:pPr>
            <a:r>
              <a:rPr lang="en-US" sz="1100" b="1" dirty="0">
                <a:latin typeface="Calibri" panose="020F0502020204030204" pitchFamily="34" charset="0"/>
                <a:cs typeface="Calibri" panose="020F0502020204030204" pitchFamily="34" charset="0"/>
              </a:rPr>
              <a:t>         3. Budget</a:t>
            </a:r>
            <a:endParaRPr lang="en-US" sz="1100" b="1"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Overall Budget Allocation</a:t>
            </a:r>
            <a:r>
              <a:rPr lang="en-US" sz="1100" dirty="0">
                <a:latin typeface="Calibri" panose="020F0502020204030204" pitchFamily="34" charset="0"/>
                <a:cs typeface="Calibri" panose="020F0502020204030204" pitchFamily="34" charset="0"/>
              </a:rPr>
              <a:t>: The total budget for hardware, software, training, and services is not to exceed Rs. 0000.00.</a:t>
            </a:r>
            <a:endParaRPr lang="en-US" sz="11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Hardware Costs</a:t>
            </a:r>
            <a:r>
              <a:rPr lang="en-US" sz="1100" dirty="0">
                <a:latin typeface="Calibri" panose="020F0502020204030204" pitchFamily="34" charset="0"/>
                <a:cs typeface="Calibri" panose="020F0502020204030204" pitchFamily="34" charset="0"/>
              </a:rPr>
              <a:t>: Servers, networking equipment, and other necessary hardware infrastructure.</a:t>
            </a:r>
            <a:endParaRPr lang="en-US" sz="11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Software Costs</a:t>
            </a:r>
            <a:r>
              <a:rPr lang="en-US" sz="1100" dirty="0">
                <a:latin typeface="Calibri" panose="020F0502020204030204" pitchFamily="34" charset="0"/>
                <a:cs typeface="Calibri" panose="020F0502020204030204" pitchFamily="34" charset="0"/>
              </a:rPr>
              <a:t>: Software licenses, database management systems, and any required middleware.</a:t>
            </a:r>
            <a:endParaRPr lang="en-US" sz="11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Training and Documentation</a:t>
            </a:r>
            <a:r>
              <a:rPr lang="en-US" sz="1100" dirty="0">
                <a:latin typeface="Calibri" panose="020F0502020204030204" pitchFamily="34" charset="0"/>
                <a:cs typeface="Calibri" panose="020F0502020204030204" pitchFamily="34" charset="0"/>
              </a:rPr>
              <a:t>: Provision for staff training on the new system and development of user documentation.</a:t>
            </a:r>
            <a:endParaRPr lang="en-US" sz="11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Professional Services</a:t>
            </a:r>
            <a:r>
              <a:rPr lang="en-US" sz="1100" dirty="0">
                <a:latin typeface="Calibri" panose="020F0502020204030204" pitchFamily="34" charset="0"/>
                <a:cs typeface="Calibri" panose="020F0502020204030204" pitchFamily="34" charset="0"/>
              </a:rPr>
              <a:t>: Consulting, development, and implementation services required from third-party vendors.</a:t>
            </a:r>
            <a:endParaRPr lang="en-US" sz="1100" dirty="0">
              <a:latin typeface="Calibri" panose="020F0502020204030204" pitchFamily="34" charset="0"/>
              <a:cs typeface="Calibri" panose="020F0502020204030204" pitchFamily="34" charset="0"/>
            </a:endParaRPr>
          </a:p>
          <a:p>
            <a:pPr marL="0" indent="0">
              <a:buNone/>
            </a:pPr>
            <a:endParaRPr lang="en-US" sz="1100" dirty="0">
              <a:latin typeface="Calibri" panose="020F0502020204030204" pitchFamily="34" charset="0"/>
              <a:cs typeface="Calibri" panose="020F0502020204030204" pitchFamily="34" charset="0"/>
            </a:endParaRPr>
          </a:p>
          <a:p>
            <a:pPr marL="0" indent="0">
              <a:buNone/>
            </a:pPr>
            <a:r>
              <a:rPr lang="en-US" sz="1100" b="1" dirty="0">
                <a:latin typeface="Calibri" panose="020F0502020204030204" pitchFamily="34" charset="0"/>
                <a:cs typeface="Calibri" panose="020F0502020204030204" pitchFamily="34" charset="0"/>
              </a:rPr>
              <a:t>          4. Other</a:t>
            </a:r>
            <a:endParaRPr lang="en-US" sz="1100" b="1"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Third-Party Software Evaluation</a:t>
            </a:r>
            <a:r>
              <a:rPr lang="en-US" sz="1100" dirty="0">
                <a:latin typeface="Calibri" panose="020F0502020204030204" pitchFamily="34" charset="0"/>
                <a:cs typeface="Calibri" panose="020F0502020204030204" pitchFamily="34" charset="0"/>
              </a:rPr>
              <a:t>: Budget allocation for evaluating third-party software solutions to determine the best-fit components for the loan management system.</a:t>
            </a:r>
            <a:endParaRPr lang="en-US" sz="11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Site Visits</a:t>
            </a:r>
            <a:r>
              <a:rPr lang="en-US" sz="1100" dirty="0">
                <a:latin typeface="Calibri" panose="020F0502020204030204" pitchFamily="34" charset="0"/>
                <a:cs typeface="Calibri" panose="020F0502020204030204" pitchFamily="34" charset="0"/>
              </a:rPr>
              <a:t>: To understand existing workflows and gather detailed business requirements directly from end-users.</a:t>
            </a:r>
            <a:endParaRPr lang="en-US" sz="11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b="1" dirty="0">
                <a:latin typeface="Calibri" panose="020F0502020204030204" pitchFamily="34" charset="0"/>
                <a:cs typeface="Calibri" panose="020F0502020204030204" pitchFamily="34" charset="0"/>
              </a:rPr>
              <a:t>Dataquest Reports</a:t>
            </a:r>
            <a:r>
              <a:rPr lang="en-US" sz="1100" dirty="0">
                <a:latin typeface="Calibri" panose="020F0502020204030204" pitchFamily="34" charset="0"/>
                <a:cs typeface="Calibri" panose="020F0502020204030204" pitchFamily="34" charset="0"/>
              </a:rPr>
              <a:t>: Market research and industry reports for insights into loan management system trends, best practices, and potential improvements, with a budget not exceeding Rs. 0000.00.</a:t>
            </a:r>
            <a:endParaRPr lang="en-US" sz="1100" dirty="0">
              <a:latin typeface="Calibri" panose="020F0502020204030204" pitchFamily="34" charset="0"/>
              <a:cs typeface="Calibri" panose="020F0502020204030204" pitchFamily="34" charset="0"/>
            </a:endParaRPr>
          </a:p>
          <a:p>
            <a:endParaRPr lang="en-IN" sz="1100" dirty="0">
              <a:latin typeface="Calibri" panose="020F0502020204030204" pitchFamily="34" charset="0"/>
              <a:cs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32746" y="590035"/>
            <a:ext cx="4607188" cy="576262"/>
          </a:xfrm>
        </p:spPr>
        <p:txBody>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Key Challenges &amp; Solutions</a:t>
            </a:r>
            <a:br>
              <a:rPr lang="en-IN" sz="1800" dirty="0">
                <a:effectLst/>
                <a:latin typeface="Calibri" panose="020F0502020204030204" pitchFamily="34" charset="0"/>
                <a:ea typeface="Calibri" panose="020F0502020204030204" pitchFamily="34" charset="0"/>
                <a:cs typeface="Calibri" panose="020F0502020204030204" pitchFamily="34" charset="0"/>
              </a:rPr>
            </a:br>
            <a:endParaRPr lang="en-IN" sz="1800" dirty="0">
              <a:latin typeface="Calibri" panose="020F0502020204030204" pitchFamily="34" charset="0"/>
              <a:cs typeface="Calibri" panose="020F0502020204030204" pitchFamily="34" charset="0"/>
            </a:endParaRPr>
          </a:p>
        </p:txBody>
      </p:sp>
      <p:sp>
        <p:nvSpPr>
          <p:cNvPr id="4" name="Content Placeholder 3"/>
          <p:cNvSpPr>
            <a:spLocks noGrp="1"/>
          </p:cNvSpPr>
          <p:nvPr>
            <p:ph sz="half" idx="2"/>
          </p:nvPr>
        </p:nvSpPr>
        <p:spPr>
          <a:xfrm>
            <a:off x="1488812" y="878166"/>
            <a:ext cx="4895056" cy="2763622"/>
          </a:xfrm>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Challenges:</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Ensuring comprehensive requirement gathering</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Managing scope creep</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User adoption of the new system</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Solutions:</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Regular stakeholder engagement</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Strict adherence to project scope</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User training sessions</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cs typeface="Calibri" panose="020F0502020204030204" pitchFamily="34" charset="0"/>
            </a:endParaRPr>
          </a:p>
        </p:txBody>
      </p:sp>
      <p:sp>
        <p:nvSpPr>
          <p:cNvPr id="5" name="Text Placeholder 4"/>
          <p:cNvSpPr>
            <a:spLocks noGrp="1"/>
          </p:cNvSpPr>
          <p:nvPr>
            <p:ph type="body" sz="quarter" idx="3"/>
          </p:nvPr>
        </p:nvSpPr>
        <p:spPr>
          <a:xfrm>
            <a:off x="1692832" y="3998697"/>
            <a:ext cx="4622537" cy="576262"/>
          </a:xfrm>
        </p:spPr>
        <p:txBody>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Conclusion</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p>
        </p:txBody>
      </p:sp>
      <p:sp>
        <p:nvSpPr>
          <p:cNvPr id="6" name="Content Placeholder 5"/>
          <p:cNvSpPr>
            <a:spLocks noGrp="1"/>
          </p:cNvSpPr>
          <p:nvPr>
            <p:ph sz="quarter" idx="4"/>
          </p:nvPr>
        </p:nvSpPr>
        <p:spPr>
          <a:xfrm>
            <a:off x="1556573" y="4091519"/>
            <a:ext cx="4895056" cy="2455862"/>
          </a:xfrm>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Summary:</a:t>
            </a:r>
            <a:r>
              <a:rPr lang="en-IN" sz="1200" dirty="0">
                <a:effectLst/>
                <a:latin typeface="Calibri" panose="020F0502020204030204" pitchFamily="34" charset="0"/>
                <a:ea typeface="Times New Roman" panose="02020603050405020304" pitchFamily="18" charset="0"/>
                <a:cs typeface="Calibri" panose="020F0502020204030204" pitchFamily="34" charset="0"/>
              </a:rPr>
              <a:t> Loan Management System developed using Waterfall model, ensuring a structured and systematic approach.</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Impact:</a:t>
            </a:r>
            <a:r>
              <a:rPr lang="en-IN" sz="1200" dirty="0">
                <a:effectLst/>
                <a:latin typeface="Calibri" panose="020F0502020204030204" pitchFamily="34" charset="0"/>
                <a:ea typeface="Times New Roman" panose="02020603050405020304" pitchFamily="18" charset="0"/>
                <a:cs typeface="Calibri" panose="020F0502020204030204" pitchFamily="34" charset="0"/>
              </a:rPr>
              <a:t> Improved efficiency in loan processing, reduced errors, and enhanced customer experience.</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Next Steps:</a:t>
            </a:r>
            <a:r>
              <a:rPr lang="en-IN" sz="1200" dirty="0">
                <a:effectLst/>
                <a:latin typeface="Calibri" panose="020F0502020204030204" pitchFamily="34" charset="0"/>
                <a:ea typeface="Times New Roman" panose="02020603050405020304" pitchFamily="18" charset="0"/>
                <a:cs typeface="Calibri" panose="020F0502020204030204" pitchFamily="34" charset="0"/>
              </a:rPr>
              <a:t> Deployment and continuous maintenance to ensure optimal performance.</a:t>
            </a:r>
            <a:endParaRPr lang="en-IN" sz="1200" dirty="0">
              <a:effectLst/>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cs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066" y="2683276"/>
            <a:ext cx="10018713" cy="1752599"/>
          </a:xfrm>
        </p:spPr>
        <p:txBody>
          <a:bodyPr/>
          <a:lstStyle/>
          <a:p>
            <a:r>
              <a:rPr lang="en-US" dirty="0"/>
              <a:t>Thank You</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53987"/>
            <a:ext cx="8596668" cy="748683"/>
          </a:xfrm>
        </p:spPr>
        <p:txBody>
          <a:bodyPr>
            <a:noAutofit/>
          </a:bodyPr>
          <a:lstStyle/>
          <a:p>
            <a:pPr marL="285750" indent="-285750" algn="l">
              <a:buFont typeface="Wingdings" panose="05000000000000000000" pitchFamily="2" charset="2"/>
              <a:buChar char="Ø"/>
            </a:pPr>
            <a:r>
              <a:rPr lang="en-IN" sz="2400" b="1" dirty="0">
                <a:effectLst/>
                <a:latin typeface="+mn-lt"/>
                <a:ea typeface="Times New Roman" panose="02020603050405020304" pitchFamily="18" charset="0"/>
                <a:cs typeface="Times New Roman" panose="02020603050405020304" pitchFamily="18" charset="0"/>
              </a:rPr>
              <a:t>Title Slide</a:t>
            </a:r>
            <a:br>
              <a:rPr lang="en-IN" sz="2400" dirty="0">
                <a:effectLst/>
                <a:latin typeface="+mn-lt"/>
                <a:ea typeface="Calibri" panose="020F0502020204030204" pitchFamily="34" charset="0"/>
                <a:cs typeface="Times New Roman" panose="02020603050405020304" pitchFamily="18" charset="0"/>
              </a:rPr>
            </a:br>
            <a:endParaRPr lang="en-IN" sz="2400" dirty="0">
              <a:latin typeface="+mn-lt"/>
            </a:endParaRPr>
          </a:p>
        </p:txBody>
      </p:sp>
      <p:sp>
        <p:nvSpPr>
          <p:cNvPr id="3" name="Content Placeholder 2"/>
          <p:cNvSpPr>
            <a:spLocks noGrp="1"/>
          </p:cNvSpPr>
          <p:nvPr>
            <p:ph idx="1"/>
          </p:nvPr>
        </p:nvSpPr>
        <p:spPr>
          <a:xfrm>
            <a:off x="1797666" y="1028329"/>
            <a:ext cx="8596668" cy="3880773"/>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endParaRPr lang="en-IN" sz="1800" b="1"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Project Title:</a:t>
            </a:r>
            <a:r>
              <a:rPr lang="en-IN" sz="1800" dirty="0">
                <a:effectLst/>
                <a:latin typeface="Calibri" panose="020F0502020204030204" pitchFamily="34" charset="0"/>
                <a:ea typeface="Times New Roman" panose="02020603050405020304" pitchFamily="18" charset="0"/>
                <a:cs typeface="Calibri" panose="020F0502020204030204" pitchFamily="34" charset="0"/>
              </a:rPr>
              <a:t> Loan Management System Project </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dirty="0">
                <a:effectLst/>
                <a:latin typeface="Calibri" panose="020F0502020204030204" pitchFamily="34" charset="0"/>
                <a:ea typeface="Times New Roman" panose="02020603050405020304" pitchFamily="18" charset="0"/>
                <a:cs typeface="Calibri" panose="020F0502020204030204" pitchFamily="34" charset="0"/>
              </a:rPr>
              <a:t>Subtitle:</a:t>
            </a:r>
            <a:r>
              <a:rPr lang="en-IN" sz="1800" dirty="0">
                <a:effectLst/>
                <a:latin typeface="Calibri" panose="020F0502020204030204" pitchFamily="34" charset="0"/>
                <a:ea typeface="Times New Roman" panose="02020603050405020304" pitchFamily="18" charset="0"/>
                <a:cs typeface="Calibri" panose="020F0502020204030204" pitchFamily="34" charset="0"/>
              </a:rPr>
              <a:t> Using the Waterfall Model</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Presented by:</a:t>
            </a:r>
            <a:r>
              <a:rPr lang="en-IN" sz="1800" dirty="0">
                <a:effectLst/>
                <a:latin typeface="Calibri" panose="020F0502020204030204" pitchFamily="34" charset="0"/>
                <a:ea typeface="Times New Roman" panose="02020603050405020304" pitchFamily="18" charset="0"/>
                <a:cs typeface="Calibri" panose="020F0502020204030204" pitchFamily="34" charset="0"/>
              </a:rPr>
              <a:t> Diksha Tupe</a:t>
            </a:r>
            <a:endParaRPr lang="en-IN" sz="1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dirty="0">
                <a:latin typeface="Calibri" panose="020F0502020204030204" pitchFamily="34" charset="0"/>
                <a:ea typeface="Calibri" panose="020F0502020204030204" pitchFamily="34" charset="0"/>
                <a:cs typeface="Calibri" panose="020F0502020204030204" pitchFamily="34" charset="0"/>
              </a:rPr>
              <a:t>Prepared by</a:t>
            </a:r>
            <a:r>
              <a:rPr lang="en-IN" sz="1800" dirty="0">
                <a:latin typeface="Calibri" panose="020F0502020204030204" pitchFamily="34" charset="0"/>
                <a:ea typeface="Calibri" panose="020F0502020204030204" pitchFamily="34" charset="0"/>
                <a:cs typeface="Calibri" panose="020F0502020204030204" pitchFamily="34" charset="0"/>
              </a:rPr>
              <a:t> : Diksha Tupe</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dirty="0">
                <a:effectLst/>
                <a:latin typeface="Calibri" panose="020F0502020204030204" pitchFamily="34" charset="0"/>
                <a:ea typeface="Times New Roman" panose="02020603050405020304" pitchFamily="18" charset="0"/>
                <a:cs typeface="Calibri" panose="020F0502020204030204" pitchFamily="34" charset="0"/>
              </a:rPr>
              <a:t>Role:</a:t>
            </a:r>
            <a:r>
              <a:rPr lang="en-IN" sz="1800" dirty="0">
                <a:effectLst/>
                <a:latin typeface="Calibri" panose="020F0502020204030204" pitchFamily="34" charset="0"/>
                <a:ea typeface="Times New Roman" panose="02020603050405020304" pitchFamily="18" charset="0"/>
                <a:cs typeface="Calibri" panose="020F0502020204030204" pitchFamily="34" charset="0"/>
              </a:rPr>
              <a:t> Business Analyst</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dirty="0">
                <a:effectLst/>
                <a:latin typeface="Calibri" panose="020F0502020204030204" pitchFamily="34" charset="0"/>
                <a:ea typeface="Times New Roman" panose="02020603050405020304" pitchFamily="18" charset="0"/>
                <a:cs typeface="Calibri" panose="020F0502020204030204" pitchFamily="34" charset="0"/>
              </a:rPr>
              <a:t>Date:</a:t>
            </a:r>
            <a:r>
              <a:rPr lang="en-IN" sz="1800" dirty="0">
                <a:effectLst/>
                <a:latin typeface="Calibri" panose="020F0502020204030204" pitchFamily="34" charset="0"/>
                <a:ea typeface="Times New Roman" panose="02020603050405020304" pitchFamily="18" charset="0"/>
                <a:cs typeface="Calibri" panose="020F0502020204030204" pitchFamily="34" charset="0"/>
              </a:rPr>
              <a:t> 12/12/2024</a:t>
            </a:r>
            <a:endParaRPr lang="en-IN" dirty="0">
              <a:latin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6452" y="292963"/>
            <a:ext cx="10092173" cy="5557421"/>
          </a:xfrm>
        </p:spPr>
        <p:txBody>
          <a:bodyPr>
            <a:noAutofit/>
          </a:bodyPr>
          <a:lstStyle/>
          <a:p>
            <a:pPr marL="285750" indent="-285750" algn="l">
              <a:buFont typeface="Wingdings" panose="05000000000000000000" pitchFamily="2" charset="2"/>
              <a:buChar char="Ø"/>
            </a:pPr>
            <a:r>
              <a:rPr lang="en-US" sz="1100" b="1" dirty="0">
                <a:latin typeface="Calibri" panose="020F0502020204030204" pitchFamily="34" charset="0"/>
                <a:cs typeface="Calibri" panose="020F0502020204030204" pitchFamily="34" charset="0"/>
              </a:rPr>
              <a:t>Situation, Problem and Opportunity </a:t>
            </a:r>
            <a:br>
              <a:rPr lang="en-US" sz="1100" b="1" dirty="0">
                <a:latin typeface="Calibri" panose="020F0502020204030204" pitchFamily="34" charset="0"/>
                <a:cs typeface="Calibri" panose="020F0502020204030204" pitchFamily="34" charset="0"/>
              </a:rPr>
            </a:br>
            <a:br>
              <a:rPr lang="en-US" sz="1100" b="1" dirty="0">
                <a:latin typeface="Calibri" panose="020F0502020204030204" pitchFamily="34" charset="0"/>
                <a:cs typeface="Calibri" panose="020F0502020204030204" pitchFamily="34" charset="0"/>
              </a:rPr>
            </a:br>
            <a:br>
              <a:rPr lang="en-US" sz="1100" b="1"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Situation –</a:t>
            </a:r>
            <a:br>
              <a:rPr lang="en-US" sz="1100" b="1" dirty="0">
                <a:latin typeface="Calibri" panose="020F0502020204030204" pitchFamily="34" charset="0"/>
                <a:cs typeface="Calibri" panose="020F0502020204030204" pitchFamily="34" charset="0"/>
              </a:rPr>
            </a:br>
            <a:br>
              <a:rPr lang="en-US" sz="1100" b="1"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A financial institution is looking to improve its existing loan management process. Currently, loan processing, approval, and repayment tracking are managed across disparate systems, leading to inefficiencies, errors, and difficulties in compliance and reporting. The institution aims to consolidate these functions into a single, integrated Loan Management System (LMS) to improve operational efficiency, customer experience, and regulatory compliance.</a:t>
            </a:r>
            <a:br>
              <a:rPr lang="en-US" sz="1100" dirty="0">
                <a:latin typeface="Calibri" panose="020F0502020204030204" pitchFamily="34" charset="0"/>
                <a:cs typeface="Calibri" panose="020F0502020204030204" pitchFamily="34" charset="0"/>
              </a:rPr>
            </a:br>
            <a:br>
              <a:rPr lang="en-US" sz="1100" dirty="0">
                <a:latin typeface="Calibri" panose="020F0502020204030204" pitchFamily="34" charset="0"/>
                <a:cs typeface="Calibri" panose="020F0502020204030204" pitchFamily="34" charset="0"/>
              </a:rPr>
            </a:b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Problem --</a:t>
            </a:r>
            <a:br>
              <a:rPr lang="en-US" sz="1100" b="1" dirty="0">
                <a:latin typeface="Calibri" panose="020F0502020204030204" pitchFamily="34" charset="0"/>
                <a:cs typeface="Calibri" panose="020F0502020204030204" pitchFamily="34" charset="0"/>
              </a:rPr>
            </a:br>
            <a:br>
              <a:rPr lang="en-US" sz="1100" b="1"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The current loan management process has several key issues:</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Data Fragmentation</a:t>
            </a:r>
            <a:r>
              <a:rPr lang="en-US" sz="1100" dirty="0">
                <a:latin typeface="Calibri" panose="020F0502020204030204" pitchFamily="34" charset="0"/>
                <a:cs typeface="Calibri" panose="020F0502020204030204" pitchFamily="34" charset="0"/>
              </a:rPr>
              <a:t>: Loan-related data is stored in multiple systems, leading to duplicate entries, data inconsistencies, and a lack of a single source of truth.</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Operational Inefficiencies</a:t>
            </a:r>
            <a:r>
              <a:rPr lang="en-US" sz="1100" dirty="0">
                <a:latin typeface="Calibri" panose="020F0502020204030204" pitchFamily="34" charset="0"/>
                <a:cs typeface="Calibri" panose="020F0502020204030204" pitchFamily="34" charset="0"/>
              </a:rPr>
              <a:t>: Manual processes in loan origination, approval, and tracking slow down the overall cycle, increasing the time taken to approve and disburse loans.</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Compliance Challenges</a:t>
            </a:r>
            <a:r>
              <a:rPr lang="en-US" sz="1100" dirty="0">
                <a:latin typeface="Calibri" panose="020F0502020204030204" pitchFamily="34" charset="0"/>
                <a:cs typeface="Calibri" panose="020F0502020204030204" pitchFamily="34" charset="0"/>
              </a:rPr>
              <a:t>: With fragmented data, ensuring compliance with local and international financial regulations is challenging, often requiring manual intervention for reporting and audits.</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Poor Customer Experience</a:t>
            </a:r>
            <a:r>
              <a:rPr lang="en-US" sz="1100" dirty="0">
                <a:latin typeface="Calibri" panose="020F0502020204030204" pitchFamily="34" charset="0"/>
                <a:cs typeface="Calibri" panose="020F0502020204030204" pitchFamily="34" charset="0"/>
              </a:rPr>
              <a:t>: Due to delays in processing and errors in tracking, customers face frustrations, which may affect the institution’s reputation and customer retention.</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Limited Scalability</a:t>
            </a:r>
            <a:r>
              <a:rPr lang="en-US" sz="1100" dirty="0">
                <a:latin typeface="Calibri" panose="020F0502020204030204" pitchFamily="34" charset="0"/>
                <a:cs typeface="Calibri" panose="020F0502020204030204" pitchFamily="34" charset="0"/>
              </a:rPr>
              <a:t>: The current system struggles to handle increasing loan volumes, creating bottlenecks during peak times.</a:t>
            </a:r>
            <a:br>
              <a:rPr lang="en-US" sz="1100" dirty="0">
                <a:latin typeface="Calibri" panose="020F0502020204030204" pitchFamily="34" charset="0"/>
                <a:cs typeface="Calibri" panose="020F0502020204030204" pitchFamily="34" charset="0"/>
              </a:rPr>
            </a:br>
            <a:br>
              <a:rPr lang="en-US" sz="1100" dirty="0">
                <a:latin typeface="Calibri" panose="020F0502020204030204" pitchFamily="34" charset="0"/>
                <a:cs typeface="Calibri" panose="020F0502020204030204" pitchFamily="34" charset="0"/>
              </a:rPr>
            </a:b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Opportunity --</a:t>
            </a:r>
            <a:br>
              <a:rPr lang="en-US" sz="1100" b="1" dirty="0">
                <a:latin typeface="Calibri" panose="020F0502020204030204" pitchFamily="34" charset="0"/>
                <a:cs typeface="Calibri" panose="020F0502020204030204" pitchFamily="34" charset="0"/>
              </a:rPr>
            </a:br>
            <a:br>
              <a:rPr lang="en-US" sz="1100" b="1"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Implementing a new Loan Management System presents several opportunities:</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Centralized Data and Automation</a:t>
            </a:r>
            <a:r>
              <a:rPr lang="en-US" sz="1100" dirty="0">
                <a:latin typeface="Calibri" panose="020F0502020204030204" pitchFamily="34" charset="0"/>
                <a:cs typeface="Calibri" panose="020F0502020204030204" pitchFamily="34" charset="0"/>
              </a:rPr>
              <a:t>: A unified LMS can centralize loan-related data and automate processes, reducing the chances of error, increasing efficiency, and speeding up the loan lifecycle.</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Enhanced Customer Experience</a:t>
            </a:r>
            <a:r>
              <a:rPr lang="en-US" sz="1100" dirty="0">
                <a:latin typeface="Calibri" panose="020F0502020204030204" pitchFamily="34" charset="0"/>
                <a:cs typeface="Calibri" panose="020F0502020204030204" pitchFamily="34" charset="0"/>
              </a:rPr>
              <a:t>: An efficient, automated system will enable faster processing times and provide customers with real-time updates on loan status, resulting in a more transparent and satisfying experience.</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Improved Compliance and Reporting</a:t>
            </a:r>
            <a:r>
              <a:rPr lang="en-US" sz="1100" dirty="0">
                <a:latin typeface="Calibri" panose="020F0502020204030204" pitchFamily="34" charset="0"/>
                <a:cs typeface="Calibri" panose="020F0502020204030204" pitchFamily="34" charset="0"/>
              </a:rPr>
              <a:t>: A centralized system will allow easier tracking and reporting for regulatory compliance, minimizing the risk of fines and reputational damage.</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Scalability</a:t>
            </a:r>
            <a:r>
              <a:rPr lang="en-US" sz="1100" dirty="0">
                <a:latin typeface="Calibri" panose="020F0502020204030204" pitchFamily="34" charset="0"/>
                <a:cs typeface="Calibri" panose="020F0502020204030204" pitchFamily="34" charset="0"/>
              </a:rPr>
              <a:t>: The new system will be designed to handle high volumes, allowing the institution to expand its loan portfolio without compromising service quality.</a:t>
            </a:r>
            <a:br>
              <a:rPr lang="en-US" sz="1100" dirty="0">
                <a:latin typeface="Calibri" panose="020F0502020204030204" pitchFamily="34" charset="0"/>
                <a:cs typeface="Calibri" panose="020F0502020204030204" pitchFamily="34" charset="0"/>
              </a:rPr>
            </a:br>
            <a:r>
              <a:rPr lang="en-US" sz="1100" b="1" dirty="0">
                <a:latin typeface="Calibri" panose="020F0502020204030204" pitchFamily="34" charset="0"/>
                <a:cs typeface="Calibri" panose="020F0502020204030204" pitchFamily="34" charset="0"/>
              </a:rPr>
              <a:t>Cost Savings</a:t>
            </a:r>
            <a:r>
              <a:rPr lang="en-US" sz="1100" dirty="0">
                <a:latin typeface="Calibri" panose="020F0502020204030204" pitchFamily="34" charset="0"/>
                <a:cs typeface="Calibri" panose="020F0502020204030204" pitchFamily="34" charset="0"/>
              </a:rPr>
              <a:t>: Automation and reduced reliance on manual processes will lead to long-term operational cost savings, benefiting both the institution and its customers.</a:t>
            </a:r>
            <a:br>
              <a:rPr lang="en-US" sz="1100" dirty="0">
                <a:latin typeface="Calibri" panose="020F0502020204030204" pitchFamily="34" charset="0"/>
                <a:cs typeface="Calibri" panose="020F0502020204030204" pitchFamily="34" charset="0"/>
              </a:rPr>
            </a:br>
            <a:endParaRPr lang="en-IN" sz="1100" dirty="0">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6896209" cy="779016"/>
          </a:xfrm>
        </p:spPr>
        <p:txBody>
          <a:bodyPr>
            <a:normAutofit/>
          </a:bodyPr>
          <a:lstStyle/>
          <a:p>
            <a:pPr marL="571500" indent="-571500" algn="l">
              <a:buFont typeface="Wingdings" panose="05000000000000000000" pitchFamily="2" charset="2"/>
              <a:buChar char="Ø"/>
            </a:pPr>
            <a:r>
              <a:rPr lang="en-US" sz="1800" dirty="0">
                <a:latin typeface="Calibri" panose="020F0502020204030204" pitchFamily="34" charset="0"/>
                <a:cs typeface="Calibri" panose="020F0502020204030204" pitchFamily="34" charset="0"/>
              </a:rPr>
              <a:t>Project Overview</a:t>
            </a:r>
            <a:endParaRPr lang="en-IN" sz="18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1" y="1464817"/>
            <a:ext cx="10269724" cy="3770421"/>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Objective:</a:t>
            </a:r>
            <a:r>
              <a:rPr lang="en-IN" sz="1200" dirty="0">
                <a:effectLst/>
                <a:latin typeface="Calibri" panose="020F0502020204030204" pitchFamily="34" charset="0"/>
                <a:ea typeface="Times New Roman" panose="02020603050405020304" pitchFamily="18" charset="0"/>
                <a:cs typeface="Calibri" panose="020F0502020204030204" pitchFamily="34" charset="0"/>
              </a:rPr>
              <a:t> Develop an efficient Loan Management System to streamline personal loan processing, improve data accuracy, and enhance customer satisfaction.</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Scope:</a:t>
            </a:r>
            <a:r>
              <a:rPr lang="en-IN" sz="1200" dirty="0">
                <a:effectLst/>
                <a:latin typeface="Calibri" panose="020F0502020204030204" pitchFamily="34" charset="0"/>
                <a:ea typeface="Times New Roman" panose="02020603050405020304" pitchFamily="18" charset="0"/>
                <a:cs typeface="Calibri" panose="020F0502020204030204" pitchFamily="34" charset="0"/>
              </a:rPr>
              <a:t> Includes application processing, credit assessment, loan approval, disbursement, repayment, and reporting.</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Stakeholders: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Bank Management</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Loan Officers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IT Team</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Customers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6789677" cy="628095"/>
          </a:xfrm>
        </p:spPr>
        <p:txBody>
          <a:bodyPr>
            <a:normAutofit/>
          </a:bodyPr>
          <a:lstStyle/>
          <a:p>
            <a:pPr marL="457200" indent="-457200" algn="l">
              <a:buFont typeface="Wingdings" panose="05000000000000000000" pitchFamily="2" charset="2"/>
              <a:buChar char="Ø"/>
            </a:pPr>
            <a:r>
              <a:rPr lang="en-US" sz="2800" dirty="0">
                <a:latin typeface="Calibri" panose="020F0502020204030204" pitchFamily="34" charset="0"/>
                <a:cs typeface="Calibri" panose="020F0502020204030204" pitchFamily="34" charset="0"/>
              </a:rPr>
              <a:t>Waterfall Model Overview</a:t>
            </a:r>
            <a:endParaRPr lang="en-IN" sz="28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1" y="1717088"/>
            <a:ext cx="10018713" cy="3124201"/>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 A linear, sequential approach to software development where each phase must be completed before moving to the next.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Times New Roman" panose="02020603050405020304" pitchFamily="18" charset="0"/>
                <a:ea typeface="Times New Roman" panose="02020603050405020304" pitchFamily="18" charset="0"/>
                <a:cs typeface="Times New Roman" panose="02020603050405020304" pitchFamily="18" charset="0"/>
              </a:rPr>
              <a:t>Phases: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rabicPeriod"/>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Requirements Gathering &amp; Analysis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rabicPeriod"/>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System Design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rabicPeriod"/>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Implementation (Coding)</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rabicPeriod"/>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Integration &amp; Testing</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rabicPeriod"/>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Deployment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rabicPeriod"/>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Maintenance</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200" b="1" dirty="0">
                <a:effectLst/>
                <a:latin typeface="Times New Roman" panose="02020603050405020304" pitchFamily="18" charset="0"/>
                <a:ea typeface="Times New Roman" panose="02020603050405020304" pitchFamily="18" charset="0"/>
              </a:rPr>
              <a:t>Why Waterfall:</a:t>
            </a:r>
            <a:r>
              <a:rPr lang="en-IN" sz="1200" dirty="0">
                <a:effectLst/>
                <a:latin typeface="Times New Roman" panose="02020603050405020304" pitchFamily="18" charset="0"/>
                <a:ea typeface="Times New Roman" panose="02020603050405020304" pitchFamily="18" charset="0"/>
              </a:rPr>
              <a:t> Suitable for well-defined, stable requirements and a straightforward project scope.</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5813134" cy="841159"/>
          </a:xfrm>
        </p:spPr>
        <p:txBody>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Phase 1 – Requirements Gathering &amp; Analysis</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608599" y="1472768"/>
            <a:ext cx="10358500" cy="3912464"/>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Objective:</a:t>
            </a:r>
            <a:r>
              <a:rPr lang="en-IN" sz="1200" dirty="0">
                <a:effectLst/>
                <a:latin typeface="Calibri" panose="020F0502020204030204" pitchFamily="34" charset="0"/>
                <a:ea typeface="Times New Roman" panose="02020603050405020304" pitchFamily="18" charset="0"/>
                <a:cs typeface="Calibri" panose="020F0502020204030204" pitchFamily="34" charset="0"/>
              </a:rPr>
              <a:t> Understand business needs and define system requirements.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Activities: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Conduct interviews with stakeholders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Document functional and non-functional requirements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err="1">
                <a:effectLst/>
                <a:latin typeface="Calibri" panose="020F0502020204030204" pitchFamily="34" charset="0"/>
                <a:ea typeface="Times New Roman" panose="02020603050405020304" pitchFamily="18" charset="0"/>
                <a:cs typeface="Calibri" panose="020F0502020204030204" pitchFamily="34" charset="0"/>
              </a:rPr>
              <a:t>Analyze</a:t>
            </a:r>
            <a:r>
              <a:rPr lang="en-IN" sz="1200" dirty="0">
                <a:effectLst/>
                <a:latin typeface="Calibri" panose="020F0502020204030204" pitchFamily="34" charset="0"/>
                <a:ea typeface="Times New Roman" panose="02020603050405020304" pitchFamily="18" charset="0"/>
                <a:cs typeface="Calibri" panose="020F0502020204030204" pitchFamily="34" charset="0"/>
              </a:rPr>
              <a:t> current loan processes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Identify pain points and improvement areas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Deliverables: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Requirements Specification Document</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r>
              <a:rPr lang="en-IN" sz="1200" dirty="0">
                <a:effectLst/>
                <a:latin typeface="Calibri" panose="020F0502020204030204" pitchFamily="34" charset="0"/>
                <a:ea typeface="Times New Roman" panose="02020603050405020304" pitchFamily="18" charset="0"/>
                <a:cs typeface="Calibri" panose="020F0502020204030204" pitchFamily="34" charset="0"/>
              </a:rPr>
              <a:t>Use Cases and Process Flows</a:t>
            </a:r>
            <a:endParaRPr lang="en-IN"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3735759" cy="805649"/>
          </a:xfrm>
        </p:spPr>
        <p:txBody>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Phase 2 – System Design</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617476" y="1299837"/>
            <a:ext cx="9275425" cy="4384091"/>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Objective:</a:t>
            </a:r>
            <a:r>
              <a:rPr lang="en-IN" sz="1200" dirty="0">
                <a:effectLst/>
                <a:latin typeface="Calibri" panose="020F0502020204030204" pitchFamily="34" charset="0"/>
                <a:ea typeface="Times New Roman" panose="02020603050405020304" pitchFamily="18" charset="0"/>
                <a:cs typeface="Calibri" panose="020F0502020204030204" pitchFamily="34" charset="0"/>
              </a:rPr>
              <a:t> Define the technical architecture and database design.</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Activities: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High-level design of system architecture</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Database schema development for storing loan data</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UI/UX design for loan application and management screens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Deliverables: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System Architecture Document</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Database Design Diagrams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r>
              <a:rPr lang="en-IN" sz="1200" dirty="0">
                <a:effectLst/>
                <a:latin typeface="Calibri" panose="020F0502020204030204" pitchFamily="34" charset="0"/>
                <a:ea typeface="Times New Roman" panose="02020603050405020304" pitchFamily="18" charset="0"/>
                <a:cs typeface="Calibri" panose="020F0502020204030204" pitchFamily="34" charset="0"/>
              </a:rPr>
              <a:t>User Interface </a:t>
            </a:r>
            <a:r>
              <a:rPr lang="en-IN" sz="1200" dirty="0" err="1">
                <a:effectLst/>
                <a:latin typeface="Calibri" panose="020F0502020204030204" pitchFamily="34" charset="0"/>
                <a:ea typeface="Times New Roman" panose="02020603050405020304" pitchFamily="18" charset="0"/>
                <a:cs typeface="Calibri" panose="020F0502020204030204" pitchFamily="34" charset="0"/>
              </a:rPr>
              <a:t>Mockups</a:t>
            </a:r>
            <a:endParaRPr lang="en-IN"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4611688" cy="944731"/>
          </a:xfrm>
        </p:spPr>
        <p:txBody>
          <a:bodyPr>
            <a:normAutofit fontScale="90000"/>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Phase 3 – Implementation (Coding)</a:t>
            </a:r>
            <a:br>
              <a:rPr lang="en-IN" sz="1800" dirty="0">
                <a:effectLst/>
                <a:latin typeface="Calibri" panose="020F0502020204030204" pitchFamily="34" charset="0"/>
                <a:ea typeface="Calibri" panose="020F0502020204030204" pitchFamily="34" charset="0"/>
                <a:cs typeface="Calibri" panose="020F0502020204030204" pitchFamily="34" charset="0"/>
              </a:rPr>
            </a:b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63597" y="1630531"/>
            <a:ext cx="7849079" cy="3935768"/>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Objective:</a:t>
            </a:r>
            <a:r>
              <a:rPr lang="en-IN" sz="1200" dirty="0">
                <a:effectLst/>
                <a:latin typeface="Calibri" panose="020F0502020204030204" pitchFamily="34" charset="0"/>
                <a:ea typeface="Times New Roman" panose="02020603050405020304" pitchFamily="18" charset="0"/>
                <a:cs typeface="Calibri" panose="020F0502020204030204" pitchFamily="34" charset="0"/>
              </a:rPr>
              <a:t> Develop code according to the system design.</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Activities: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Front-end development for user interface</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Back-end development for loan processing, approval, and repayment functionalities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Integration of database with application logic</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Calibri" panose="020F0502020204030204" pitchFamily="34" charset="0"/>
                <a:ea typeface="Times New Roman" panose="02020603050405020304" pitchFamily="18" charset="0"/>
                <a:cs typeface="Calibri" panose="020F0502020204030204" pitchFamily="34" charset="0"/>
              </a:rPr>
              <a:t>Deliverables:</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Source Code</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Calibri" panose="020F0502020204030204" pitchFamily="34" charset="0"/>
                <a:ea typeface="Times New Roman" panose="02020603050405020304" pitchFamily="18" charset="0"/>
                <a:cs typeface="Calibri" panose="020F0502020204030204" pitchFamily="34" charset="0"/>
              </a:rPr>
              <a:t>Code Documentation</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3851169" cy="1054223"/>
          </a:xfrm>
        </p:spPr>
        <p:txBody>
          <a:bodyPr/>
          <a:lstStyle/>
          <a:p>
            <a:pPr marL="285750" indent="-285750">
              <a:buFont typeface="Wingdings" panose="05000000000000000000" pitchFamily="2" charset="2"/>
              <a:buChar char="Ø"/>
            </a:pPr>
            <a:r>
              <a:rPr lang="en-IN" sz="1800" b="1" dirty="0">
                <a:effectLst/>
                <a:latin typeface="Calibri" panose="020F0502020204030204" pitchFamily="34" charset="0"/>
                <a:ea typeface="Times New Roman" panose="02020603050405020304" pitchFamily="18" charset="0"/>
                <a:cs typeface="Calibri" panose="020F0502020204030204" pitchFamily="34" charset="0"/>
              </a:rPr>
              <a:t>Phase 4 – Integration &amp; Testing</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1" y="1866899"/>
            <a:ext cx="10018713" cy="3124201"/>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Times New Roman" panose="02020603050405020304" pitchFamily="18" charset="0"/>
                <a:ea typeface="Times New Roman" panose="02020603050405020304" pitchFamily="18" charset="0"/>
                <a:cs typeface="Times New Roman" panose="02020603050405020304" pitchFamily="18" charset="0"/>
              </a:rPr>
              <a:t>Objective:</a:t>
            </a: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 Verify that the system meets requirements and functions correctly.</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Times New Roman" panose="02020603050405020304" pitchFamily="18" charset="0"/>
                <a:ea typeface="Times New Roman" panose="02020603050405020304" pitchFamily="18" charset="0"/>
                <a:cs typeface="Times New Roman" panose="02020603050405020304" pitchFamily="18" charset="0"/>
              </a:rPr>
              <a:t>Activities: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Unit testing of individual components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Integration testing to ensure module interoperability</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User Acceptance Testing (UAT) with stakeholders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dirty="0">
                <a:effectLst/>
                <a:latin typeface="Times New Roman" panose="02020603050405020304" pitchFamily="18" charset="0"/>
                <a:ea typeface="Times New Roman" panose="02020603050405020304" pitchFamily="18" charset="0"/>
                <a:cs typeface="Times New Roman" panose="02020603050405020304" pitchFamily="18" charset="0"/>
              </a:rPr>
              <a:t>Deliverables: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dirty="0">
                <a:effectLst/>
                <a:latin typeface="Times New Roman" panose="02020603050405020304" pitchFamily="18" charset="0"/>
                <a:ea typeface="Times New Roman" panose="02020603050405020304" pitchFamily="18" charset="0"/>
                <a:cs typeface="Times New Roman" panose="02020603050405020304" pitchFamily="18" charset="0"/>
              </a:rPr>
              <a:t>Test Plan and Test Cases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200" dirty="0">
                <a:effectLst/>
                <a:latin typeface="Times New Roman" panose="02020603050405020304" pitchFamily="18" charset="0"/>
                <a:ea typeface="Times New Roman" panose="02020603050405020304" pitchFamily="18" charset="0"/>
              </a:rPr>
              <a:t>Bug Report and Fix Logs</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0</TotalTime>
  <Words>7672</Words>
  <Application>WPS Presentation</Application>
  <PresentationFormat>Widescreen</PresentationFormat>
  <Paragraphs>156</Paragraphs>
  <Slides>14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14</vt:i4>
      </vt:variant>
    </vt:vector>
  </HeadingPairs>
  <TitlesOfParts>
    <vt:vector size="26" baseType="lpstr">
      <vt:lpstr>Arial</vt:lpstr>
      <vt:lpstr>SimSun</vt:lpstr>
      <vt:lpstr>Wingdings</vt:lpstr>
      <vt:lpstr>Arial</vt:lpstr>
      <vt:lpstr>Calibri</vt:lpstr>
      <vt:lpstr>Times New Roman</vt:lpstr>
      <vt:lpstr>Symbol</vt:lpstr>
      <vt:lpstr>Courier New</vt:lpstr>
      <vt:lpstr>Corbel</vt:lpstr>
      <vt:lpstr>Microsoft YaHei</vt:lpstr>
      <vt:lpstr>Arial Unicode MS</vt:lpstr>
      <vt:lpstr>Parallax</vt:lpstr>
      <vt:lpstr>Loan Management System (LMS) For Personal Loan</vt:lpstr>
      <vt:lpstr>Title Slide </vt:lpstr>
      <vt:lpstr>Situation, Problem and Opportunity    Situation –  A financial institution is looking to improve its existing loan management process. Currently, loan processing, approval, and repayment tracking are managed across disparate systems, leading to inefficiencies, errors, and difficulties in compliance and reporting. The institution aims to consolidate these functions into a single, integrated Loan Management System (LMS) to improve operational efficiency, customer experience, and regulatory compliance.   Problem --  The current loan management process has several key issues: Data Fragmentation: Loan-related data is stored in multiple systems, leading to duplicate entries, data inconsistencies, and a lack of a single source of truth. Operational Inefficiencies: Manual processes in loan origination, approval, and tracking slow down the overall cycle, increasing the time taken to approve and disburse loans. Compliance Challenges: With fragmented data, ensuring compliance with local and international financial regulations is challenging, often requiring manual intervention for reporting and audits. Poor Customer Experience: Due to delays in processing and errors in tracking, customers face frustrations, which may affect the institution’s reputation and customer retention. Limited Scalability: The current system struggles to handle increasing loan volumes, creating bottlenecks during peak times.   Opportunity --  Implementing a new Loan Management System presents several opportunities: Centralized Data and Automation: A unified LMS can centralize loan-related data and automate processes, reducing the chances of error, increasing efficiency, and speeding up the loan lifecycle. Enhanced Customer Experience: An efficient, automated system will enable faster processing times and provide customers with real-time updates on loan status, resulting in a more transparent and satisfying experience. Improved Compliance and Reporting: A centralized system will allow easier tracking and reporting for regulatory compliance, minimizing the risk of fines and reputational damage. Scalability: The new system will be designed to handle high volumes, allowing the institution to expand its loan portfolio without compromising service quality. Cost Savings: Automation and reduced reliance on manual processes will lead to long-term operational cost savings, benefiting both the institution and its customers. </vt:lpstr>
      <vt:lpstr>Project Overview</vt:lpstr>
      <vt:lpstr>Waterfall Model Overview</vt:lpstr>
      <vt:lpstr>Phase 1 – Requirements Gathering &amp; Analysis</vt:lpstr>
      <vt:lpstr>Phase 2 – System Design</vt:lpstr>
      <vt:lpstr>Phase 3 – Implementation (Coding) </vt:lpstr>
      <vt:lpstr>Phase 4 – Integration &amp; Testing</vt:lpstr>
      <vt:lpstr>Phase 5 – Deployment </vt:lpstr>
      <vt:lpstr>Phase 6 – Maintenance</vt:lpstr>
      <vt:lpstr>Resources</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Loan Management System (LMS)</dc:title>
  <dc:creator>ADMIN</dc:creator>
  <cp:lastModifiedBy>Diksha Tupe</cp:lastModifiedBy>
  <cp:revision>13</cp:revision>
  <dcterms:created xsi:type="dcterms:W3CDTF">2024-11-07T09:49:00Z</dcterms:created>
  <dcterms:modified xsi:type="dcterms:W3CDTF">2024-12-12T12:34:49Z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FF3E7246FAD84359A73093F51EF7CE06_13</vt:lpwstr>
  </property>
  <property fmtid="{D5CDD505-2E9C-101B-9397-08002B2CF9AE}" pid="3" name="KSOProductBuildVer">
    <vt:lpwstr>1033-12.2.0.19307</vt:lpwstr>
  </property>
</Properties>
</file>