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1" r:id="rId6"/>
    <p:sldId id="262" r:id="rId7"/>
    <p:sldId id="263" r:id="rId8"/>
    <p:sldId id="265" r:id="rId9"/>
    <p:sldId id="266" r:id="rId10"/>
    <p:sldId id="267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C8398-AA85-4DA7-81EB-D37D16407327}" v="58" dt="2025-01-03T07:34:51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660"/>
  </p:normalViewPr>
  <p:slideViewPr>
    <p:cSldViewPr snapToGrid="0">
      <p:cViewPr>
        <p:scale>
          <a:sx n="80" d="100"/>
          <a:sy n="80" d="100"/>
        </p:scale>
        <p:origin x="240" y="-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AF8F-6F96-389F-61C1-0A01DA7BF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8E04-B714-8604-D9F5-97703EFF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38140-6996-D8ED-E6C8-9821F583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5B6B-21BB-8BCE-E795-AFC75005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C2B87-B0D7-145E-A872-D2E92D64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5D1C3-BE96-11AA-42F9-5E5CB58E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848AB-031E-9E75-93E9-CCF1F9956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9A98F-E08D-A74A-DF4F-30179C4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745CE-E7DC-A422-B742-73D51F15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1609-7C20-97DF-298A-D14BA26D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D0A62-12A7-6E1D-D6D1-F9793C5BE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CDC19-E608-9591-4CFE-55750ACAE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0951-5A6C-1A54-AD47-FF20CDE4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05485-E0F9-A7FB-8409-85A91256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C258-34C2-82CB-FA11-DDC65827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0A5D-589A-AA87-5659-D3A763DD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5EDC-13E4-0DDB-FD33-6435831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FC482-F3AE-CB22-339E-EA2DF4E4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9426-567D-01C5-3765-356A6994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CD5-CF90-B390-ECEF-A386807B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0F20-352E-0CF9-B29C-6CFEF38F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71A51-4E6E-4FBE-0680-D31B68C1C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B22CF-85D7-FE45-BB09-35849E4A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2892-BD08-4447-15DD-4DE9F7BB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41B7-AC37-9083-CE3A-7AEBE0FE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F191-4B06-45E9-A705-6BB957E8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D26B-6F7E-21CA-19B1-9B394BFC5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C0A4B-CCC5-BB3A-7F24-D5D9DB3BA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282BA-32E0-B891-0A28-3B7B89E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B6061-3B88-1DFB-35F0-468E4620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65BC-ECC9-D903-0809-2B7847DB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16FE-7E5A-5AE7-2A6D-42CD43F0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9077-47BB-6F83-1097-80260680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4151F-432C-5D30-E20B-BCD2AB4F2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1B1ED-E023-B1BC-311F-D66E68AA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18095-BDC6-6CB1-39B3-EE6EE5275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CD1B13-0645-3126-D2FB-397207F6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E807E-9069-80D9-8112-909BD84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963C8-35F0-8AD2-55AB-1ED73DC3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E3DB-0EB3-74D5-7A6E-210DD524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6D6DE-6147-0D01-8B3A-7AFBFDA0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54A10-333A-C438-3E66-E1711600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A79E9-DAB0-CB1C-8D6E-216D98A3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B1B3B-87FD-487E-B5EC-B8A15D76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10391-A1C4-8A63-CFF7-B12E8CC6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4006B-3029-0FF6-08EF-22F33DB6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1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2173-1B63-F2D4-23BC-398CE991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E7179-6558-04B4-C064-EA0417303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BA3EC-1F3E-B711-1BE9-ECE4CFD0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B5CDB-6566-3ECF-E168-A2517E7E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F8D6D-2D3A-DE34-4B9A-9DEB2833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B2EC-9E00-DD0D-8C25-5E6C27B8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CE22-28E9-CA31-6383-717DEBE9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E3ED7-C115-E191-577B-4EE4CFD9D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3656F-F380-E54D-6A21-123C3448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BE403-4E44-5047-39EF-FEF439EA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737E1-2205-6011-E9A7-0AF8944A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52216-9420-A12D-B804-29F74A32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4F375-AA49-A996-4CEF-E81847DE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A735-88C0-442C-8010-E3AD86154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22E1-2619-D2EF-E32C-2B77B569F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6F37DE-52E2-4F3E-A81C-3D4FB1AA75E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3ED95-8CD2-47C1-6FD5-050423FB4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3F33D-70E8-D1C9-084A-749082B2D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C5D8E7-19F6-CFBD-D8E1-E83F8F50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4151" y="1955394"/>
            <a:ext cx="8124322" cy="2265766"/>
          </a:xfrm>
        </p:spPr>
        <p:txBody>
          <a:bodyPr anchor="b">
            <a:normAutofit fontScale="90000"/>
          </a:bodyPr>
          <a:lstStyle/>
          <a:p>
            <a:r>
              <a:rPr lang="en-US" sz="5200" b="1" dirty="0">
                <a:solidFill>
                  <a:schemeClr val="accent3"/>
                </a:solidFill>
                <a:latin typeface="Calibri"/>
                <a:ea typeface="Calibri"/>
                <a:cs typeface="Calibri"/>
              </a:rPr>
              <a:t>Implementation of Front Running Alert in ATS (Automated Trade Surveillance)</a:t>
            </a:r>
            <a:endParaRPr lang="en-US" sz="5200" b="1" dirty="0">
              <a:solidFill>
                <a:schemeClr val="accent3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8F6E5-334F-26A1-514F-04B87392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6578" y="5342557"/>
            <a:ext cx="8588488" cy="5394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>
                <a:solidFill>
                  <a:srgbClr val="FF0000"/>
                </a:solidFill>
                <a:effectLst/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Prepared By: Rahul Ramesh O                                                                Prepared On: </a:t>
            </a:r>
            <a:r>
              <a:rPr lang="en-US" sz="1800" dirty="0">
                <a:solidFill>
                  <a:srgbClr val="FF0000"/>
                </a:solidFill>
                <a:latin typeface="Aptos"/>
                <a:ea typeface="Aptos" panose="020B0004020202020204" pitchFamily="34" charset="0"/>
                <a:cs typeface="Aptos" panose="020B0004020202020204" pitchFamily="34" charset="0"/>
              </a:rPr>
              <a:t>03/01/2025</a:t>
            </a:r>
            <a:endParaRPr lang="en-US" sz="18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8870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443D79-6AF6-2343-7FD1-8925D337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8D5D9B-1DCA-78C9-9AF9-12114BDB0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6CE4-5A54-743A-7C9E-E1D38B55A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Delays in requirement finalization could impact the timeline.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Dependencies on external vendors for SMS gateway integration.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Resistance from branch staff to adopt new workflows.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Potential technical challenges during integration with existing CBS functionalities.</a:t>
            </a:r>
          </a:p>
        </p:txBody>
      </p:sp>
    </p:spTree>
    <p:extLst>
      <p:ext uri="{BB962C8B-B14F-4D97-AF65-F5344CB8AC3E}">
        <p14:creationId xmlns:p14="http://schemas.microsoft.com/office/powerpoint/2010/main" val="134270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1F70A9-BE17-4D3C-20E1-1DBA656D1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A57CB5E-3DA3-A92F-F8CC-61A5323F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6FB2D-5004-9DA3-0479-230EAE1C7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Sponsor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17843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05BC-1BA0-FDB9-14FC-3B4F0115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03E9-96D3-DB2E-F2F6-1D072AEB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86662599-9791-674A-529D-3C30B00D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4046AE-C1CE-8866-EE8C-E949EF17D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B9370B2-7505-CE7E-3C65-7B52F1608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B2F02C-36E8-DC62-91F9-C914F11E4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ABD2717-6C16-49FC-2811-103B0DA01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533453C-0A06-3504-2D9B-18ADE8EAB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8F20C91-14E7-FE73-FF18-565CFC11F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2FFFF00-BAD9-58F2-56C1-7B3482106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D15B61-E22A-DCF3-DE17-C901058D4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2A18F5E-B0BA-B50E-5921-EF835E429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C3E09CD-3865-71A1-0173-7A2505357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E3851C85-A393-9778-F662-44832F33FA8E}"/>
              </a:ext>
            </a:extLst>
          </p:cNvPr>
          <p:cNvSpPr txBox="1">
            <a:spLocks/>
          </p:cNvSpPr>
          <p:nvPr/>
        </p:nvSpPr>
        <p:spPr>
          <a:xfrm>
            <a:off x="3502731" y="1542402"/>
            <a:ext cx="5186842" cy="238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YOU!!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5E993F6-A241-0F69-844E-B51331FF1E9A}"/>
              </a:ext>
            </a:extLst>
          </p:cNvPr>
          <p:cNvSpPr txBox="1">
            <a:spLocks/>
          </p:cNvSpPr>
          <p:nvPr/>
        </p:nvSpPr>
        <p:spPr>
          <a:xfrm>
            <a:off x="2106578" y="5342557"/>
            <a:ext cx="8588488" cy="53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18A4F3-EAB1-143F-D8EE-4872DE279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51E71A1-53D4-E932-835A-5EF85ECFC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B4EBD25-566A-897B-1AC7-925E93213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821E75C-92C9-8C72-1325-7BECF1151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673C3F-17E8-792C-F4F9-E7F6BE184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C30100-217B-AD20-A8E1-9DE98BCFB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4E4B253-E83B-FB84-428D-3EA6D2BC4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6ADC34-097A-7E99-1D9D-6D1765C01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7FF267C-DCBA-B551-AC00-C5E20FEF6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FCF1BAA-6AE5-D3CD-501F-AA844B26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Subtitle 2">
            <a:extLst>
              <a:ext uri="{FF2B5EF4-FFF2-40B4-BE49-F238E27FC236}">
                <a16:creationId xmlns:a16="http://schemas.microsoft.com/office/drawing/2014/main" id="{2ACEB7A2-3BB1-F311-B2BB-25F764DCD376}"/>
              </a:ext>
            </a:extLst>
          </p:cNvPr>
          <p:cNvSpPr txBox="1">
            <a:spLocks/>
          </p:cNvSpPr>
          <p:nvPr/>
        </p:nvSpPr>
        <p:spPr>
          <a:xfrm>
            <a:off x="2760890" y="4065257"/>
            <a:ext cx="6659046" cy="515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0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C48D16-062B-72D4-3BF5-285E6379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645B-A300-3D74-2BDA-641956FE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4943723" cy="5230368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Reserve Bank of India (RBI) has issued revised guidelines for the operation of safe deposit lockers under circular number below dtd 18th August 2021,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                                                           Circ No is (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RBI/2021-2022/86,DOR.LEG.REC/40/09.07.005/ 2021-22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)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Key requirements which are not available in the existing locker 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module includes: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Generating a waitlist number when lockers are unavailable.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Sending email/SMS notifications to customers during specific locker operation events.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2.1 when the Customer comes to operate their lockers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2.2 when the customer forgot to close the locker properly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2.3 when the locker is to break open due to rent overdue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2.4 when the locker is need to be attached and to recover the 	contents as per the order of any law enforcement authorities 	in India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AE31528-1CE8-E2E6-9062-2EDC708C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5DFFD-33F2-A48D-10D7-DEE3D23EB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At present, the CBS locker module does not support waitlist number generation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and 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SMS/Email notifications in scenarios outlined in the circular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 (Previous slide).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 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These gaps require enhancements to ensure compliance with the RBI directive.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4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91D9C5-DAF9-D28D-06F9-5F636B69A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B5C5E9-E2F6-7B91-DC90-56AC002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C961A-8AE2-54BE-5F36-90A42B3E9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purpose of this project is to implement functionalities in CBS that: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Enable waitlist number generation and management.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Facilitate automatic email/SMS notifications for critical locker-related events.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BA3E0-EF88-F36C-E196-D660240F6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02F14A-1D86-DC78-9995-BC45992E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3B5F-1F04-5363-868D-5FDF3A030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Develop a new waitlist generation feature in CBS for unavailable lockers.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Automate email/SMS notifications for the following scenarios: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operation by customers.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Customer forgets to properly close their locker.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break-open due to overdue rent.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attachment under law enforcement orders.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Integrate enhancements seamlessly into the existing locker module.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Ensure compliance with the RBI circular’s requirements.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D6FA7D-2AE9-E49B-E142-B3E819A51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3B4479-7E0D-7AC7-8C38-0F4AA021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AB987-BE61-7238-D27B-C17CEF62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 algn="just">
              <a:buAutoNum type="arabicPeriod"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Successful implementation of a waitlist generation and management in CBS.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Aptos" panose="02110004020202020204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New screen in CBS to generate the waitlist number based on customer id and locker size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New screen in CBS to remove the waitlist number from the waitlist upon confirmation of customer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Accommodate new field for waitlist number in the locker allotment page and change of logic with this new field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  Automatic notifications triggered for all four defined events.</a:t>
            </a:r>
            <a:endParaRPr lang="en-US" sz="1200" b="1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3.   Reduced manual intervention for compliance-related tasks.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4.    Positive feedback from branch staff and customers.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3B1755-9B3A-8E38-6BA7-0C806AD0F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31776B-27EF-47ED-3462-1185BBEE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1C6C-451D-0D60-CD0E-C4C25689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1. Identify the stakeholders: </a:t>
            </a:r>
            <a:endParaRPr lang="en-US" sz="120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marL="171450" indent="-171450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Bank (Users and IT Team), Vendor Team (Project Team consists of PM, BA, QA, Network, DB and Deployment Team)</a:t>
            </a:r>
          </a:p>
          <a:p>
            <a:pPr marL="0" lv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Requirement Gathering: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workshops with Bank Users and Bank IT Team to finalize requirements.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Design and Development:</a:t>
            </a:r>
            <a:endParaRPr lang="en-US" sz="120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Design new screen/page for waitlist generation.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Design new screen/page to cancel the waitlist number manually.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the existing locker allotment page to accommodate waitlist functionality.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Configure triggers for notifications for various events in Locker process.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Provide reports on Locker waitlist management</a:t>
            </a:r>
          </a:p>
        </p:txBody>
      </p:sp>
    </p:spTree>
    <p:extLst>
      <p:ext uri="{BB962C8B-B14F-4D97-AF65-F5344CB8AC3E}">
        <p14:creationId xmlns:p14="http://schemas.microsoft.com/office/powerpoint/2010/main" val="24916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2927AE-7F89-00AC-724D-23583CE6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E9B1FC-9ABC-9B09-BBC6-A575890D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D011-A48C-F8BD-39CA-37C5CB92C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Testing: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unit, integration, and user acceptance testing (UAT).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Training: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training sessions for branch staff.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Go-Live: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Deploy enhancements in production environment and monitor performance.</a:t>
            </a:r>
          </a:p>
        </p:txBody>
      </p:sp>
    </p:spTree>
    <p:extLst>
      <p:ext uri="{BB962C8B-B14F-4D97-AF65-F5344CB8AC3E}">
        <p14:creationId xmlns:p14="http://schemas.microsoft.com/office/powerpoint/2010/main" val="199973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90D59E-4E9C-63C5-B29D-18965DE57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E7BBE6-EB36-30CE-4458-77C705B7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D49AB-F4FA-9C43-9A2B-818D191E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Project team (2 Dev, 1 BA, 1PM, 1QA, 1DB, 1 NETWORK)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Estimated project timeline: 1.5-2 months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Development, testing, and training costs (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Up to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 10 lakhs)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SMS gateway configuration (Vendor)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service configuration (Internal)</a:t>
            </a:r>
          </a:p>
        </p:txBody>
      </p:sp>
    </p:spTree>
    <p:extLst>
      <p:ext uri="{BB962C8B-B14F-4D97-AF65-F5344CB8AC3E}">
        <p14:creationId xmlns:p14="http://schemas.microsoft.com/office/powerpoint/2010/main" val="199811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614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Implementation of Front Running Alert in ATS (Automated Trade Surveillance)</vt:lpstr>
      <vt:lpstr>Problem/Opportunity</vt:lpstr>
      <vt:lpstr>Problem/Opportunity</vt:lpstr>
      <vt:lpstr>Goal</vt:lpstr>
      <vt:lpstr>Project Objectives</vt:lpstr>
      <vt:lpstr>Success Criteria</vt:lpstr>
      <vt:lpstr>Methods/Approach</vt:lpstr>
      <vt:lpstr>Methods/Approach</vt:lpstr>
      <vt:lpstr>Resources</vt:lpstr>
      <vt:lpstr>Risk &amp; Dependencies</vt:lpstr>
      <vt:lpstr>Approval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Orakkan, Rahul Ramesh (DXC Luxoft)</dc:creator>
  <cp:lastModifiedBy>Orakkan, Rahul Ramesh (DXC Luxoft)</cp:lastModifiedBy>
  <cp:revision>103</cp:revision>
  <dcterms:created xsi:type="dcterms:W3CDTF">2024-12-24T10:55:51Z</dcterms:created>
  <dcterms:modified xsi:type="dcterms:W3CDTF">2025-01-03T07:35:57Z</dcterms:modified>
</cp:coreProperties>
</file>