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handoutMasterIdLst>
    <p:handoutMasterId r:id="rId20"/>
  </p:handoutMasterIdLst>
  <p:sldIdLst>
    <p:sldId id="256" r:id="rId5"/>
    <p:sldId id="257" r:id="rId6"/>
    <p:sldId id="286" r:id="rId7"/>
    <p:sldId id="299" r:id="rId8"/>
    <p:sldId id="300" r:id="rId9"/>
    <p:sldId id="301" r:id="rId10"/>
    <p:sldId id="302" r:id="rId11"/>
    <p:sldId id="303" r:id="rId12"/>
    <p:sldId id="304" r:id="rId13"/>
    <p:sldId id="305" r:id="rId14"/>
    <p:sldId id="309" r:id="rId15"/>
    <p:sldId id="306" r:id="rId16"/>
    <p:sldId id="307" r:id="rId17"/>
    <p:sldId id="29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36" autoAdjust="0"/>
    <p:restoredTop sz="95646" autoAdjust="0"/>
  </p:normalViewPr>
  <p:slideViewPr>
    <p:cSldViewPr snapToGrid="0">
      <p:cViewPr varScale="1">
        <p:scale>
          <a:sx n="81" d="100"/>
          <a:sy n="81" d="100"/>
        </p:scale>
        <p:origin x="120" y="62"/>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3/3/2025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3/3/2025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15DDF-9234-7FEC-F829-7ADF490B44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E05206-EE61-80FD-E17D-8E396BAB1A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342C07-D95F-F55A-F6EC-99267DC9117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978069-F82A-E7BA-BDA6-4F9AF4631429}"/>
              </a:ext>
            </a:extLst>
          </p:cNvPr>
          <p:cNvSpPr>
            <a:spLocks noGrp="1"/>
          </p:cNvSpPr>
          <p:nvPr>
            <p:ph type="sldNum" sz="quarter" idx="5"/>
          </p:nvPr>
        </p:nvSpPr>
        <p:spPr/>
        <p:txBody>
          <a:bodyPr/>
          <a:lstStyle/>
          <a:p>
            <a:fld id="{F97DC217-DF71-1A49-B3EA-559F1F43B0FF}" type="slidenum">
              <a:rPr lang="en-US" smtClean="0"/>
              <a:t>10</a:t>
            </a:fld>
            <a:endParaRPr lang="en-US" dirty="0"/>
          </a:p>
        </p:txBody>
      </p:sp>
    </p:spTree>
    <p:extLst>
      <p:ext uri="{BB962C8B-B14F-4D97-AF65-F5344CB8AC3E}">
        <p14:creationId xmlns:p14="http://schemas.microsoft.com/office/powerpoint/2010/main" val="3416895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80998-3516-AA5D-C038-875E848178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00FB1F-C539-0F7C-ABEB-F14015BBAC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3D6A82-1803-A964-7B75-5590E10F13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426C0F-B288-6463-CFC7-58DFE4855B3E}"/>
              </a:ext>
            </a:extLst>
          </p:cNvPr>
          <p:cNvSpPr>
            <a:spLocks noGrp="1"/>
          </p:cNvSpPr>
          <p:nvPr>
            <p:ph type="sldNum" sz="quarter" idx="5"/>
          </p:nvPr>
        </p:nvSpPr>
        <p:spPr/>
        <p:txBody>
          <a:bodyPr/>
          <a:lstStyle/>
          <a:p>
            <a:fld id="{F97DC217-DF71-1A49-B3EA-559F1F43B0FF}" type="slidenum">
              <a:rPr lang="en-US" smtClean="0"/>
              <a:t>11</a:t>
            </a:fld>
            <a:endParaRPr lang="en-US" dirty="0"/>
          </a:p>
        </p:txBody>
      </p:sp>
    </p:spTree>
    <p:extLst>
      <p:ext uri="{BB962C8B-B14F-4D97-AF65-F5344CB8AC3E}">
        <p14:creationId xmlns:p14="http://schemas.microsoft.com/office/powerpoint/2010/main" val="1863662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96EB33-3D10-36BF-A95E-74EFF606A4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D294C5-C487-CE5B-F737-B2999EC015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D19825-23CC-4B3A-F8F3-6140BA5C08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774A1E3-794C-FBA1-B653-AA51CA8CA194}"/>
              </a:ext>
            </a:extLst>
          </p:cNvPr>
          <p:cNvSpPr>
            <a:spLocks noGrp="1"/>
          </p:cNvSpPr>
          <p:nvPr>
            <p:ph type="sldNum" sz="quarter" idx="5"/>
          </p:nvPr>
        </p:nvSpPr>
        <p:spPr/>
        <p:txBody>
          <a:bodyPr/>
          <a:lstStyle/>
          <a:p>
            <a:fld id="{F97DC217-DF71-1A49-B3EA-559F1F43B0FF}" type="slidenum">
              <a:rPr lang="en-US" smtClean="0"/>
              <a:t>12</a:t>
            </a:fld>
            <a:endParaRPr lang="en-US" dirty="0"/>
          </a:p>
        </p:txBody>
      </p:sp>
    </p:spTree>
    <p:extLst>
      <p:ext uri="{BB962C8B-B14F-4D97-AF65-F5344CB8AC3E}">
        <p14:creationId xmlns:p14="http://schemas.microsoft.com/office/powerpoint/2010/main" val="298996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12AB2-8F1C-A350-BB15-5381B879CF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8DF9AF-EBCB-22C4-9BCC-16CB246E6E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A976C0-E744-FDEC-62D4-BB02006CBD2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1B6BBF-8D05-15B0-0EA0-ECCAD525A7EA}"/>
              </a:ext>
            </a:extLst>
          </p:cNvPr>
          <p:cNvSpPr>
            <a:spLocks noGrp="1"/>
          </p:cNvSpPr>
          <p:nvPr>
            <p:ph type="sldNum" sz="quarter" idx="5"/>
          </p:nvPr>
        </p:nvSpPr>
        <p:spPr/>
        <p:txBody>
          <a:bodyPr/>
          <a:lstStyle/>
          <a:p>
            <a:fld id="{F97DC217-DF71-1A49-B3EA-559F1F43B0FF}" type="slidenum">
              <a:rPr lang="en-US" smtClean="0"/>
              <a:t>13</a:t>
            </a:fld>
            <a:endParaRPr lang="en-US" dirty="0"/>
          </a:p>
        </p:txBody>
      </p:sp>
    </p:spTree>
    <p:extLst>
      <p:ext uri="{BB962C8B-B14F-4D97-AF65-F5344CB8AC3E}">
        <p14:creationId xmlns:p14="http://schemas.microsoft.com/office/powerpoint/2010/main" val="2934179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14</a:t>
            </a:fld>
            <a:endParaRPr lang="en-US" dirty="0"/>
          </a:p>
        </p:txBody>
      </p:sp>
    </p:spTree>
    <p:extLst>
      <p:ext uri="{BB962C8B-B14F-4D97-AF65-F5344CB8AC3E}">
        <p14:creationId xmlns:p14="http://schemas.microsoft.com/office/powerpoint/2010/main" val="399008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1938948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DB9AB2-379D-F2F2-89AD-3005590A36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9011EF-15AB-B059-C9E7-EF52CA047D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A48286-FF51-7BAC-097C-68BFD29CBF2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69CD32-482B-689A-43AC-5C0AB21B84C9}"/>
              </a:ext>
            </a:extLst>
          </p:cNvPr>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372217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725A6-3DC2-971B-6F55-AB44824E69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40035B-0FC0-D83D-86A8-737D155050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89701A-7BE4-1AC0-766D-BBCCF8B4C3A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94C8CA3-6BC9-73E5-D381-2D050247651F}"/>
              </a:ext>
            </a:extLst>
          </p:cNvPr>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91007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3C08B-DB0C-64E6-699F-D9BBDDCE36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447EE0-5BAA-0ADA-46D0-9945A0E205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A8E22A-FFFA-0787-C932-4012DF9271E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FF7592C-0FDA-9CBB-318C-6C1A0EBF6606}"/>
              </a:ext>
            </a:extLst>
          </p:cNvPr>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4021777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D8A9F-F790-A9D4-5F56-1B714B528F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8A3E62-7364-1C02-B2F0-B4D9E3F0BC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5EB21F-81A8-6C64-39AD-F4B3658F0C2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56EBA57-02BD-7340-8735-BD2819524765}"/>
              </a:ext>
            </a:extLst>
          </p:cNvPr>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2098468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5C044-4AB0-0ACC-E13D-5BA99CE00B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ABF448-E55D-1A5B-565A-595A44A437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428C0C-B847-2348-23E0-AC86C6D9042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A760D5C-7506-67BD-BC85-F1FE40EE4346}"/>
              </a:ext>
            </a:extLst>
          </p:cNvPr>
          <p:cNvSpPr>
            <a:spLocks noGrp="1"/>
          </p:cNvSpPr>
          <p:nvPr>
            <p:ph type="sldNum" sz="quarter" idx="5"/>
          </p:nvPr>
        </p:nvSpPr>
        <p:spPr/>
        <p:txBody>
          <a:bodyPr/>
          <a:lstStyle/>
          <a:p>
            <a:fld id="{F97DC217-DF71-1A49-B3EA-559F1F43B0FF}" type="slidenum">
              <a:rPr lang="en-US" smtClean="0"/>
              <a:t>8</a:t>
            </a:fld>
            <a:endParaRPr lang="en-US" dirty="0"/>
          </a:p>
        </p:txBody>
      </p:sp>
    </p:spTree>
    <p:extLst>
      <p:ext uri="{BB962C8B-B14F-4D97-AF65-F5344CB8AC3E}">
        <p14:creationId xmlns:p14="http://schemas.microsoft.com/office/powerpoint/2010/main" val="3029290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7C179-E3AE-B13C-CA57-2BFFEA13CC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B0BBB6-2242-B114-2AB1-2450E74972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A940D2-C339-85D8-D4BC-B8B7F747C9C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A766124-1763-38BF-D9AE-E07DE7E20E1B}"/>
              </a:ext>
            </a:extLst>
          </p:cNvPr>
          <p:cNvSpPr>
            <a:spLocks noGrp="1"/>
          </p:cNvSpPr>
          <p:nvPr>
            <p:ph type="sldNum" sz="quarter" idx="5"/>
          </p:nvPr>
        </p:nvSpPr>
        <p:spPr/>
        <p:txBody>
          <a:bodyPr/>
          <a:lstStyle/>
          <a:p>
            <a:fld id="{F97DC217-DF71-1A49-B3EA-559F1F43B0FF}" type="slidenum">
              <a:rPr lang="en-US" smtClean="0"/>
              <a:t>9</a:t>
            </a:fld>
            <a:endParaRPr lang="en-US" dirty="0"/>
          </a:p>
        </p:txBody>
      </p:sp>
    </p:spTree>
    <p:extLst>
      <p:ext uri="{BB962C8B-B14F-4D97-AF65-F5344CB8AC3E}">
        <p14:creationId xmlns:p14="http://schemas.microsoft.com/office/powerpoint/2010/main" val="138210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Righ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flipH="1">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71600"/>
            <a:ext cx="5486400" cy="4114800"/>
          </a:xfrm>
        </p:spPr>
        <p:txBody>
          <a:bodyPr anchor="ctr" anchorCtr="0">
            <a:noAutofit/>
          </a:bodyPr>
          <a:lstStyle>
            <a:lvl1pPr>
              <a:defRPr sz="6000" b="1">
                <a:latin typeface="+mj-lt"/>
              </a:defRPr>
            </a:lvl1pPr>
          </a:lstStyle>
          <a:p>
            <a:r>
              <a:rPr lang="en-US" dirty="0"/>
              <a:t>Click to add title</a:t>
            </a:r>
          </a:p>
        </p:txBody>
      </p:sp>
      <p:sp>
        <p:nvSpPr>
          <p:cNvPr id="15" name="Picture Placeholder 14">
            <a:extLst>
              <a:ext uri="{FF2B5EF4-FFF2-40B4-BE49-F238E27FC236}">
                <a16:creationId xmlns:a16="http://schemas.microsoft.com/office/drawing/2014/main" id="{3124234B-E1C4-2616-9993-A23142AA69B2}"/>
              </a:ext>
            </a:extLst>
          </p:cNvPr>
          <p:cNvSpPr>
            <a:spLocks noGrp="1"/>
          </p:cNvSpPr>
          <p:nvPr>
            <p:ph type="pic" sz="quarter" idx="10"/>
          </p:nvPr>
        </p:nvSpPr>
        <p:spPr>
          <a:xfrm>
            <a:off x="7183438" y="1168400"/>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49126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1" r:id="rId4"/>
    <p:sldLayoutId id="2147483659" r:id="rId5"/>
    <p:sldLayoutId id="2147483668" r:id="rId6"/>
    <p:sldLayoutId id="2147483669" r:id="rId7"/>
    <p:sldLayoutId id="2147483661" r:id="rId8"/>
    <p:sldLayoutId id="2147483666" r:id="rId9"/>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035518" y="261193"/>
            <a:ext cx="7096933" cy="3830130"/>
          </a:xfrm>
        </p:spPr>
        <p:txBody>
          <a:bodyPr/>
          <a:lstStyle/>
          <a:p>
            <a:r>
              <a:rPr lang="en-US" sz="1200" u="sng" dirty="0">
                <a:latin typeface="Calibri" panose="020F0502020204030204" pitchFamily="34" charset="0"/>
                <a:ea typeface="Calibri" panose="020F0502020204030204" pitchFamily="34" charset="0"/>
                <a:cs typeface="Calibri" panose="020F0502020204030204" pitchFamily="34" charset="0"/>
              </a:rPr>
              <a:t>Project Title</a:t>
            </a:r>
            <a:r>
              <a:rPr lang="en-US" sz="1200" dirty="0">
                <a:latin typeface="Calibri" panose="020F0502020204030204" pitchFamily="34" charset="0"/>
                <a:ea typeface="Calibri" panose="020F0502020204030204" pitchFamily="34" charset="0"/>
                <a:cs typeface="Calibri" panose="020F0502020204030204" pitchFamily="34" charset="0"/>
              </a:rPr>
              <a:t>: Tour Management System.</a:t>
            </a: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u="sng" dirty="0">
                <a:latin typeface="Calibri" panose="020F0502020204030204" pitchFamily="34" charset="0"/>
                <a:ea typeface="Calibri" panose="020F0502020204030204" pitchFamily="34" charset="0"/>
                <a:cs typeface="Calibri" panose="020F0502020204030204" pitchFamily="34" charset="0"/>
              </a:rPr>
              <a:t>Prepare By</a:t>
            </a:r>
            <a:r>
              <a:rPr lang="en-US" sz="1200" dirty="0">
                <a:latin typeface="Calibri" panose="020F0502020204030204" pitchFamily="34" charset="0"/>
                <a:ea typeface="Calibri" panose="020F0502020204030204" pitchFamily="34" charset="0"/>
                <a:cs typeface="Calibri" panose="020F0502020204030204" pitchFamily="34" charset="0"/>
              </a:rPr>
              <a:t>: Mayur Shiralkar.</a:t>
            </a: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u="sng" dirty="0">
                <a:latin typeface="Calibri" panose="020F0502020204030204" pitchFamily="34" charset="0"/>
                <a:ea typeface="Calibri" panose="020F0502020204030204" pitchFamily="34" charset="0"/>
                <a:cs typeface="Calibri" panose="020F0502020204030204" pitchFamily="34" charset="0"/>
              </a:rPr>
              <a:t>Date</a:t>
            </a:r>
            <a:r>
              <a:rPr lang="en-US" sz="1200" dirty="0">
                <a:latin typeface="Calibri" panose="020F0502020204030204" pitchFamily="34" charset="0"/>
                <a:ea typeface="Calibri" panose="020F0502020204030204" pitchFamily="34" charset="0"/>
                <a:cs typeface="Calibri" panose="020F0502020204030204" pitchFamily="34" charset="0"/>
              </a:rPr>
              <a:t>: 4.03.2025 </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876423-1996-2D27-8C5C-C9506CF948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F9B031-ADD9-22B7-DF0E-5B93BFFD709C}"/>
              </a:ext>
            </a:extLst>
          </p:cNvPr>
          <p:cNvSpPr>
            <a:spLocks noGrp="1"/>
          </p:cNvSpPr>
          <p:nvPr>
            <p:ph type="title"/>
          </p:nvPr>
        </p:nvSpPr>
        <p:spPr>
          <a:xfrm>
            <a:off x="1167493" y="358218"/>
            <a:ext cx="9601200" cy="734095"/>
          </a:xfrm>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Resources:</a:t>
            </a:r>
          </a:p>
        </p:txBody>
      </p:sp>
      <p:sp>
        <p:nvSpPr>
          <p:cNvPr id="6" name="Content Placeholder 5">
            <a:extLst>
              <a:ext uri="{FF2B5EF4-FFF2-40B4-BE49-F238E27FC236}">
                <a16:creationId xmlns:a16="http://schemas.microsoft.com/office/drawing/2014/main" id="{223570D5-320F-7FBD-34F2-BD0A4BC095B6}"/>
              </a:ext>
            </a:extLst>
          </p:cNvPr>
          <p:cNvSpPr>
            <a:spLocks noGrp="1"/>
          </p:cNvSpPr>
          <p:nvPr>
            <p:ph idx="1"/>
          </p:nvPr>
        </p:nvSpPr>
        <p:spPr/>
        <p:txBody>
          <a:bodyPr>
            <a:normAutofit/>
          </a:bodyPr>
          <a:lstStyle/>
          <a:p>
            <a:r>
              <a:rPr lang="en-US" sz="1200" b="1" u="sng" dirty="0">
                <a:latin typeface="Calibri" panose="020F0502020204030204" pitchFamily="34" charset="0"/>
                <a:ea typeface="Calibri" panose="020F0502020204030204" pitchFamily="34" charset="0"/>
                <a:cs typeface="Calibri" panose="020F0502020204030204" pitchFamily="34" charset="0"/>
              </a:rPr>
              <a:t>Human Resources</a:t>
            </a:r>
            <a:r>
              <a:rPr lang="en-US" sz="1200" dirty="0">
                <a:latin typeface="Calibri" panose="020F0502020204030204" pitchFamily="34" charset="0"/>
                <a:ea typeface="Calibri" panose="020F0502020204030204" pitchFamily="34" charset="0"/>
                <a:cs typeface="Calibri" panose="020F0502020204030204" pitchFamily="34" charset="0"/>
              </a:rPr>
              <a:t>:</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Business Analyst</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Project Manager</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UI/UX Designer</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Frontend Developer</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Backend Developer</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Database Administrator</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Software Tester</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DevOps Engineer</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Customer Support</a:t>
            </a: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6">
            <a:extLst>
              <a:ext uri="{FF2B5EF4-FFF2-40B4-BE49-F238E27FC236}">
                <a16:creationId xmlns:a16="http://schemas.microsoft.com/office/drawing/2014/main" id="{B38C27F9-4BE1-B0B3-EE82-CECCA021F953}"/>
              </a:ext>
            </a:extLst>
          </p:cNvPr>
          <p:cNvSpPr>
            <a:spLocks noGrp="1"/>
          </p:cNvSpPr>
          <p:nvPr>
            <p:ph idx="10"/>
          </p:nvPr>
        </p:nvSpPr>
        <p:spPr/>
        <p:txBody>
          <a:bodyPr>
            <a:normAutofit/>
          </a:bodyPr>
          <a:lstStyle/>
          <a:p>
            <a:r>
              <a:rPr lang="en-US" sz="1200" b="1" u="sng" dirty="0"/>
              <a:t>Technical Resources</a:t>
            </a:r>
            <a:r>
              <a:rPr lang="en-US" sz="1200" dirty="0"/>
              <a:t>:</a:t>
            </a:r>
          </a:p>
          <a:p>
            <a:r>
              <a:rPr lang="en-IN" sz="1200" dirty="0"/>
              <a:t>Development Tools &amp; Software:</a:t>
            </a:r>
          </a:p>
          <a:p>
            <a:r>
              <a:rPr lang="en-IN" sz="1200" dirty="0"/>
              <a:t>Frontend Development: React, Angular</a:t>
            </a:r>
          </a:p>
          <a:p>
            <a:r>
              <a:rPr lang="en-IN" sz="1200" dirty="0"/>
              <a:t>Backend Development: Node Js, Python, PHP, Java</a:t>
            </a:r>
          </a:p>
          <a:p>
            <a:r>
              <a:rPr lang="en-IN" sz="1200" dirty="0"/>
              <a:t>Database Management: MySQL, Mongo DB</a:t>
            </a:r>
          </a:p>
          <a:p>
            <a:r>
              <a:rPr lang="en-IN" sz="1200" dirty="0"/>
              <a:t>Cloud &amp; Hosting: AWS, Microsoft Azure or Firebase.</a:t>
            </a:r>
          </a:p>
          <a:p>
            <a:r>
              <a:rPr lang="en-IN" sz="1200" dirty="0"/>
              <a:t>Version Control: GitHub, GitLab or Bitbucket.</a:t>
            </a:r>
          </a:p>
          <a:p>
            <a:r>
              <a:rPr lang="en-IN" sz="1200" dirty="0"/>
              <a:t>Payment Integration: Paypal, Razorpay, credit/debit.</a:t>
            </a:r>
          </a:p>
          <a:p>
            <a:r>
              <a:rPr lang="en-IN" sz="1200" dirty="0"/>
              <a:t>Manual &amp; Automated Testing: Selenium, </a:t>
            </a:r>
            <a:r>
              <a:rPr lang="en-IN" sz="1200" dirty="0" err="1"/>
              <a:t>Jmeter</a:t>
            </a:r>
            <a:r>
              <a:rPr lang="en-IN" sz="1200" dirty="0"/>
              <a:t>.</a:t>
            </a:r>
          </a:p>
        </p:txBody>
      </p:sp>
    </p:spTree>
    <p:extLst>
      <p:ext uri="{BB962C8B-B14F-4D97-AF65-F5344CB8AC3E}">
        <p14:creationId xmlns:p14="http://schemas.microsoft.com/office/powerpoint/2010/main" val="3730963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4376B-909D-EF5F-0DBE-3F23F1C1E5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27B9CF-BDD2-39F7-729D-9BF69714D9BB}"/>
              </a:ext>
            </a:extLst>
          </p:cNvPr>
          <p:cNvSpPr>
            <a:spLocks noGrp="1"/>
          </p:cNvSpPr>
          <p:nvPr>
            <p:ph type="title"/>
          </p:nvPr>
        </p:nvSpPr>
        <p:spPr>
          <a:xfrm>
            <a:off x="1167493" y="358218"/>
            <a:ext cx="9601200" cy="734095"/>
          </a:xfrm>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Resources</a:t>
            </a:r>
            <a:r>
              <a:rPr lang="en-US" sz="1600" dirty="0"/>
              <a:t>:</a:t>
            </a:r>
          </a:p>
        </p:txBody>
      </p:sp>
      <p:sp>
        <p:nvSpPr>
          <p:cNvPr id="6" name="Content Placeholder 5">
            <a:extLst>
              <a:ext uri="{FF2B5EF4-FFF2-40B4-BE49-F238E27FC236}">
                <a16:creationId xmlns:a16="http://schemas.microsoft.com/office/drawing/2014/main" id="{0CAA2D5B-6E26-0073-5CE5-346CAB37FDFA}"/>
              </a:ext>
            </a:extLst>
          </p:cNvPr>
          <p:cNvSpPr>
            <a:spLocks noGrp="1"/>
          </p:cNvSpPr>
          <p:nvPr>
            <p:ph idx="1"/>
          </p:nvPr>
        </p:nvSpPr>
        <p:spPr/>
        <p:txBody>
          <a:bodyPr>
            <a:normAutofit/>
          </a:bodyPr>
          <a:lstStyle/>
          <a:p>
            <a:r>
              <a:rPr lang="en-US" sz="1200" b="1" u="sng" dirty="0"/>
              <a:t>Infrastructure Resources:</a:t>
            </a:r>
          </a:p>
          <a:p>
            <a:pPr marL="285750" indent="-285750">
              <a:buFont typeface="Wingdings" panose="05000000000000000000" pitchFamily="2" charset="2"/>
              <a:buChar char="v"/>
            </a:pPr>
            <a:r>
              <a:rPr lang="en-US" sz="1200" dirty="0"/>
              <a:t>Workstation &amp; Development PC’s</a:t>
            </a:r>
          </a:p>
          <a:p>
            <a:pPr marL="285750" indent="-285750">
              <a:buFont typeface="Wingdings" panose="05000000000000000000" pitchFamily="2" charset="2"/>
              <a:buChar char="v"/>
            </a:pPr>
            <a:r>
              <a:rPr lang="en-US" sz="1200" dirty="0"/>
              <a:t>Servers &amp; Cloud Storage</a:t>
            </a:r>
          </a:p>
          <a:p>
            <a:pPr marL="285750" indent="-285750">
              <a:buFont typeface="Wingdings" panose="05000000000000000000" pitchFamily="2" charset="2"/>
              <a:buChar char="v"/>
            </a:pPr>
            <a:r>
              <a:rPr lang="en-US" sz="1200" dirty="0"/>
              <a:t>Internet &amp; Networking</a:t>
            </a:r>
            <a:endParaRPr lang="en-IN" sz="1200" dirty="0"/>
          </a:p>
        </p:txBody>
      </p:sp>
      <p:sp>
        <p:nvSpPr>
          <p:cNvPr id="7" name="Content Placeholder 6">
            <a:extLst>
              <a:ext uri="{FF2B5EF4-FFF2-40B4-BE49-F238E27FC236}">
                <a16:creationId xmlns:a16="http://schemas.microsoft.com/office/drawing/2014/main" id="{4371B88F-1D5B-C863-93EE-A3CA30208A92}"/>
              </a:ext>
            </a:extLst>
          </p:cNvPr>
          <p:cNvSpPr>
            <a:spLocks noGrp="1"/>
          </p:cNvSpPr>
          <p:nvPr>
            <p:ph idx="10"/>
          </p:nvPr>
        </p:nvSpPr>
        <p:spPr/>
        <p:txBody>
          <a:bodyPr>
            <a:normAutofit/>
          </a:bodyPr>
          <a:lstStyle/>
          <a:p>
            <a:r>
              <a:rPr lang="en-US" sz="1200" b="1" u="sng" dirty="0">
                <a:latin typeface="Calibri" panose="020F0502020204030204" pitchFamily="34" charset="0"/>
                <a:ea typeface="Calibri" panose="020F0502020204030204" pitchFamily="34" charset="0"/>
                <a:cs typeface="Calibri" panose="020F0502020204030204" pitchFamily="34" charset="0"/>
              </a:rPr>
              <a:t>Financial Resources: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Software Development Cost: 20,00,000/-</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Cloud Hosting &amp; Domain: 16,000/- Per Month.</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API &amp; Third-Party Services: 40,000/-</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Marketing &amp; Training Cost: 1,60,000/-</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Ongoing Maintenance: 80,000/- Per Year</a:t>
            </a: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4748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50865-8A56-B4F7-50B3-03EA486790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3A77E2-5326-E977-51D6-372FAAF4BE04}"/>
              </a:ext>
            </a:extLst>
          </p:cNvPr>
          <p:cNvSpPr>
            <a:spLocks noGrp="1"/>
          </p:cNvSpPr>
          <p:nvPr>
            <p:ph type="title"/>
          </p:nvPr>
        </p:nvSpPr>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Risk and Dependencies:</a:t>
            </a:r>
          </a:p>
        </p:txBody>
      </p:sp>
      <p:sp>
        <p:nvSpPr>
          <p:cNvPr id="6" name="Content Placeholder 5">
            <a:extLst>
              <a:ext uri="{FF2B5EF4-FFF2-40B4-BE49-F238E27FC236}">
                <a16:creationId xmlns:a16="http://schemas.microsoft.com/office/drawing/2014/main" id="{AE04E03F-2B49-2DA9-A025-7E9B840D9B97}"/>
              </a:ext>
            </a:extLst>
          </p:cNvPr>
          <p:cNvSpPr>
            <a:spLocks noGrp="1"/>
          </p:cNvSpPr>
          <p:nvPr>
            <p:ph idx="1"/>
          </p:nvPr>
        </p:nvSpPr>
        <p:spPr/>
        <p:txBody>
          <a:bodyPr>
            <a:normAutofit/>
          </a:bodyPr>
          <a:lstStyle/>
          <a:p>
            <a:r>
              <a:rPr lang="en-US" sz="1200" b="1" u="sng" dirty="0">
                <a:latin typeface="Calibri" panose="020F0502020204030204" pitchFamily="34" charset="0"/>
                <a:ea typeface="Calibri" panose="020F0502020204030204" pitchFamily="34" charset="0"/>
                <a:cs typeface="Calibri" panose="020F0502020204030204" pitchFamily="34" charset="0"/>
              </a:rPr>
              <a:t>Risk</a:t>
            </a:r>
            <a:r>
              <a:rPr lang="en-US" sz="1200" dirty="0">
                <a:latin typeface="Calibri" panose="020F0502020204030204" pitchFamily="34" charset="0"/>
                <a:ea typeface="Calibri" panose="020F0502020204030204" pitchFamily="34" charset="0"/>
                <a:cs typeface="Calibri" panose="020F0502020204030204" pitchFamily="34" charset="0"/>
              </a:rPr>
              <a:t>: </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Requirement Risk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Scope Creep</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Technical </a:t>
            </a:r>
            <a:r>
              <a:rPr lang="en-US" sz="1200" dirty="0" err="1">
                <a:latin typeface="Calibri" panose="020F0502020204030204" pitchFamily="34" charset="0"/>
                <a:ea typeface="Calibri" panose="020F0502020204030204" pitchFamily="34" charset="0"/>
                <a:cs typeface="Calibri" panose="020F0502020204030204" pitchFamily="34" charset="0"/>
              </a:rPr>
              <a:t>Risak</a:t>
            </a:r>
            <a:endParaRPr lang="en-US" sz="12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Integration Risk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Security Risk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Operational Risk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Financial Risk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Project Timeline Risk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Compliance Risk</a:t>
            </a:r>
          </a:p>
        </p:txBody>
      </p:sp>
      <p:sp>
        <p:nvSpPr>
          <p:cNvPr id="7" name="Content Placeholder 6">
            <a:extLst>
              <a:ext uri="{FF2B5EF4-FFF2-40B4-BE49-F238E27FC236}">
                <a16:creationId xmlns:a16="http://schemas.microsoft.com/office/drawing/2014/main" id="{ECA6407D-A0DB-9C66-8D29-2E1433E20683}"/>
              </a:ext>
            </a:extLst>
          </p:cNvPr>
          <p:cNvSpPr>
            <a:spLocks noGrp="1"/>
          </p:cNvSpPr>
          <p:nvPr>
            <p:ph idx="10"/>
          </p:nvPr>
        </p:nvSpPr>
        <p:spPr/>
        <p:txBody>
          <a:bodyPr>
            <a:normAutofit/>
          </a:bodyPr>
          <a:lstStyle/>
          <a:p>
            <a:r>
              <a:rPr lang="en-US" sz="1200" b="1" u="sng" dirty="0">
                <a:latin typeface="Calibri" panose="020F0502020204030204" pitchFamily="34" charset="0"/>
                <a:ea typeface="Calibri" panose="020F0502020204030204" pitchFamily="34" charset="0"/>
                <a:cs typeface="Calibri" panose="020F0502020204030204" pitchFamily="34" charset="0"/>
              </a:rPr>
              <a:t>Dependencies: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Third-Party API</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Technology Stack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Hosting &amp; Cloud Services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Legal &amp; Compliance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Stakeholder Availability</a:t>
            </a:r>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9646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C450D-0432-7C60-A384-F8D52B4A45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6AA3CB-5270-C7CA-7FE3-92F2BF45131B}"/>
              </a:ext>
            </a:extLst>
          </p:cNvPr>
          <p:cNvSpPr>
            <a:spLocks noGrp="1"/>
          </p:cNvSpPr>
          <p:nvPr>
            <p:ph type="title"/>
          </p:nvPr>
        </p:nvSpPr>
        <p:spPr/>
        <p: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To be completed by Appropriate Manager:</a:t>
            </a:r>
          </a:p>
        </p:txBody>
      </p:sp>
      <p:sp>
        <p:nvSpPr>
          <p:cNvPr id="3" name="Content Placeholder 2">
            <a:extLst>
              <a:ext uri="{FF2B5EF4-FFF2-40B4-BE49-F238E27FC236}">
                <a16:creationId xmlns:a16="http://schemas.microsoft.com/office/drawing/2014/main" id="{E3E32821-3132-FA53-095C-204128A3D7AA}"/>
              </a:ext>
            </a:extLst>
          </p:cNvPr>
          <p:cNvSpPr>
            <a:spLocks noGrp="1"/>
          </p:cNvSpPr>
          <p:nvPr>
            <p:ph idx="1"/>
          </p:nvPr>
        </p:nvSpPr>
        <p:spPr/>
        <p:txBody>
          <a:bodyPr>
            <a:normAutofit/>
          </a:bodyPr>
          <a:lstStyle/>
          <a:p>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b="1" u="sng" dirty="0">
                <a:latin typeface="Calibri" panose="020F0502020204030204" pitchFamily="34" charset="0"/>
                <a:ea typeface="Calibri" panose="020F0502020204030204" pitchFamily="34" charset="0"/>
                <a:cs typeface="Calibri" panose="020F0502020204030204" pitchFamily="34" charset="0"/>
              </a:rPr>
              <a:t>Project Sponsor</a:t>
            </a:r>
            <a:r>
              <a:rPr lang="en-US" sz="1200" dirty="0">
                <a:latin typeface="Calibri" panose="020F0502020204030204" pitchFamily="34" charset="0"/>
                <a:ea typeface="Calibri" panose="020F0502020204030204" pitchFamily="34" charset="0"/>
                <a:cs typeface="Calibri" panose="020F0502020204030204" pitchFamily="34" charset="0"/>
              </a:rPr>
              <a:t>: Krishna Dwarkadish.</a:t>
            </a:r>
          </a:p>
          <a:p>
            <a:r>
              <a:rPr lang="en-US" sz="1200" b="1" u="sng" dirty="0">
                <a:latin typeface="Calibri" panose="020F0502020204030204" pitchFamily="34" charset="0"/>
                <a:ea typeface="Calibri" panose="020F0502020204030204" pitchFamily="34" charset="0"/>
                <a:cs typeface="Calibri" panose="020F0502020204030204" pitchFamily="34" charset="0"/>
              </a:rPr>
              <a:t>Project Manager</a:t>
            </a:r>
            <a:r>
              <a:rPr lang="en-US" sz="1200" dirty="0">
                <a:latin typeface="Calibri" panose="020F0502020204030204" pitchFamily="34" charset="0"/>
                <a:ea typeface="Calibri" panose="020F0502020204030204" pitchFamily="34" charset="0"/>
                <a:cs typeface="Calibri" panose="020F0502020204030204" pitchFamily="34" charset="0"/>
              </a:rPr>
              <a:t>: Kailash Shankar.</a:t>
            </a:r>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337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C753FD-96EC-101A-B8A4-5F69A189BEF4}"/>
              </a:ext>
            </a:extLst>
          </p:cNvPr>
          <p:cNvSpPr>
            <a:spLocks noGrp="1"/>
          </p:cNvSpPr>
          <p:nvPr>
            <p:ph type="ctrTitle"/>
          </p:nvPr>
        </p:nvSpPr>
        <p:spPr>
          <a:xfrm>
            <a:off x="1026092" y="648475"/>
            <a:ext cx="6220278" cy="3262811"/>
          </a:xfrm>
        </p:spPr>
        <p: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Thank you</a:t>
            </a:r>
          </a:p>
        </p:txBody>
      </p:sp>
    </p:spTree>
    <p:extLst>
      <p:ext uri="{BB962C8B-B14F-4D97-AF65-F5344CB8AC3E}">
        <p14:creationId xmlns:p14="http://schemas.microsoft.com/office/powerpoint/2010/main" val="160967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5" y="2017467"/>
            <a:ext cx="9779182" cy="3366815"/>
          </a:xfrm>
        </p:spPr>
        <p:txBody>
          <a:bodyPr vert="horz" lIns="91440" tIns="45720" rIns="91440" bIns="45720" rtlCol="0" anchor="t">
            <a:noAutofit/>
          </a:bodyPr>
          <a:lstStyle/>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Situation</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Problem</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Opportunity</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Purpose Statement (Goal)</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Project Objective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Success Criteria</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Method/Approaches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Resources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Risk and Dependencies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Approvals</a:t>
            </a:r>
          </a:p>
          <a:p>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48DD4-4828-CE87-0C5C-42BE175E8DA5}"/>
              </a:ext>
            </a:extLst>
          </p:cNvPr>
          <p:cNvSpPr>
            <a:spLocks noGrp="1"/>
          </p:cNvSpPr>
          <p:nvPr>
            <p:ph type="title"/>
          </p:nvPr>
        </p:nvSpPr>
        <p:spPr/>
        <p:txBody>
          <a:bodyPr/>
          <a:lstStyle/>
          <a:p>
            <a:r>
              <a:rPr lang="en-US" sz="1200" dirty="0"/>
              <a:t>Situation:</a:t>
            </a:r>
          </a:p>
        </p:txBody>
      </p:sp>
      <p:sp>
        <p:nvSpPr>
          <p:cNvPr id="4" name="Content Placeholder 3">
            <a:extLst>
              <a:ext uri="{FF2B5EF4-FFF2-40B4-BE49-F238E27FC236}">
                <a16:creationId xmlns:a16="http://schemas.microsoft.com/office/drawing/2014/main" id="{CA3A3C14-840D-651A-D741-048D4338AB29}"/>
              </a:ext>
            </a:extLst>
          </p:cNvPr>
          <p:cNvSpPr>
            <a:spLocks noGrp="1"/>
          </p:cNvSpPr>
          <p:nvPr>
            <p:ph idx="1"/>
          </p:nvPr>
        </p:nvSpPr>
        <p:spPr/>
        <p:txBody>
          <a:bodyPr>
            <a:normAutofit/>
          </a:bodyPr>
          <a:lstStyle/>
          <a:p>
            <a:endParaRPr lang="en-US" sz="1200" dirty="0"/>
          </a:p>
          <a:p>
            <a:endParaRPr lang="en-US" sz="1200" dirty="0"/>
          </a:p>
          <a:p>
            <a:r>
              <a:rPr lang="en-US" sz="1200" dirty="0"/>
              <a:t>In today's fast-paced world, the travel and tourism industry is rapidly growing, and businesses must adopt digital solutions to stay competitive. Many travel agencies still rely on manual booking processes, leading to inefficiencies such as errors, delays, and customer dissatisfaction. Additionally, the lack of a centralized system makes it difficult to track tour availability, manage customer records, and handle payments seamlessly.</a:t>
            </a:r>
            <a:endParaRPr lang="en-IN" sz="1200" dirty="0"/>
          </a:p>
        </p:txBody>
      </p:sp>
    </p:spTree>
    <p:extLst>
      <p:ext uri="{BB962C8B-B14F-4D97-AF65-F5344CB8AC3E}">
        <p14:creationId xmlns:p14="http://schemas.microsoft.com/office/powerpoint/2010/main" val="3662677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1DA77-2F37-4AD5-438B-1CE4C156A2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B3E338-0B2C-2A55-C04F-EF1578F2A9B2}"/>
              </a:ext>
            </a:extLst>
          </p:cNvPr>
          <p:cNvSpPr>
            <a:spLocks noGrp="1"/>
          </p:cNvSpPr>
          <p:nvPr>
            <p:ph type="title"/>
          </p:nvPr>
        </p:nvSpPr>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Problem</a:t>
            </a:r>
            <a:r>
              <a:rPr lang="en-US" sz="1200" dirty="0"/>
              <a:t>:</a:t>
            </a:r>
          </a:p>
        </p:txBody>
      </p:sp>
      <p:sp>
        <p:nvSpPr>
          <p:cNvPr id="4" name="Rectangle 1">
            <a:extLst>
              <a:ext uri="{FF2B5EF4-FFF2-40B4-BE49-F238E27FC236}">
                <a16:creationId xmlns:a16="http://schemas.microsoft.com/office/drawing/2014/main" id="{89CA5D81-D4A4-17A7-E1F5-F78A2880FB96}"/>
              </a:ext>
            </a:extLst>
          </p:cNvPr>
          <p:cNvSpPr>
            <a:spLocks noGrp="1" noChangeArrowheads="1"/>
          </p:cNvSpPr>
          <p:nvPr>
            <p:ph idx="1"/>
          </p:nvPr>
        </p:nvSpPr>
        <p:spPr bwMode="auto">
          <a:xfrm>
            <a:off x="1158864" y="2832867"/>
            <a:ext cx="836220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Manual Booking Process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 Travel agencies rely on phone calls, emails, and spreadsheets, leading to errors and delays.</a:t>
            </a:r>
            <a:endParaRPr lang="en-US" altLang="en-US" sz="1200" dirty="0">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lang="en-US" altLang="en-US" sz="1200" b="1" dirty="0">
                <a:latin typeface="Calibri" panose="020F0502020204030204" pitchFamily="34" charset="0"/>
                <a:ea typeface="Calibri" panose="020F0502020204030204" pitchFamily="34" charset="0"/>
                <a:cs typeface="Calibri" panose="020F0502020204030204" pitchFamily="34" charset="0"/>
              </a:rPr>
              <a:t>Limited Customer Engagement</a:t>
            </a:r>
            <a:r>
              <a:rPr lang="en-US" altLang="en-US" sz="1200" dirty="0">
                <a:latin typeface="Calibri" panose="020F0502020204030204" pitchFamily="34" charset="0"/>
                <a:ea typeface="Calibri" panose="020F0502020204030204" pitchFamily="34" charset="0"/>
                <a:cs typeface="Calibri" panose="020F0502020204030204" pitchFamily="34" charset="0"/>
              </a:rPr>
              <a:t> – Lack of an online platform prevents customers from easily exploring and booking tour packages.</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Inefficient Data Management</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 No centralized database for managing customers, bookings, and payments, causing inconsistencies.</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Lack of Automation</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 Time-consuming manual processes for payment collection, invoice generation, and report analysis.</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Operational Bottlenecks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 Difficulty in tracking tour availability, cancellations, and customer feedback. </a:t>
            </a:r>
          </a:p>
        </p:txBody>
      </p:sp>
    </p:spTree>
    <p:extLst>
      <p:ext uri="{BB962C8B-B14F-4D97-AF65-F5344CB8AC3E}">
        <p14:creationId xmlns:p14="http://schemas.microsoft.com/office/powerpoint/2010/main" val="10660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530C9-7C5E-2E6C-FB3C-F3D1E80871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7D3EC9-F93E-F57F-4188-9E9455B22A5F}"/>
              </a:ext>
            </a:extLst>
          </p:cNvPr>
          <p:cNvSpPr>
            <a:spLocks noGrp="1"/>
          </p:cNvSpPr>
          <p:nvPr>
            <p:ph type="title"/>
          </p:nvPr>
        </p:nvSpPr>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Opportunity:</a:t>
            </a:r>
          </a:p>
        </p:txBody>
      </p:sp>
      <p:sp>
        <p:nvSpPr>
          <p:cNvPr id="3" name="Content Placeholder 2">
            <a:extLst>
              <a:ext uri="{FF2B5EF4-FFF2-40B4-BE49-F238E27FC236}">
                <a16:creationId xmlns:a16="http://schemas.microsoft.com/office/drawing/2014/main" id="{2FB6ED00-8686-86C2-CE95-368CBC9EEFB8}"/>
              </a:ext>
            </a:extLst>
          </p:cNvPr>
          <p:cNvSpPr>
            <a:spLocks noGrp="1"/>
          </p:cNvSpPr>
          <p:nvPr>
            <p:ph idx="1"/>
          </p:nvPr>
        </p:nvSpPr>
        <p:spPr>
          <a:xfrm>
            <a:off x="1158864" y="2639636"/>
            <a:ext cx="9779182" cy="3366815"/>
          </a:xfrm>
        </p:spPr>
        <p:txBody>
          <a:bodyPr>
            <a:normAutofit/>
          </a:bodyPr>
          <a:lstStyle/>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Business Growth &amp; Market Expansion</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Digital Transformation &amp; Automation</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Customer Engagement &amp; Experience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Competitive Advantage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Sustainability &amp; Eco-Tourism Opportunity</a:t>
            </a:r>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463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C6A42-3D56-D346-FB03-82F9C1C3F1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344C05-8157-59C3-0E98-48E71C9E5565}"/>
              </a:ext>
            </a:extLst>
          </p:cNvPr>
          <p:cNvSpPr>
            <a:spLocks noGrp="1"/>
          </p:cNvSpPr>
          <p:nvPr>
            <p:ph type="title"/>
          </p:nvPr>
        </p:nvSpPr>
        <p:spPr>
          <a:xfrm>
            <a:off x="1158863" y="-872208"/>
            <a:ext cx="9779183" cy="1744415"/>
          </a:xfrm>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Purpose</a:t>
            </a:r>
            <a:r>
              <a:rPr lang="en-US" sz="1200" dirty="0"/>
              <a:t> Statement (Goal):</a:t>
            </a:r>
          </a:p>
        </p:txBody>
      </p:sp>
      <p:sp>
        <p:nvSpPr>
          <p:cNvPr id="3" name="Content Placeholder 2">
            <a:extLst>
              <a:ext uri="{FF2B5EF4-FFF2-40B4-BE49-F238E27FC236}">
                <a16:creationId xmlns:a16="http://schemas.microsoft.com/office/drawing/2014/main" id="{22BD1723-83D9-06EE-9CA3-F3EC6B6F4393}"/>
              </a:ext>
            </a:extLst>
          </p:cNvPr>
          <p:cNvSpPr>
            <a:spLocks noGrp="1"/>
          </p:cNvSpPr>
          <p:nvPr>
            <p:ph idx="1"/>
          </p:nvPr>
        </p:nvSpPr>
        <p:spPr>
          <a:xfrm>
            <a:off x="1158863" y="1086439"/>
            <a:ext cx="9779183" cy="5446336"/>
          </a:xfrm>
        </p:spPr>
        <p:txBody>
          <a:bodyPr>
            <a:no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As a Business Analyst, I propose the development of a Tour Management System to streamline the operations of travel agencies by automating the booking, package management, and customer engagement processes. This system aims to enhance customer experience, improve operational efficiency, and drive business growth by integrating modern digital solutions.</a:t>
            </a:r>
          </a:p>
          <a:p>
            <a:r>
              <a:rPr lang="en-US" sz="1200" dirty="0">
                <a:latin typeface="Calibri" panose="020F0502020204030204" pitchFamily="34" charset="0"/>
                <a:ea typeface="Calibri" panose="020F0502020204030204" pitchFamily="34" charset="0"/>
                <a:cs typeface="Calibri" panose="020F0502020204030204" pitchFamily="34" charset="0"/>
              </a:rPr>
              <a:t>The proposed system will provide a user-friendly interface for customers to,</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Browse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Book</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Manage Tour Packages.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Payments, and Customer Interactions.</a:t>
            </a:r>
          </a:p>
          <a:p>
            <a:r>
              <a:rPr lang="en-US" sz="1200" dirty="0">
                <a:latin typeface="Calibri" panose="020F0502020204030204" pitchFamily="34" charset="0"/>
                <a:ea typeface="Calibri" panose="020F0502020204030204" pitchFamily="34" charset="0"/>
                <a:cs typeface="Calibri" panose="020F0502020204030204" pitchFamily="34" charset="0"/>
              </a:rPr>
              <a:t>By implementing a structured Waterfall methodology, the project will progress through, </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Sequential phases—Requirement Analysis.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System Design.</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Implementation.</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Testing.</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Deployment.</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Maintenance.</a:t>
            </a:r>
          </a:p>
          <a:p>
            <a:r>
              <a:rPr lang="en-US" sz="1200" dirty="0">
                <a:latin typeface="Calibri" panose="020F0502020204030204" pitchFamily="34" charset="0"/>
                <a:ea typeface="Calibri" panose="020F0502020204030204" pitchFamily="34" charset="0"/>
                <a:cs typeface="Calibri" panose="020F0502020204030204" pitchFamily="34" charset="0"/>
              </a:rPr>
              <a:t>Ensuring a comprehensive and risk-mitigated development process.</a:t>
            </a:r>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6681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92C60-F309-C3DA-43DF-9B629123EA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A04C06-3F5A-6732-408C-9F7B3539F507}"/>
              </a:ext>
            </a:extLst>
          </p:cNvPr>
          <p:cNvSpPr>
            <a:spLocks noGrp="1"/>
          </p:cNvSpPr>
          <p:nvPr>
            <p:ph type="title"/>
          </p:nvPr>
        </p:nvSpPr>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Project Objective:</a:t>
            </a:r>
          </a:p>
        </p:txBody>
      </p:sp>
      <p:sp>
        <p:nvSpPr>
          <p:cNvPr id="3" name="Content Placeholder 2">
            <a:extLst>
              <a:ext uri="{FF2B5EF4-FFF2-40B4-BE49-F238E27FC236}">
                <a16:creationId xmlns:a16="http://schemas.microsoft.com/office/drawing/2014/main" id="{86703B46-B1FE-18DE-8B5F-7E98B8205D87}"/>
              </a:ext>
            </a:extLst>
          </p:cNvPr>
          <p:cNvSpPr>
            <a:spLocks noGrp="1"/>
          </p:cNvSpPr>
          <p:nvPr>
            <p:ph idx="1"/>
          </p:nvPr>
        </p:nvSpPr>
        <p:spPr>
          <a:xfrm>
            <a:off x="1158864" y="2394540"/>
            <a:ext cx="9779182" cy="3366815"/>
          </a:xfrm>
        </p:spPr>
        <p:txBody>
          <a:bodyPr>
            <a:normAutofit/>
          </a:bodyPr>
          <a:lstStyle/>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Automating the booking and payment process to reduce manual workload.</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Enhancing customer satisfaction through a seamless user experience.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Improving data accuracy and security with a centralized database.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Enabling business insights through reports and analytics for strategic decision-making.</a:t>
            </a:r>
          </a:p>
          <a:p>
            <a:r>
              <a:rPr lang="en-US" sz="1200" dirty="0">
                <a:latin typeface="Calibri" panose="020F0502020204030204" pitchFamily="34" charset="0"/>
                <a:ea typeface="Calibri" panose="020F0502020204030204" pitchFamily="34" charset="0"/>
                <a:cs typeface="Calibri" panose="020F0502020204030204" pitchFamily="34" charset="0"/>
              </a:rPr>
              <a:t>This system will serve as a scalable solution for travel agencies, helping them adapt to evolving customer expectations and market demands. By leveraging technology-driven automation, we aim to foster efficiency, boost revenue, and provide a competitive edge in the travel industry.</a:t>
            </a:r>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35120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A527B-7378-4F85-6513-B1C04163D7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CAE704-C7B6-F2D0-337D-E786E48CA8F1}"/>
              </a:ext>
            </a:extLst>
          </p:cNvPr>
          <p:cNvSpPr>
            <a:spLocks noGrp="1"/>
          </p:cNvSpPr>
          <p:nvPr>
            <p:ph type="title"/>
          </p:nvPr>
        </p:nvSpPr>
        <p:spPr>
          <a:xfrm>
            <a:off x="1206409" y="876692"/>
            <a:ext cx="9779183" cy="564391"/>
          </a:xfrm>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Success Criteria:</a:t>
            </a:r>
          </a:p>
        </p:txBody>
      </p:sp>
      <p:sp>
        <p:nvSpPr>
          <p:cNvPr id="3" name="Content Placeholder 2">
            <a:extLst>
              <a:ext uri="{FF2B5EF4-FFF2-40B4-BE49-F238E27FC236}">
                <a16:creationId xmlns:a16="http://schemas.microsoft.com/office/drawing/2014/main" id="{60C2FE47-0114-297A-93D4-65EE7D5194A5}"/>
              </a:ext>
            </a:extLst>
          </p:cNvPr>
          <p:cNvSpPr>
            <a:spLocks noGrp="1"/>
          </p:cNvSpPr>
          <p:nvPr>
            <p:ph idx="1"/>
          </p:nvPr>
        </p:nvSpPr>
        <p:spPr>
          <a:xfrm>
            <a:off x="1206409" y="1998483"/>
            <a:ext cx="9779182" cy="3308807"/>
          </a:xfrm>
        </p:spPr>
        <p:txBody>
          <a:bodyPr>
            <a:no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To ensure the successful implementation and adoption of the Tour Management System, the following measurable success criteria will be used to evaluate the project’s performance:</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Functional Success</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User Experience &amp; Satisfaction</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Business Impact</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System Performance &amp; Security</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Reporting &amp; Analytics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9763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323B4-0FC4-B03F-5AC5-A26B128D3D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C822F2-360F-4307-B81D-86CAB2E8C72D}"/>
              </a:ext>
            </a:extLst>
          </p:cNvPr>
          <p:cNvSpPr>
            <a:spLocks noGrp="1"/>
          </p:cNvSpPr>
          <p:nvPr>
            <p:ph type="title"/>
          </p:nvPr>
        </p:nvSpPr>
        <p:spPr>
          <a:xfrm>
            <a:off x="1167493" y="490194"/>
            <a:ext cx="9601200" cy="1740969"/>
          </a:xfrm>
        </p:spPr>
        <p:txBody>
          <a:bodyPr/>
          <a:lstStyle/>
          <a:p>
            <a:r>
              <a:rPr lang="en-US" sz="1200" dirty="0">
                <a:latin typeface="Calibri" panose="020F0502020204030204" pitchFamily="34" charset="0"/>
                <a:ea typeface="Calibri" panose="020F0502020204030204" pitchFamily="34" charset="0"/>
                <a:cs typeface="Calibri" panose="020F0502020204030204" pitchFamily="34" charset="0"/>
              </a:rPr>
              <a:t>Methods/Approach</a:t>
            </a:r>
            <a:r>
              <a:rPr lang="en-US" sz="1200" b="0" dirty="0">
                <a:latin typeface="Calibri" panose="020F0502020204030204" pitchFamily="34" charset="0"/>
                <a:ea typeface="Calibri" panose="020F0502020204030204" pitchFamily="34" charset="0"/>
                <a:cs typeface="Calibri" panose="020F0502020204030204" pitchFamily="34" charset="0"/>
              </a:rPr>
              <a:t>:</a:t>
            </a:r>
            <a:br>
              <a:rPr lang="en-US" sz="1200" b="0" dirty="0">
                <a:latin typeface="Calibri" panose="020F0502020204030204" pitchFamily="34" charset="0"/>
                <a:ea typeface="Calibri" panose="020F0502020204030204" pitchFamily="34" charset="0"/>
                <a:cs typeface="Calibri" panose="020F0502020204030204" pitchFamily="34" charset="0"/>
              </a:rPr>
            </a:br>
            <a:br>
              <a:rPr lang="en-US" sz="1200" b="0" dirty="0">
                <a:latin typeface="Calibri" panose="020F0502020204030204" pitchFamily="34" charset="0"/>
                <a:ea typeface="Calibri" panose="020F0502020204030204" pitchFamily="34" charset="0"/>
                <a:cs typeface="Calibri" panose="020F0502020204030204" pitchFamily="34" charset="0"/>
              </a:rPr>
            </a:br>
            <a:r>
              <a:rPr lang="en-US" sz="1200" b="0" dirty="0">
                <a:latin typeface="Calibri" panose="020F0502020204030204" pitchFamily="34" charset="0"/>
                <a:ea typeface="Calibri" panose="020F0502020204030204" pitchFamily="34" charset="0"/>
                <a:cs typeface="Calibri" panose="020F0502020204030204" pitchFamily="34" charset="0"/>
              </a:rPr>
              <a:t>As a Business Analyst, a structured approach is essential for ensuring the successful development and implementation of the Tour Management System. The Waterfall model will be used as the primary project methodology, ensuring a sequential and well-documented process</a:t>
            </a:r>
            <a:br>
              <a:rPr lang="en-US" sz="1200" b="0" dirty="0">
                <a:latin typeface="Calibri" panose="020F0502020204030204" pitchFamily="34" charset="0"/>
                <a:ea typeface="Calibri" panose="020F0502020204030204" pitchFamily="34" charset="0"/>
                <a:cs typeface="Calibri" panose="020F0502020204030204" pitchFamily="34" charset="0"/>
              </a:rPr>
            </a:br>
            <a:br>
              <a:rPr lang="en-US" sz="1200" b="0" dirty="0">
                <a:latin typeface="Calibri" panose="020F0502020204030204" pitchFamily="34" charset="0"/>
                <a:ea typeface="Calibri" panose="020F0502020204030204" pitchFamily="34" charset="0"/>
                <a:cs typeface="Calibri" panose="020F0502020204030204" pitchFamily="34" charset="0"/>
              </a:rPr>
            </a:br>
            <a:endParaRPr lang="en-US" sz="1200" b="0"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56F36F1-453F-F2E6-29C1-2EB15CDF7623}"/>
              </a:ext>
            </a:extLst>
          </p:cNvPr>
          <p:cNvSpPr>
            <a:spLocks noGrp="1"/>
          </p:cNvSpPr>
          <p:nvPr>
            <p:ph idx="1"/>
          </p:nvPr>
        </p:nvSpPr>
        <p:spPr/>
        <p:txBody>
          <a:bodyPr>
            <a:normAutofit/>
          </a:bodyPr>
          <a:lstStyle/>
          <a:p>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IN" sz="1200" b="1" u="sng" dirty="0">
                <a:latin typeface="Calibri" panose="020F0502020204030204" pitchFamily="34" charset="0"/>
                <a:ea typeface="Calibri" panose="020F0502020204030204" pitchFamily="34" charset="0"/>
                <a:cs typeface="Calibri" panose="020F0502020204030204" pitchFamily="34" charset="0"/>
              </a:rPr>
              <a:t>Methods</a:t>
            </a:r>
            <a:r>
              <a:rPr lang="en-IN" sz="1200" b="1" dirty="0">
                <a:latin typeface="Calibri" panose="020F0502020204030204" pitchFamily="34" charset="0"/>
                <a:ea typeface="Calibri" panose="020F0502020204030204" pitchFamily="34" charset="0"/>
                <a:cs typeface="Calibri" panose="020F0502020204030204" pitchFamily="34" charset="0"/>
              </a:rPr>
              <a:t>:</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Requirement Gathering &amp; Analysis</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System Design &amp; Planning</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Implementation &amp; Development</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Testing &amp; Quality Assurance</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Deployment &amp; Training</a:t>
            </a:r>
          </a:p>
          <a:p>
            <a:pPr marL="285750" indent="-285750">
              <a:buFont typeface="Wingdings" panose="05000000000000000000" pitchFamily="2" charset="2"/>
              <a:buChar char="v"/>
            </a:pPr>
            <a:r>
              <a:rPr lang="en-IN" sz="1200" dirty="0">
                <a:latin typeface="Calibri" panose="020F0502020204030204" pitchFamily="34" charset="0"/>
                <a:ea typeface="Calibri" panose="020F0502020204030204" pitchFamily="34" charset="0"/>
                <a:cs typeface="Calibri" panose="020F0502020204030204" pitchFamily="34" charset="0"/>
              </a:rPr>
              <a:t>Maintenance &amp; Continuous Improvement </a:t>
            </a:r>
            <a:endParaRPr lang="en-US" sz="1200" dirty="0">
              <a:latin typeface="Calibri" panose="020F0502020204030204" pitchFamily="34" charset="0"/>
              <a:ea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D7BA12E-4144-72EE-FE14-8583CC6C22C8}"/>
              </a:ext>
            </a:extLst>
          </p:cNvPr>
          <p:cNvSpPr>
            <a:spLocks noGrp="1"/>
          </p:cNvSpPr>
          <p:nvPr>
            <p:ph idx="10"/>
          </p:nvPr>
        </p:nvSpPr>
        <p:spPr>
          <a:xfrm>
            <a:off x="6361067" y="2363349"/>
            <a:ext cx="4663440" cy="3332832"/>
          </a:xfrm>
        </p:spPr>
        <p:txBody>
          <a:bodyPr>
            <a:normAutofit/>
          </a:bodyPr>
          <a:lstStyle/>
          <a:p>
            <a:r>
              <a:rPr lang="en-US" sz="1200" b="1" u="sng" dirty="0">
                <a:latin typeface="Calibri" panose="020F0502020204030204" pitchFamily="34" charset="0"/>
                <a:ea typeface="Calibri" panose="020F0502020204030204" pitchFamily="34" charset="0"/>
                <a:cs typeface="Calibri" panose="020F0502020204030204" pitchFamily="34" charset="0"/>
              </a:rPr>
              <a:t>Approaches &amp; Technique</a:t>
            </a:r>
            <a:r>
              <a:rPr lang="en-US" sz="1200" dirty="0">
                <a:latin typeface="Calibri" panose="020F0502020204030204" pitchFamily="34" charset="0"/>
                <a:ea typeface="Calibri" panose="020F0502020204030204" pitchFamily="34" charset="0"/>
                <a:cs typeface="Calibri" panose="020F0502020204030204" pitchFamily="34" charset="0"/>
              </a:rPr>
              <a:t>: </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SWOT Analysis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MoSCoW Prioritization </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Gant Chart &amp; Roadmaps</a:t>
            </a:r>
          </a:p>
          <a:p>
            <a:pPr marL="285750" indent="-285750">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Prototyping</a:t>
            </a:r>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8799253"/>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2.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Universal presentation</Template>
  <TotalTime>2941</TotalTime>
  <Words>804</Words>
  <Application>Microsoft Office PowerPoint</Application>
  <PresentationFormat>Widescreen</PresentationFormat>
  <Paragraphs>142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Tenorite</vt:lpstr>
      <vt:lpstr>Wingdings</vt:lpstr>
      <vt:lpstr>Custom</vt:lpstr>
      <vt:lpstr>Project Title: Tour Management System.  Prepare By: Mayur Shiralkar.  Date: 4.03.2025 </vt:lpstr>
      <vt:lpstr>Agenda</vt:lpstr>
      <vt:lpstr>Situation:</vt:lpstr>
      <vt:lpstr>Problem:</vt:lpstr>
      <vt:lpstr>Opportunity:</vt:lpstr>
      <vt:lpstr>Purpose Statement (Goal):</vt:lpstr>
      <vt:lpstr>Project Objective:</vt:lpstr>
      <vt:lpstr>Success Criteria:</vt:lpstr>
      <vt:lpstr>Methods/Approach:  As a Business Analyst, a structured approach is essential for ensuring the successful development and implementation of the Tour Management System. The Waterfall model will be used as the primary project methodology, ensuring a sequential and well-documented process  </vt:lpstr>
      <vt:lpstr>Resources:</vt:lpstr>
      <vt:lpstr>Resources:</vt:lpstr>
      <vt:lpstr>Risk and Dependencies:</vt:lpstr>
      <vt:lpstr>To be completed by Appropriate Manager:</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minal.shiralkar@gmail.com</dc:creator>
  <cp:lastModifiedBy>minal.shiralkar@gmail.com</cp:lastModifiedBy>
  <cp:revision>21</cp:revision>
  <dcterms:created xsi:type="dcterms:W3CDTF">2025-01-30T06:04:37Z</dcterms:created>
  <dcterms:modified xsi:type="dcterms:W3CDTF">2025-03-03T17:08:21Z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