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9" r:id="rId7"/>
    <p:sldId id="261" r:id="rId8"/>
    <p:sldId id="262" r:id="rId9"/>
    <p:sldId id="264" r:id="rId10"/>
    <p:sldId id="265" r:id="rId11"/>
    <p:sldId id="267" r:id="rId12"/>
    <p:sldId id="268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4660"/>
  </p:normalViewPr>
  <p:slideViewPr>
    <p:cSldViewPr>
      <p:cViewPr>
        <p:scale>
          <a:sx n="75" d="100"/>
          <a:sy n="75" d="100"/>
        </p:scale>
        <p:origin x="1037" y="1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508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1248" y="2150186"/>
            <a:ext cx="7922259" cy="138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54480" y="3755362"/>
            <a:ext cx="6140450" cy="130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9144000" cy="68579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532" y="344703"/>
            <a:ext cx="7937500" cy="803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590" y="1258747"/>
            <a:ext cx="8176895" cy="413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15240" y="2667000"/>
            <a:ext cx="9144000" cy="13926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333625" marR="5080" indent="-2320925">
              <a:lnSpc>
                <a:spcPts val="5410"/>
              </a:lnSpc>
              <a:spcBef>
                <a:spcPts val="60"/>
              </a:spcBef>
            </a:pPr>
            <a:r>
              <a:rPr lang="en-IN" dirty="0" smtClean="0"/>
              <a:t>  Chemical Equipment Project Management    	    Application    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1600200" y="4724400"/>
            <a:ext cx="6140450" cy="12459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4970" marR="5080" indent="-1652905">
              <a:lnSpc>
                <a:spcPct val="131500"/>
              </a:lnSpc>
              <a:spcBef>
                <a:spcPts val="95"/>
              </a:spcBef>
            </a:pPr>
            <a:r>
              <a:rPr sz="3200" spc="90" dirty="0">
                <a:solidFill>
                  <a:srgbClr val="888888"/>
                </a:solidFill>
                <a:latin typeface="Times New Roman"/>
                <a:cs typeface="Times New Roman"/>
              </a:rPr>
              <a:t>Prepared</a:t>
            </a:r>
            <a:r>
              <a:rPr sz="3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88888"/>
                </a:solidFill>
                <a:latin typeface="Times New Roman"/>
                <a:cs typeface="Times New Roman"/>
              </a:rPr>
              <a:t>by: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888888"/>
                </a:solidFill>
                <a:latin typeface="Times New Roman"/>
                <a:cs typeface="Times New Roman"/>
              </a:rPr>
              <a:t>Sarath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145" dirty="0">
                <a:solidFill>
                  <a:srgbClr val="888888"/>
                </a:solidFill>
                <a:latin typeface="Times New Roman"/>
                <a:cs typeface="Times New Roman"/>
              </a:rPr>
              <a:t>Guru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88888"/>
                </a:solidFill>
                <a:latin typeface="Times New Roman"/>
                <a:cs typeface="Times New Roman"/>
              </a:rPr>
              <a:t>Raj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888888"/>
                </a:solidFill>
                <a:latin typeface="Times New Roman"/>
                <a:cs typeface="Times New Roman"/>
              </a:rPr>
              <a:t>A.V.R </a:t>
            </a:r>
            <a:r>
              <a:rPr sz="3200" spc="65" dirty="0">
                <a:solidFill>
                  <a:srgbClr val="888888"/>
                </a:solidFill>
                <a:latin typeface="Times New Roman"/>
                <a:cs typeface="Times New Roman"/>
              </a:rPr>
              <a:t>Date</a:t>
            </a:r>
            <a:r>
              <a:rPr sz="3200" spc="-1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88888"/>
                </a:solidFill>
                <a:latin typeface="Times New Roman"/>
                <a:cs typeface="Times New Roman"/>
              </a:rPr>
              <a:t>:</a:t>
            </a:r>
            <a:r>
              <a:rPr sz="3200" spc="-1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IN" sz="3200" spc="-10" dirty="0" smtClean="0">
                <a:solidFill>
                  <a:srgbClr val="888888"/>
                </a:solidFill>
                <a:latin typeface="Times New Roman"/>
                <a:cs typeface="Times New Roman"/>
              </a:rPr>
              <a:t>24</a:t>
            </a:r>
            <a:r>
              <a:rPr sz="3200" spc="-10" dirty="0" smtClean="0">
                <a:solidFill>
                  <a:srgbClr val="888888"/>
                </a:solidFill>
                <a:latin typeface="Times New Roman"/>
                <a:cs typeface="Times New Roman"/>
              </a:rPr>
              <a:t>.02.2025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925" y="76200"/>
            <a:ext cx="79375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5410">
              <a:lnSpc>
                <a:spcPct val="100000"/>
              </a:lnSpc>
              <a:spcBef>
                <a:spcPts val="95"/>
              </a:spcBef>
            </a:pPr>
            <a:r>
              <a:rPr sz="3600" dirty="0"/>
              <a:t>Risks</a:t>
            </a:r>
            <a:r>
              <a:rPr sz="3600" spc="25" dirty="0"/>
              <a:t> </a:t>
            </a:r>
            <a:r>
              <a:rPr sz="3600" spc="190" dirty="0"/>
              <a:t>and</a:t>
            </a:r>
            <a:r>
              <a:rPr sz="3600" spc="30" dirty="0"/>
              <a:t> </a:t>
            </a:r>
            <a:r>
              <a:rPr sz="3600" spc="80" dirty="0"/>
              <a:t>Dependencies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1750" y="632856"/>
            <a:ext cx="8649850" cy="6123471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IN" sz="1600" b="1" spc="-10" dirty="0" smtClean="0">
                <a:latin typeface="Book Antiqua"/>
                <a:cs typeface="Book Antiqua"/>
              </a:rPr>
              <a:t>Risks </a:t>
            </a: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US" sz="1400" b="1" spc="-10" dirty="0" smtClean="0">
                <a:latin typeface="Book Antiqua"/>
                <a:cs typeface="Book Antiqua"/>
              </a:rPr>
              <a:t>1. Technical Risks</a:t>
            </a:r>
          </a:p>
          <a:p>
            <a:pPr marL="298450" indent="-285750">
              <a:lnSpc>
                <a:spcPct val="100000"/>
              </a:lnSpc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en-US" sz="1400" spc="-10" dirty="0" smtClean="0">
                <a:latin typeface="Book Antiqua"/>
                <a:cs typeface="Book Antiqua"/>
              </a:rPr>
              <a:t>System Integration Issues: like existing legacy systems may not be fully compatible with Agile tools.</a:t>
            </a:r>
          </a:p>
          <a:p>
            <a:pPr marL="298450" indent="-285750">
              <a:lnSpc>
                <a:spcPct val="100000"/>
              </a:lnSpc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en-US" sz="1400" spc="-10" dirty="0" smtClean="0">
                <a:latin typeface="Book Antiqua"/>
                <a:cs typeface="Book Antiqua"/>
              </a:rPr>
              <a:t>Cloud-based project tracking systems require strong data protection and access controls.</a:t>
            </a: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US" sz="1400" b="1" spc="-10" dirty="0" smtClean="0">
                <a:latin typeface="Book Antiqua"/>
                <a:cs typeface="Book Antiqua"/>
              </a:rPr>
              <a:t>2. Financial Risks</a:t>
            </a:r>
          </a:p>
          <a:p>
            <a:pPr marL="298450" indent="-285750">
              <a:lnSpc>
                <a:spcPct val="100000"/>
              </a:lnSpc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en-US" sz="1400" b="1" spc="-10" dirty="0" smtClean="0">
                <a:latin typeface="Book Antiqua"/>
                <a:cs typeface="Book Antiqua"/>
              </a:rPr>
              <a:t> </a:t>
            </a:r>
            <a:r>
              <a:rPr lang="en-US" sz="1400" spc="-10" dirty="0" smtClean="0">
                <a:latin typeface="Book Antiqua"/>
                <a:cs typeface="Book Antiqua"/>
              </a:rPr>
              <a:t>High Initial Investment: The cost of software, </a:t>
            </a:r>
            <a:r>
              <a:rPr lang="en-US" sz="1400" spc="-10" dirty="0" err="1" smtClean="0">
                <a:latin typeface="Book Antiqua"/>
                <a:cs typeface="Book Antiqua"/>
              </a:rPr>
              <a:t>IoT</a:t>
            </a:r>
            <a:r>
              <a:rPr lang="en-US" sz="1400" spc="-10" dirty="0" smtClean="0">
                <a:latin typeface="Book Antiqua"/>
                <a:cs typeface="Book Antiqua"/>
              </a:rPr>
              <a:t> devices, and AI integration may strain project budgets.</a:t>
            </a:r>
          </a:p>
          <a:p>
            <a:pPr marL="298450" indent="-285750">
              <a:lnSpc>
                <a:spcPct val="100000"/>
              </a:lnSpc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en-US" sz="1400" spc="-10" dirty="0" smtClean="0">
                <a:latin typeface="Book Antiqua"/>
                <a:cs typeface="Book Antiqua"/>
              </a:rPr>
              <a:t>The benefits of Agile implementation may take longer to quantify in financial terms make ROI uncertainty</a:t>
            </a: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US" sz="1400" b="1" spc="-10" dirty="0" smtClean="0">
                <a:latin typeface="Book Antiqua"/>
                <a:cs typeface="Book Antiqua"/>
              </a:rPr>
              <a:t>3. </a:t>
            </a:r>
            <a:r>
              <a:rPr lang="en-US" sz="1400" b="1" spc="-10" dirty="0" smtClean="0">
                <a:latin typeface="Book Antiqua"/>
                <a:cs typeface="Book Antiqua"/>
              </a:rPr>
              <a:t>Project Management Risks </a:t>
            </a:r>
          </a:p>
          <a:p>
            <a:pPr marL="298450" indent="-285750">
              <a:lnSpc>
                <a:spcPct val="100000"/>
              </a:lnSpc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en-US" sz="1400" spc="-10" dirty="0" smtClean="0">
                <a:latin typeface="Book Antiqua"/>
                <a:cs typeface="Book Antiqua"/>
              </a:rPr>
              <a:t>Employees and managers may be reluctant to adopt Agile due to existing workflows.</a:t>
            </a:r>
          </a:p>
          <a:p>
            <a:pPr marL="298450" indent="-285750">
              <a:lnSpc>
                <a:spcPct val="100000"/>
              </a:lnSpc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en-US" sz="1400" spc="-10" dirty="0" smtClean="0">
                <a:latin typeface="Book Antiqua"/>
                <a:cs typeface="Book Antiqua"/>
              </a:rPr>
              <a:t>A lack of adequate training can lead to inefficient Agile adoption and lower productivity.</a:t>
            </a: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US" sz="1600" b="1" spc="-10" dirty="0" smtClean="0">
                <a:latin typeface="Book Antiqua"/>
                <a:cs typeface="Book Antiqua"/>
              </a:rPr>
              <a:t>Dependencies</a:t>
            </a:r>
          </a:p>
          <a:p>
            <a:pPr marL="355600" indent="-342900">
              <a:lnSpc>
                <a:spcPct val="100000"/>
              </a:lnSpc>
              <a:spcBef>
                <a:spcPts val="1110"/>
              </a:spcBef>
              <a:buAutoNum type="arabicPeriod"/>
            </a:pPr>
            <a:r>
              <a:rPr lang="en-US" sz="1400" b="1" spc="-10" dirty="0" smtClean="0">
                <a:latin typeface="Book Antiqua"/>
                <a:cs typeface="Book Antiqua"/>
              </a:rPr>
              <a:t>Internal Dependencies</a:t>
            </a:r>
          </a:p>
          <a:p>
            <a:pPr marL="298450" indent="-285750">
              <a:lnSpc>
                <a:spcPct val="100000"/>
              </a:lnSpc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en-US" sz="1400" spc="-10" dirty="0" smtClean="0">
                <a:latin typeface="Book Antiqua"/>
                <a:cs typeface="Book Antiqua"/>
              </a:rPr>
              <a:t>Successful implementation relies on cloud platforms, </a:t>
            </a:r>
            <a:r>
              <a:rPr lang="en-US" sz="1400" spc="-10" dirty="0" err="1" smtClean="0">
                <a:latin typeface="Book Antiqua"/>
                <a:cs typeface="Book Antiqua"/>
              </a:rPr>
              <a:t>IoT</a:t>
            </a:r>
            <a:r>
              <a:rPr lang="en-US" sz="1400" spc="-10" dirty="0" smtClean="0">
                <a:latin typeface="Book Antiqua"/>
                <a:cs typeface="Book Antiqua"/>
              </a:rPr>
              <a:t> connectivity, and AI analytics. </a:t>
            </a:r>
          </a:p>
          <a:p>
            <a:pPr marL="298450" indent="-285750">
              <a:lnSpc>
                <a:spcPct val="100000"/>
              </a:lnSpc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en-US" sz="1400" spc="-10" dirty="0" smtClean="0">
                <a:latin typeface="Book Antiqua"/>
                <a:cs typeface="Book Antiqua"/>
              </a:rPr>
              <a:t>Employees must be trained in Agile tools like Jira, Asana, or Trello.</a:t>
            </a: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US" sz="1400" b="1" spc="-10" dirty="0" smtClean="0">
                <a:latin typeface="Book Antiqua"/>
                <a:cs typeface="Book Antiqua"/>
              </a:rPr>
              <a:t>2. External Dependencies</a:t>
            </a:r>
          </a:p>
          <a:p>
            <a:pPr marL="298450" indent="-285750">
              <a:lnSpc>
                <a:spcPct val="100000"/>
              </a:lnSpc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en-US" sz="1400" spc="-10" dirty="0" smtClean="0">
                <a:latin typeface="Book Antiqua"/>
                <a:cs typeface="Book Antiqua"/>
              </a:rPr>
              <a:t>Agile frameworks must align with regulatory approval like OSHA, ISO, and chemical safety standards.</a:t>
            </a:r>
          </a:p>
          <a:p>
            <a:pPr marL="298450" indent="-285750">
              <a:lnSpc>
                <a:spcPct val="100000"/>
              </a:lnSpc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en-US" sz="1400" spc="-10" dirty="0" smtClean="0">
                <a:latin typeface="Book Antiqua"/>
                <a:cs typeface="Book Antiqua"/>
              </a:rPr>
              <a:t>Effective implementation requires reliable software providers and AI integration partners. </a:t>
            </a:r>
            <a:endParaRPr lang="en-IN" sz="1400" b="1" spc="-10" dirty="0" smtClean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937500" cy="734495"/>
          </a:xfrm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1109980">
              <a:lnSpc>
                <a:spcPct val="100000"/>
              </a:lnSpc>
              <a:spcBef>
                <a:spcPts val="95"/>
              </a:spcBef>
            </a:pPr>
            <a:r>
              <a:rPr sz="3600" spc="90" dirty="0"/>
              <a:t>Conclusion</a:t>
            </a:r>
            <a:r>
              <a:rPr sz="3600" spc="-35" dirty="0"/>
              <a:t> </a:t>
            </a:r>
            <a:r>
              <a:rPr sz="3600" spc="190" dirty="0"/>
              <a:t>and</a:t>
            </a:r>
            <a:r>
              <a:rPr sz="3600" spc="-35" dirty="0"/>
              <a:t> </a:t>
            </a:r>
            <a:r>
              <a:rPr sz="3600" dirty="0"/>
              <a:t>Next</a:t>
            </a:r>
            <a:r>
              <a:rPr sz="3600" spc="-35" dirty="0"/>
              <a:t> </a:t>
            </a:r>
            <a:r>
              <a:rPr sz="3600" spc="-10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766" y="1143000"/>
            <a:ext cx="8531568" cy="514115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1600" b="1" spc="-10" dirty="0" smtClean="0">
                <a:latin typeface="Book Antiqua"/>
                <a:cs typeface="Book Antiqua"/>
              </a:rPr>
              <a:t>Next Steps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endParaRPr lang="en-IN" sz="1550" b="1" spc="-10" dirty="0" smtClean="0">
              <a:latin typeface="Book Antiqua"/>
              <a:cs typeface="Book Antiqua"/>
            </a:endParaRPr>
          </a:p>
          <a:p>
            <a:pPr marL="298450" indent="-285750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IN" sz="1400" b="1" dirty="0" smtClean="0">
                <a:latin typeface="Book Antiqua"/>
                <a:cs typeface="Book Antiqua"/>
              </a:rPr>
              <a:t>Agile Training &amp; Tool Deployment </a:t>
            </a:r>
            <a:r>
              <a:rPr lang="en-IN" sz="1400" dirty="0" smtClean="0">
                <a:latin typeface="Book Antiqua"/>
                <a:cs typeface="Book Antiqua"/>
              </a:rPr>
              <a:t>– Train teams on Agile workflows and deploy project management tools (Jira, Trello, etc.).</a:t>
            </a:r>
          </a:p>
          <a:p>
            <a:pPr marL="298450" indent="-285750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IN" sz="1400" b="1" dirty="0" smtClean="0">
                <a:latin typeface="Book Antiqua"/>
                <a:cs typeface="Book Antiqua"/>
              </a:rPr>
              <a:t>Pilot Testing &amp; Evaluation </a:t>
            </a:r>
            <a:r>
              <a:rPr lang="en-IN" sz="1400" dirty="0" smtClean="0">
                <a:latin typeface="Book Antiqua"/>
                <a:cs typeface="Book Antiqua"/>
              </a:rPr>
              <a:t>– Implement </a:t>
            </a:r>
            <a:r>
              <a:rPr lang="en-IN" sz="1400" dirty="0" err="1" smtClean="0">
                <a:latin typeface="Book Antiqua"/>
                <a:cs typeface="Book Antiqua"/>
              </a:rPr>
              <a:t>IoT</a:t>
            </a:r>
            <a:r>
              <a:rPr lang="en-IN" sz="1400" dirty="0" smtClean="0">
                <a:latin typeface="Book Antiqua"/>
                <a:cs typeface="Book Antiqua"/>
              </a:rPr>
              <a:t>-based monitoring in selected plants and gather feedback for refinement.</a:t>
            </a:r>
          </a:p>
          <a:p>
            <a:pPr marL="298450" indent="-285750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IN" sz="1400" b="1" dirty="0" smtClean="0">
                <a:latin typeface="Book Antiqua"/>
                <a:cs typeface="Book Antiqua"/>
              </a:rPr>
              <a:t>Full-Scale Implementation </a:t>
            </a:r>
            <a:r>
              <a:rPr lang="en-IN" sz="1400" dirty="0" smtClean="0">
                <a:latin typeface="Book Antiqua"/>
                <a:cs typeface="Book Antiqua"/>
              </a:rPr>
              <a:t>– Expand Agile adoption across all operations, integrating AI-driven predictive maintenance.</a:t>
            </a:r>
          </a:p>
          <a:p>
            <a:pPr marL="298450" indent="-285750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endParaRPr lang="en-IN" sz="1400" dirty="0">
              <a:latin typeface="Book Antiqua"/>
              <a:cs typeface="Book Antiqua"/>
            </a:endParaRPr>
          </a:p>
          <a:p>
            <a:pPr marL="12700">
              <a:lnSpc>
                <a:spcPct val="150000"/>
              </a:lnSpc>
              <a:spcBef>
                <a:spcPts val="130"/>
              </a:spcBef>
            </a:pPr>
            <a:r>
              <a:rPr lang="en-IN" sz="1600" b="1" dirty="0" smtClean="0">
                <a:latin typeface="Book Antiqua"/>
                <a:cs typeface="Book Antiqua"/>
              </a:rPr>
              <a:t>Conclusion</a:t>
            </a:r>
            <a:r>
              <a:rPr lang="en-IN" sz="1600" dirty="0" smtClean="0">
                <a:latin typeface="Book Antiqua"/>
                <a:cs typeface="Book Antiqua"/>
              </a:rPr>
              <a:t> </a:t>
            </a:r>
          </a:p>
          <a:p>
            <a:pPr marL="298450" indent="-285750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IN" sz="1400" b="1" dirty="0" smtClean="0">
                <a:latin typeface="Book Antiqua"/>
                <a:cs typeface="Book Antiqua"/>
              </a:rPr>
              <a:t>Enhanced Project Execution </a:t>
            </a:r>
            <a:r>
              <a:rPr lang="en-IN" sz="1400" dirty="0" smtClean="0">
                <a:latin typeface="Book Antiqua"/>
                <a:cs typeface="Book Antiqua"/>
              </a:rPr>
              <a:t>– Agile improves flexibility, reduces downtime, and streamlines chemical equipment management.</a:t>
            </a:r>
            <a:endParaRPr lang="en-IN" sz="1400" b="1" dirty="0" smtClean="0">
              <a:latin typeface="Book Antiqua"/>
              <a:cs typeface="Book Antiqua"/>
            </a:endParaRPr>
          </a:p>
          <a:p>
            <a:pPr marL="298450" indent="-285750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IN" sz="1400" b="1" dirty="0" smtClean="0">
                <a:latin typeface="Book Antiqua"/>
                <a:cs typeface="Book Antiqua"/>
              </a:rPr>
              <a:t>Optimized Collaboration &amp; Compliance </a:t>
            </a:r>
            <a:r>
              <a:rPr lang="en-IN" sz="1400" dirty="0" smtClean="0">
                <a:latin typeface="Book Antiqua"/>
                <a:cs typeface="Book Antiqua"/>
              </a:rPr>
              <a:t>– Digital workflows ensure better coordination and regulatory adherence.</a:t>
            </a:r>
          </a:p>
          <a:p>
            <a:pPr marL="298450" indent="-285750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IN" sz="1400" b="1" dirty="0" smtClean="0">
                <a:latin typeface="Book Antiqua"/>
                <a:cs typeface="Book Antiqua"/>
              </a:rPr>
              <a:t>Future Scalability </a:t>
            </a:r>
            <a:r>
              <a:rPr lang="en-IN" sz="1400" dirty="0" smtClean="0">
                <a:latin typeface="Book Antiqua"/>
                <a:cs typeface="Book Antiqua"/>
              </a:rPr>
              <a:t>– Agile methodologies and AI analytics set the foundation for continuous industry-wide improvements.</a:t>
            </a:r>
            <a:endParaRPr sz="1400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27" y="0"/>
            <a:ext cx="9144000" cy="68579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0562" y="2870415"/>
            <a:ext cx="2997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THANK</a:t>
            </a:r>
            <a:r>
              <a:rPr spc="-10" dirty="0"/>
              <a:t> </a:t>
            </a:r>
            <a:r>
              <a:rPr spc="-70" dirty="0"/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27" y="4422775"/>
            <a:ext cx="44170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Book Antiqua"/>
                <a:cs typeface="Book Antiqua"/>
              </a:rPr>
              <a:t>P</a:t>
            </a:r>
            <a:r>
              <a:rPr lang="en-IN" sz="1800" b="1" dirty="0" err="1" smtClean="0">
                <a:latin typeface="Book Antiqua"/>
                <a:cs typeface="Book Antiqua"/>
              </a:rPr>
              <a:t>roject</a:t>
            </a:r>
            <a:r>
              <a:rPr lang="en-IN" sz="1800" b="1" dirty="0" smtClean="0">
                <a:latin typeface="Book Antiqua"/>
                <a:cs typeface="Book Antiqua"/>
              </a:rPr>
              <a:t> Sponsor</a:t>
            </a:r>
            <a:r>
              <a:rPr sz="1800" b="1" spc="-20" dirty="0" smtClean="0">
                <a:latin typeface="Book Antiqua"/>
                <a:cs typeface="Book Antiqua"/>
              </a:rPr>
              <a:t>:</a:t>
            </a:r>
            <a:r>
              <a:rPr sz="1800" b="1" spc="190" dirty="0" smtClean="0">
                <a:latin typeface="Book Antiqua"/>
                <a:cs typeface="Book Antiqua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ABC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Enterprises,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LTD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302" y="5030413"/>
            <a:ext cx="34191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Book Antiqua"/>
                <a:cs typeface="Book Antiqua"/>
              </a:rPr>
              <a:t>P</a:t>
            </a:r>
            <a:r>
              <a:rPr lang="en-IN" sz="1800" b="1" dirty="0" err="1" smtClean="0">
                <a:latin typeface="Book Antiqua"/>
                <a:cs typeface="Book Antiqua"/>
              </a:rPr>
              <a:t>roject</a:t>
            </a:r>
            <a:r>
              <a:rPr lang="en-IN" sz="1800" b="1" dirty="0" smtClean="0">
                <a:latin typeface="Book Antiqua"/>
                <a:cs typeface="Book Antiqua"/>
              </a:rPr>
              <a:t> Manager</a:t>
            </a:r>
            <a:r>
              <a:rPr sz="1800" b="1" dirty="0" smtClean="0">
                <a:latin typeface="Book Antiqua"/>
                <a:cs typeface="Book Antiqua"/>
              </a:rPr>
              <a:t>:</a:t>
            </a:r>
            <a:r>
              <a:rPr sz="1800" b="1" spc="85" dirty="0" smtClean="0">
                <a:latin typeface="Book Antiqua"/>
                <a:cs typeface="Book Antiqua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Ram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Kumar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52400"/>
            <a:ext cx="7937500" cy="734495"/>
          </a:xfrm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95"/>
              </a:spcBef>
            </a:pPr>
            <a:r>
              <a:rPr sz="3600" spc="114" dirty="0"/>
              <a:t>Situation/Problem/Opportunity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915470"/>
            <a:ext cx="8839200" cy="571951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300"/>
              </a:spcBef>
            </a:pPr>
            <a:r>
              <a:rPr lang="en-IN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</a:t>
            </a: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industry with traditional project management method faces increasing complexity in equipment management, requiring a structured and efficient approach to handle large-scale installations and maintenance</a:t>
            </a: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and regulatory compliance manual tracking increase the risk of regulatory violations and penalties necessitating real-time monitoring and robust documentation. </a:t>
            </a: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downtime can significantly impact production schedules, leading to financial losses and operational inefficiencies.</a:t>
            </a: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rapid technological advancements, industries need to integrate digital solutions to optimize resource allocation and improve overall project execution</a:t>
            </a:r>
          </a:p>
          <a:p>
            <a:pPr algn="just">
              <a:lnSpc>
                <a:spcPct val="150000"/>
              </a:lnSpc>
              <a:spcBef>
                <a:spcPts val="1300"/>
              </a:spcBef>
              <a:tabLst>
                <a:tab pos="361950" algn="l"/>
              </a:tabLst>
            </a:pPr>
            <a:r>
              <a:rPr kumimoji="0" lang="en-IN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project workflows lack flexibility, making it difficult to adapt to unforeseen circumstances such as equipment failures or regulatory changes.</a:t>
            </a: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Ineffective communication and collaboration between teams result in project delays and inefficiencies.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7937500" cy="734495"/>
          </a:xfrm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95"/>
              </a:spcBef>
            </a:pPr>
            <a:r>
              <a:rPr sz="3600" spc="114" dirty="0"/>
              <a:t>Situation/Problem/Opportunity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066800"/>
            <a:ext cx="8839200" cy="530401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absence of predictive analytics and automation leads to reactive maintenance rather than proactive problem-solving.</a:t>
            </a: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tracking is largely manual, increasing the risk of regulatory violations and penalties.</a:t>
            </a: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maintenance costs due to unplanned shutdowns and inefficient scheduling impact overall profitability.</a:t>
            </a:r>
          </a:p>
          <a:p>
            <a:pPr marL="12700" algn="just">
              <a:lnSpc>
                <a:spcPct val="150000"/>
              </a:lnSpc>
              <a:spcBef>
                <a:spcPts val="1300"/>
              </a:spcBef>
            </a:pPr>
            <a:r>
              <a:rPr kumimoji="0" lang="en-IN" b="1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an Agile-based project management application can introduce flexibility and adaptability to chemical equipment management.</a:t>
            </a: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tracking and automated workflow systems can significantly reduce project delays and enhance operational efficiency.</a:t>
            </a: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digital compliance tracking like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AI-driven predictive maintenance tools can shift maintenance from a reactive to a proactive approach, minimizing unplanned downtimes, reducing compliance risks</a:t>
            </a:r>
          </a:p>
          <a:p>
            <a:pPr marL="180975" indent="-180975" algn="just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application will enable cross-functional collaboration through centralized dashboards and real-time data sharing, fostering better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2573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532" y="28575"/>
            <a:ext cx="7937500" cy="803274"/>
          </a:xfrm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95"/>
              </a:spcBef>
            </a:pPr>
            <a:r>
              <a:rPr spc="110" dirty="0"/>
              <a:t>Purpose</a:t>
            </a:r>
            <a:r>
              <a:rPr spc="-60" dirty="0"/>
              <a:t> </a:t>
            </a:r>
            <a:r>
              <a:rPr spc="114" dirty="0"/>
              <a:t>Statement</a:t>
            </a:r>
            <a:r>
              <a:rPr spc="-55" dirty="0"/>
              <a:t> </a:t>
            </a:r>
            <a:r>
              <a:rPr spc="-10" dirty="0"/>
              <a:t>(Goals)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582" y="1295400"/>
            <a:ext cx="8915400" cy="5062924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280"/>
              </a:spcBef>
            </a:pPr>
            <a:r>
              <a:rPr sz="1800" b="1" spc="-55" dirty="0">
                <a:latin typeface="Book Antiqua"/>
                <a:cs typeface="Book Antiqua"/>
              </a:rPr>
              <a:t>Goal</a:t>
            </a:r>
            <a:r>
              <a:rPr sz="1800" b="1" spc="-50" dirty="0">
                <a:latin typeface="Book Antiqua"/>
                <a:cs typeface="Book Antiqua"/>
              </a:rPr>
              <a:t> </a:t>
            </a:r>
            <a:r>
              <a:rPr lang="en-IN" b="1" spc="-10" dirty="0">
                <a:latin typeface="Book Antiqua"/>
                <a:cs typeface="Book Antiqua"/>
              </a:rPr>
              <a:t>O</a:t>
            </a:r>
            <a:r>
              <a:rPr lang="en-IN" sz="1800" b="1" spc="-10" dirty="0" smtClean="0">
                <a:latin typeface="Book Antiqua"/>
                <a:cs typeface="Book Antiqua"/>
              </a:rPr>
              <a:t>verview</a:t>
            </a:r>
            <a:endParaRPr sz="1800" dirty="0">
              <a:latin typeface="Book Antiqua"/>
              <a:cs typeface="Book Antiqua"/>
            </a:endParaRPr>
          </a:p>
          <a:p>
            <a:pPr marL="298450" marR="5080" indent="-285750" algn="just">
              <a:lnSpc>
                <a:spcPct val="20000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introduce an Agile-based Chemical Equipment Project Management Application that enhances operational efficiency by reducing delays, improving communication, minimizes downtime, and ensures regulatory compliance. </a:t>
            </a:r>
          </a:p>
          <a:p>
            <a:pPr marL="298450" marR="5080" indent="-285750" algn="just">
              <a:lnSpc>
                <a:spcPct val="20000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integrating real-time monitoring, AI-driven predictive maintenance, and automated workflow management, the application will streamline project execution and reduce regulatory risk and cost optimization. </a:t>
            </a:r>
          </a:p>
          <a:p>
            <a:pPr marL="298450" marR="5080" indent="-285750" algn="just">
              <a:lnSpc>
                <a:spcPct val="200000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this project aims to transform traditional chemical equipment management practices into a highly adaptable and technology-driven approach by implementation of an agile frameworks</a:t>
            </a:r>
          </a:p>
          <a:p>
            <a:pPr marL="12700" marR="5080" algn="just">
              <a:lnSpc>
                <a:spcPct val="200000"/>
              </a:lnSpc>
              <a:spcBef>
                <a:spcPts val="60"/>
              </a:spcBef>
            </a:pPr>
            <a:endParaRPr sz="16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-95050"/>
            <a:ext cx="7937500" cy="734495"/>
          </a:xfrm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2072005">
              <a:lnSpc>
                <a:spcPct val="100000"/>
              </a:lnSpc>
              <a:spcBef>
                <a:spcPts val="95"/>
              </a:spcBef>
            </a:pPr>
            <a:r>
              <a:rPr sz="3600" dirty="0"/>
              <a:t>Project</a:t>
            </a:r>
            <a:r>
              <a:rPr sz="3600" spc="260" dirty="0"/>
              <a:t> </a:t>
            </a:r>
            <a:r>
              <a:rPr sz="3600" spc="-10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500381"/>
            <a:ext cx="8763000" cy="2975173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lang="en-IN" b="1" spc="-45" dirty="0" smtClean="0">
                <a:latin typeface="Book Antiqua"/>
                <a:cs typeface="Book Antiqua"/>
              </a:rPr>
              <a:t>Short Term Objectives</a:t>
            </a:r>
            <a:endParaRPr sz="1800" dirty="0" smtClean="0">
              <a:latin typeface="Book Antiqua"/>
              <a:cs typeface="Book Antiqua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600" dirty="0" smtClean="0">
                <a:latin typeface="Times New Roman"/>
                <a:cs typeface="Times New Roman"/>
              </a:rPr>
              <a:t>Define and implement structured Agile workflows for chemical project management, ensuring step-by-step progress tracking.</a:t>
            </a: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600" dirty="0" smtClean="0">
                <a:latin typeface="Times New Roman"/>
                <a:cs typeface="Times New Roman"/>
              </a:rPr>
              <a:t>Ensure smooth execution of equipment installation and maintenance projects. Implement digital checklists and automated workflows.</a:t>
            </a: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600" dirty="0" smtClean="0">
                <a:latin typeface="Times New Roman"/>
                <a:cs typeface="Times New Roman"/>
              </a:rPr>
              <a:t>Reduce project risks and execution delays by adopting structured sprint planning &amp; implement a continuous feedback </a:t>
            </a: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600" dirty="0" smtClean="0">
                <a:latin typeface="Times New Roman"/>
                <a:cs typeface="Times New Roman"/>
              </a:rPr>
              <a:t>Provide real-time status updates through cloud based agile platform which are  accessible to all stakeholders for improved decision-making.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850" y="3404677"/>
            <a:ext cx="8870950" cy="3434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800" b="1" spc="-55" dirty="0" smtClean="0">
                <a:latin typeface="Book Antiqua"/>
                <a:cs typeface="Book Antiqua"/>
              </a:rPr>
              <a:t>Lo</a:t>
            </a:r>
            <a:r>
              <a:rPr lang="en-IN" sz="1800" b="1" spc="-55" dirty="0" smtClean="0">
                <a:latin typeface="Book Antiqua"/>
                <a:cs typeface="Book Antiqua"/>
              </a:rPr>
              <a:t>ng Term </a:t>
            </a:r>
            <a:r>
              <a:rPr lang="en-IN" sz="1800" b="1" spc="-55" dirty="0" smtClean="0">
                <a:latin typeface="Book Antiqua"/>
                <a:cs typeface="Book Antiqua"/>
              </a:rPr>
              <a:t>Objectives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safety compliance and risk assessment adherence by 50% by integrating real-time safety monitoring tools to minimize hazards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 AI  driven algorithms to analyze equipment performance and historical trends and predict potential failures. 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a 25% reduction in project execution costs by optimizing resource allocation and minimizing delays.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project completion time and cost overruns and also increase project efficiency by 40% through by implementing Agile best practices.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97815" y="100595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937500" cy="803274"/>
          </a:xfrm>
          <a:prstGeom prst="rect">
            <a:avLst/>
          </a:prstGeom>
        </p:spPr>
        <p:txBody>
          <a:bodyPr vert="horz" wrap="square" lIns="0" tIns="1692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dirty="0" smtClean="0"/>
              <a:t>                </a:t>
            </a:r>
            <a:r>
              <a:rPr dirty="0" smtClean="0"/>
              <a:t>Success</a:t>
            </a:r>
            <a:r>
              <a:rPr spc="-45" dirty="0" smtClean="0"/>
              <a:t> </a:t>
            </a:r>
            <a:r>
              <a:rPr spc="85" dirty="0"/>
              <a:t>Criteria</a:t>
            </a:r>
            <a:r>
              <a:rPr spc="-45" dirty="0"/>
              <a:t> 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152400" y="1107632"/>
            <a:ext cx="8547100" cy="51879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 smtClean="0"/>
              <a:t>Agile </a:t>
            </a:r>
            <a:r>
              <a:rPr lang="en-IN" sz="1400" dirty="0"/>
              <a:t>methodology should be fully integrated into project workflows with measurable </a:t>
            </a:r>
            <a:r>
              <a:rPr lang="en-IN" sz="1400" dirty="0" smtClean="0"/>
              <a:t>improvements.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 smtClean="0"/>
              <a:t>Equipment </a:t>
            </a:r>
            <a:r>
              <a:rPr lang="en-IN" sz="1400" dirty="0"/>
              <a:t>downtime must be reduced by at least 30% through predictive maintenance </a:t>
            </a:r>
            <a:r>
              <a:rPr lang="en-IN" sz="1400" dirty="0" smtClean="0"/>
              <a:t>using </a:t>
            </a:r>
            <a:r>
              <a:rPr lang="en-IN" sz="1400" dirty="0" err="1"/>
              <a:t>IoT</a:t>
            </a:r>
            <a:r>
              <a:rPr lang="en-IN" sz="1400" dirty="0"/>
              <a:t> &amp; </a:t>
            </a:r>
            <a:r>
              <a:rPr lang="en-IN" sz="1400" dirty="0" smtClean="0"/>
              <a:t>AI also provide  live dashboard in real time tracking using IOT sensors.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 smtClean="0"/>
              <a:t>Ensure </a:t>
            </a:r>
            <a:r>
              <a:rPr lang="en-IN" sz="1400" dirty="0"/>
              <a:t>adherence to ISO, OSHA and industry regulations with built in improving audit efficiency by 40</a:t>
            </a:r>
            <a:r>
              <a:rPr lang="en-IN" sz="1400" dirty="0" smtClean="0"/>
              <a:t>%.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 smtClean="0"/>
              <a:t>Real-time </a:t>
            </a:r>
            <a:r>
              <a:rPr lang="en-IN" sz="1400" dirty="0"/>
              <a:t>data visibility should be accessible to all </a:t>
            </a:r>
            <a:r>
              <a:rPr lang="en-IN" sz="1400" dirty="0" smtClean="0"/>
              <a:t>stakeholders and provide user friendly multi platform interface  </a:t>
            </a:r>
            <a:r>
              <a:rPr lang="en-IN" sz="1400" dirty="0"/>
              <a:t>through the new </a:t>
            </a:r>
            <a:r>
              <a:rPr lang="en-IN" sz="1400" dirty="0" smtClean="0"/>
              <a:t>application to access data from any location.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 smtClean="0"/>
              <a:t>Reduction </a:t>
            </a:r>
            <a:r>
              <a:rPr lang="en-IN" sz="1400" dirty="0"/>
              <a:t>in project execution errors by automating task dependencies and </a:t>
            </a:r>
            <a:r>
              <a:rPr lang="en-IN" sz="1400" dirty="0" smtClean="0"/>
              <a:t>approvals.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 smtClean="0"/>
              <a:t>Achieve </a:t>
            </a:r>
            <a:r>
              <a:rPr lang="en-IN" sz="1400" dirty="0"/>
              <a:t>cost savings of at least 20% by optimizing resource allocation and reducing unplanned </a:t>
            </a:r>
            <a:r>
              <a:rPr lang="en-IN" sz="1400" dirty="0" smtClean="0"/>
              <a:t>shutdowns.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 smtClean="0"/>
              <a:t>Implement </a:t>
            </a:r>
            <a:r>
              <a:rPr lang="en-IN" sz="1400" dirty="0"/>
              <a:t>an effective feedback loop for continuous improvement in project execution</a:t>
            </a:r>
            <a:r>
              <a:rPr lang="en-IN" sz="1400" dirty="0" smtClean="0"/>
              <a:t>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 smtClean="0"/>
              <a:t> Enable </a:t>
            </a:r>
            <a:r>
              <a:rPr lang="en-IN" sz="1400" dirty="0"/>
              <a:t>seamless integration with enterprise systems compatibility with ERP, SCADA, and other industrial management platforms</a:t>
            </a:r>
            <a:r>
              <a:rPr lang="en-IN" sz="1400" dirty="0" smtClean="0"/>
              <a:t>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 smtClean="0"/>
              <a:t> </a:t>
            </a:r>
            <a:r>
              <a:rPr lang="en-IN" sz="1400" dirty="0"/>
              <a:t>Ensure 99.9% uptime with cloud-based infrastructure and optimized performance </a:t>
            </a:r>
            <a:r>
              <a:rPr lang="en-IN" sz="1400" dirty="0" smtClean="0"/>
              <a:t>monitoring.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 smtClean="0"/>
              <a:t>Send real-time notifications for milestone completions, delays, and risk events. And support multi-project execution and future enhancements like block chain security and AI-driven process optimization.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At least 80% of project teams should actively use the Agile project management platform.</a:t>
            </a:r>
            <a:endParaRPr lang="en-IN" sz="1400" dirty="0"/>
          </a:p>
        </p:txBody>
      </p:sp>
      <p:sp>
        <p:nvSpPr>
          <p:cNvPr id="10" name="object 10"/>
          <p:cNvSpPr txBox="1"/>
          <p:nvPr/>
        </p:nvSpPr>
        <p:spPr>
          <a:xfrm>
            <a:off x="981493" y="5707061"/>
            <a:ext cx="4326890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65" dirty="0" smtClean="0">
                <a:latin typeface="Times New Roman"/>
                <a:cs typeface="Times New Roman"/>
              </a:rPr>
              <a:t>.</a:t>
            </a:r>
            <a:endParaRPr sz="15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72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174" y="19050"/>
            <a:ext cx="7937500" cy="689611"/>
          </a:xfrm>
          <a:prstGeom prst="rect">
            <a:avLst/>
          </a:prstGeom>
        </p:spPr>
        <p:txBody>
          <a:bodyPr vert="horz" wrap="square" lIns="0" tIns="134302" rIns="0" bIns="0" rtlCol="0">
            <a:spAutoFit/>
          </a:bodyPr>
          <a:lstStyle/>
          <a:p>
            <a:pPr marL="2821940">
              <a:lnSpc>
                <a:spcPct val="100000"/>
              </a:lnSpc>
              <a:spcBef>
                <a:spcPts val="95"/>
              </a:spcBef>
            </a:pPr>
            <a:r>
              <a:rPr sz="3600" spc="-10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075" y="990600"/>
            <a:ext cx="8915400" cy="538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600" spc="55" dirty="0">
                <a:latin typeface="Times New Roman"/>
                <a:cs typeface="Times New Roman"/>
              </a:rPr>
              <a:t>Here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use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lang="en-IN" sz="1600" b="1" spc="55" dirty="0" smtClean="0">
                <a:latin typeface="Book Antiqua"/>
                <a:cs typeface="Times New Roman"/>
              </a:rPr>
              <a:t>AGILE</a:t>
            </a:r>
            <a:r>
              <a:rPr sz="1600" b="1" spc="80" dirty="0" smtClean="0">
                <a:latin typeface="Book Antiqua"/>
                <a:cs typeface="Book Antiqua"/>
              </a:rPr>
              <a:t> </a:t>
            </a:r>
            <a:r>
              <a:rPr sz="1600" b="1" spc="-10" dirty="0">
                <a:latin typeface="Book Antiqua"/>
                <a:cs typeface="Book Antiqua"/>
              </a:rPr>
              <a:t>METHODOLOGY</a:t>
            </a:r>
            <a:r>
              <a:rPr sz="1600" b="1" spc="-10" dirty="0" smtClean="0">
                <a:latin typeface="Book Antiqua"/>
                <a:cs typeface="Book Antiqua"/>
              </a:rPr>
              <a:t>,</a:t>
            </a:r>
            <a:endParaRPr lang="en-IN" sz="1600" b="1" spc="-10" dirty="0" smtClean="0">
              <a:latin typeface="Book Antiqua"/>
              <a:cs typeface="Book Antiqua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Agile is a flexible, iterative approach to project management that focuses on delivering value quickly and efficiently.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 the traditional Waterfall model, Agile promotes incremental development through sprints.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 other methods of agile like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Kanban, and Lean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Scrum is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suited for projects requiring structured delivery, clear task ownership, and sprint-based execution.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Agile breaks projects into small, manageable tasks, ensuring continuous improvement and risk mitigation.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Agile follows a cycle of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planning, execution, review, and iteration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short bursts (sprints).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Sprint Planning: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Teams define tasks and break them into smaller units with clear goals for each sprint.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Stand-Ups: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Regular meetings keep team members aligned on priorities and blockers.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Execution: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Teams work in time-boxed cycles to complete specific project deliverables.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Sprint Reviews: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Each sprint ends with a retrospective to improve processes.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Improvement: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Feedback from previous sprints is integrated into the next sprint cycle.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Across Teams: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Agile fosters coordination among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engineers, compliance officers, IT teams, and vendors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It Fits in this Project: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Agile enables faster installation cycles, predictive maintenance implementation, and regulatory compliance tracking.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937500" cy="734495"/>
          </a:xfrm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2921635">
              <a:lnSpc>
                <a:spcPct val="100000"/>
              </a:lnSpc>
              <a:spcBef>
                <a:spcPts val="95"/>
              </a:spcBef>
            </a:pPr>
            <a:r>
              <a:rPr sz="3600" spc="90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685800"/>
            <a:ext cx="9025452" cy="68209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1" dirty="0"/>
              <a:t>Project Roadmap &amp; Agile Framework Selection:</a:t>
            </a:r>
            <a:r>
              <a:rPr lang="en-IN" sz="1400" dirty="0"/>
              <a:t> Define the requirements and scope, create an Agile roadmap, Conduct vendor demonstration and shortlist the solution and select appropriate frameworks such as </a:t>
            </a:r>
            <a:r>
              <a:rPr lang="en-IN" sz="1400" dirty="0" smtClean="0"/>
              <a:t>Scrum.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1" dirty="0" smtClean="0"/>
              <a:t>Sprint </a:t>
            </a:r>
            <a:r>
              <a:rPr lang="en-IN" sz="1400" b="1" dirty="0"/>
              <a:t>Planning &amp; Backlog Prioritization:</a:t>
            </a:r>
            <a:r>
              <a:rPr lang="en-IN" sz="1400" dirty="0"/>
              <a:t> Identify key project milestones for chemical equipment tracking and divide them into multiple 2-4 week </a:t>
            </a:r>
            <a:r>
              <a:rPr lang="en-IN" sz="1400" dirty="0" smtClean="0"/>
              <a:t>sprints.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1" dirty="0" smtClean="0"/>
              <a:t>User </a:t>
            </a:r>
            <a:r>
              <a:rPr lang="en-IN" sz="1400" b="1" dirty="0"/>
              <a:t>Stories &amp; Task Breakdown:</a:t>
            </a:r>
            <a:r>
              <a:rPr lang="en-IN" sz="1400" dirty="0"/>
              <a:t> Create detailed user stories related to equipment installation, shutdowns, and maintenance </a:t>
            </a:r>
            <a:r>
              <a:rPr lang="en-IN" sz="1400" dirty="0" smtClean="0"/>
              <a:t>workflows.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1" dirty="0" smtClean="0"/>
              <a:t>Cross-Functional </a:t>
            </a:r>
            <a:r>
              <a:rPr lang="en-IN" sz="1400" b="1" dirty="0"/>
              <a:t>Team Collaboration:</a:t>
            </a:r>
            <a:r>
              <a:rPr lang="en-IN" sz="1400" dirty="0"/>
              <a:t> Developers, engineers, IT specialists, and plant managers work collaboratively in sprint </a:t>
            </a:r>
            <a:r>
              <a:rPr lang="en-IN" sz="1400" dirty="0" smtClean="0"/>
              <a:t>reviews.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1" dirty="0" smtClean="0"/>
              <a:t>Daily </a:t>
            </a:r>
            <a:r>
              <a:rPr lang="en-IN" sz="1400" b="1" dirty="0"/>
              <a:t>Stand-Ups &amp; Progress Tracking:</a:t>
            </a:r>
            <a:r>
              <a:rPr lang="en-IN" sz="1400" dirty="0"/>
              <a:t> Use daily stand-up meetings and Agile tracking tools (Jira, Monday.com) for real-time </a:t>
            </a:r>
            <a:r>
              <a:rPr lang="en-IN" sz="1400" dirty="0" smtClean="0"/>
              <a:t>progress.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1" dirty="0" smtClean="0"/>
              <a:t>Integration </a:t>
            </a:r>
            <a:r>
              <a:rPr lang="en-IN" sz="1400" b="1" dirty="0"/>
              <a:t>of </a:t>
            </a:r>
            <a:r>
              <a:rPr lang="en-IN" sz="1400" b="1" dirty="0" err="1"/>
              <a:t>IoT</a:t>
            </a:r>
            <a:r>
              <a:rPr lang="en-IN" sz="1400" b="1" dirty="0"/>
              <a:t> &amp; AI Tools in Agile Execution:</a:t>
            </a:r>
            <a:r>
              <a:rPr lang="en-IN" sz="1400" dirty="0"/>
              <a:t> Connect </a:t>
            </a:r>
            <a:r>
              <a:rPr lang="en-IN" sz="1400" dirty="0" err="1"/>
              <a:t>IoT</a:t>
            </a:r>
            <a:r>
              <a:rPr lang="en-IN" sz="1400" dirty="0"/>
              <a:t> sensors for predictive maintenance and AI for automated risk </a:t>
            </a:r>
            <a:r>
              <a:rPr lang="en-IN" sz="1400" dirty="0" smtClean="0"/>
              <a:t>assessments.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1" dirty="0" smtClean="0"/>
              <a:t>Sprint </a:t>
            </a:r>
            <a:r>
              <a:rPr lang="en-IN" sz="1400" b="1" dirty="0"/>
              <a:t>Reviews &amp; Continuous Feedback Loops:</a:t>
            </a:r>
            <a:r>
              <a:rPr lang="en-IN" sz="1400" dirty="0"/>
              <a:t> After each sprint, review successes, document lessons learned, and adjust </a:t>
            </a:r>
            <a:r>
              <a:rPr lang="en-IN" sz="1400" dirty="0" smtClean="0"/>
              <a:t>priorities.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1" dirty="0" smtClean="0"/>
              <a:t>Automated </a:t>
            </a:r>
            <a:r>
              <a:rPr lang="en-IN" sz="1400" b="1" dirty="0"/>
              <a:t>Reporting &amp; Compliance Tracking:</a:t>
            </a:r>
            <a:r>
              <a:rPr lang="en-IN" sz="1400" dirty="0"/>
              <a:t> Generate real-time reports that ensure compliance with industry safety </a:t>
            </a:r>
            <a:r>
              <a:rPr lang="en-IN" sz="1400" dirty="0" smtClean="0"/>
              <a:t>regulations.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1" dirty="0" smtClean="0"/>
              <a:t>Scalability </a:t>
            </a:r>
            <a:r>
              <a:rPr lang="en-IN" sz="1400" b="1" dirty="0"/>
              <a:t>&amp; Full Deployment:</a:t>
            </a:r>
            <a:r>
              <a:rPr lang="en-IN" sz="1400" dirty="0"/>
              <a:t> Once tested in pilot projects, in selected plants or maintenance teams then expand Agile project execution across all chemical </a:t>
            </a:r>
            <a:r>
              <a:rPr lang="en-IN" sz="1400" dirty="0" smtClean="0"/>
              <a:t>facilities.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1" dirty="0" smtClean="0"/>
              <a:t>Post-Implementation </a:t>
            </a:r>
            <a:r>
              <a:rPr lang="en-IN" sz="1400" b="1" dirty="0"/>
              <a:t>Support &amp; Continuous Improvement:</a:t>
            </a:r>
            <a:r>
              <a:rPr lang="en-IN" sz="1400" dirty="0"/>
              <a:t> Establish ongoing Agile iterations for continuous enhancements and industry adaptability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937500" cy="736098"/>
          </a:xfrm>
          <a:prstGeom prst="rect">
            <a:avLst/>
          </a:prstGeom>
        </p:spPr>
        <p:txBody>
          <a:bodyPr vert="horz" wrap="square" lIns="0" tIns="180339" rIns="0" bIns="0" rtlCol="0">
            <a:spAutoFit/>
          </a:bodyPr>
          <a:lstStyle/>
          <a:p>
            <a:pPr marL="1786889">
              <a:lnSpc>
                <a:spcPct val="100000"/>
              </a:lnSpc>
              <a:spcBef>
                <a:spcPts val="95"/>
              </a:spcBef>
            </a:pPr>
            <a:r>
              <a:rPr sz="3600" spc="60" dirty="0"/>
              <a:t>Resources</a:t>
            </a:r>
            <a:r>
              <a:rPr sz="3600" spc="-55" dirty="0"/>
              <a:t> </a:t>
            </a:r>
            <a:r>
              <a:rPr sz="3600" spc="55" dirty="0"/>
              <a:t>Allocation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700" y="837787"/>
            <a:ext cx="8839200" cy="5614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400" b="1" spc="-30" dirty="0" smtClean="0">
                <a:latin typeface="Book Antiqua"/>
                <a:cs typeface="Book Antiqua"/>
              </a:rPr>
              <a:t>People Resources</a:t>
            </a:r>
            <a:endParaRPr sz="1400" dirty="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spc="40" dirty="0">
                <a:latin typeface="Times New Roman"/>
                <a:cs typeface="Times New Roman"/>
              </a:rPr>
              <a:t>C</a:t>
            </a:r>
            <a:r>
              <a:rPr lang="en-US" sz="1400" spc="40" dirty="0" smtClean="0">
                <a:latin typeface="Times New Roman"/>
                <a:cs typeface="Times New Roman"/>
              </a:rPr>
              <a:t>ross-functional project team: chemical engineers, Project managers, IT teams, Field Technicians, Compliance Officers, Executives</a:t>
            </a: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spc="40" dirty="0" smtClean="0">
                <a:latin typeface="Times New Roman"/>
                <a:cs typeface="Times New Roman"/>
              </a:rPr>
              <a:t>Agile coaches and trainers like SME’s guiding the transition from traditional to Agile methodologies</a:t>
            </a: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1400" b="1" spc="-100" dirty="0" smtClean="0">
                <a:latin typeface="Book Antiqua"/>
                <a:cs typeface="Book Antiqua"/>
              </a:rPr>
              <a:t>B</a:t>
            </a:r>
            <a:r>
              <a:rPr lang="en-IN" sz="1400" b="1" spc="-100" dirty="0" err="1" smtClean="0">
                <a:latin typeface="Book Antiqua"/>
                <a:cs typeface="Book Antiqua"/>
              </a:rPr>
              <a:t>udget</a:t>
            </a:r>
            <a:r>
              <a:rPr lang="en-IN" sz="1400" b="1" spc="-100" dirty="0" err="1" smtClean="0">
                <a:latin typeface="Book Antiqua"/>
                <a:cs typeface="Book Antiqua"/>
              </a:rPr>
              <a:t>s</a:t>
            </a:r>
            <a:r>
              <a:rPr lang="en-IN" sz="1400" b="1" spc="-100" dirty="0" smtClean="0">
                <a:latin typeface="Book Antiqua"/>
                <a:cs typeface="Book Antiqua"/>
              </a:rPr>
              <a:t> </a:t>
            </a:r>
            <a:r>
              <a:rPr lang="en-IN" sz="1400" b="1" spc="-100" dirty="0" smtClean="0">
                <a:latin typeface="Book Antiqua"/>
                <a:cs typeface="Book Antiqua"/>
              </a:rPr>
              <a:t>&amp; </a:t>
            </a:r>
            <a:r>
              <a:rPr lang="en-IN" sz="1400" b="1" spc="-100" dirty="0" smtClean="0">
                <a:latin typeface="Book Antiqua"/>
                <a:cs typeface="Book Antiqua"/>
              </a:rPr>
              <a:t>Time Resources</a:t>
            </a:r>
          </a:p>
          <a:p>
            <a:pPr marL="298450" indent="-285750">
              <a:lnSpc>
                <a:spcPct val="150000"/>
              </a:lnSpc>
              <a:spcBef>
                <a:spcPts val="1639"/>
              </a:spcBef>
              <a:buFont typeface="Wingdings" panose="05000000000000000000" pitchFamily="2" charset="2"/>
              <a:buChar char="§"/>
            </a:pPr>
            <a:r>
              <a:rPr lang="en-US" sz="1400" b="1" dirty="0" smtClean="0">
                <a:latin typeface="Times New Roman"/>
                <a:cs typeface="Times New Roman"/>
              </a:rPr>
              <a:t>Time:  </a:t>
            </a:r>
            <a:r>
              <a:rPr lang="en-US" sz="1400" dirty="0" smtClean="0">
                <a:latin typeface="Times New Roman"/>
                <a:cs typeface="Times New Roman"/>
              </a:rPr>
              <a:t>6-12 months based on scope, including training and testing, sprint duration for each spring cycle will last 2 – 4 weeks focusing on specific project milestones.</a:t>
            </a:r>
            <a:r>
              <a:rPr lang="en-US" sz="1400" dirty="0" smtClean="0">
                <a:latin typeface="Times New Roman"/>
                <a:cs typeface="Times New Roman"/>
              </a:rPr>
              <a:t>             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 smtClean="0">
                <a:latin typeface="Times New Roman"/>
                <a:cs typeface="Times New Roman"/>
              </a:rPr>
              <a:t>Budget: </a:t>
            </a:r>
            <a:r>
              <a:rPr lang="en-US" sz="1400" dirty="0" smtClean="0">
                <a:latin typeface="Times New Roman"/>
                <a:cs typeface="Times New Roman"/>
              </a:rPr>
              <a:t> Hardware: </a:t>
            </a:r>
            <a:r>
              <a:rPr lang="en-US" sz="1400" dirty="0" err="1" smtClean="0">
                <a:latin typeface="Times New Roman"/>
                <a:cs typeface="Times New Roman"/>
              </a:rPr>
              <a:t>Rs</a:t>
            </a:r>
            <a:r>
              <a:rPr lang="en-US" sz="1400" dirty="0" smtClean="0">
                <a:latin typeface="Times New Roman"/>
                <a:cs typeface="Times New Roman"/>
              </a:rPr>
              <a:t>. </a:t>
            </a:r>
            <a:r>
              <a:rPr lang="en-US" sz="1400" dirty="0" smtClean="0">
                <a:latin typeface="Times New Roman"/>
                <a:cs typeface="Times New Roman"/>
              </a:rPr>
              <a:t>50</a:t>
            </a:r>
            <a:r>
              <a:rPr lang="en-US" sz="1400" dirty="0" smtClean="0">
                <a:latin typeface="Times New Roman"/>
                <a:cs typeface="Times New Roman"/>
              </a:rPr>
              <a:t>,00,000 for </a:t>
            </a:r>
            <a:r>
              <a:rPr lang="en-US" sz="1400" dirty="0" err="1" smtClean="0">
                <a:latin typeface="Times New Roman"/>
                <a:cs typeface="Times New Roman"/>
              </a:rPr>
              <a:t>IoT</a:t>
            </a:r>
            <a:r>
              <a:rPr lang="en-US" sz="1400" dirty="0" smtClean="0">
                <a:latin typeface="Times New Roman"/>
                <a:cs typeface="Times New Roman"/>
              </a:rPr>
              <a:t>-enabled monitoring devices and cloud servers. </a:t>
            </a:r>
          </a:p>
          <a:p>
            <a:pPr marL="12700">
              <a:lnSpc>
                <a:spcPct val="150000"/>
              </a:lnSpc>
            </a:pP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                     </a:t>
            </a:r>
            <a:r>
              <a:rPr lang="en-US" sz="1400" dirty="0" smtClean="0">
                <a:latin typeface="Times New Roman"/>
                <a:cs typeface="Times New Roman"/>
              </a:rPr>
              <a:t>Software: </a:t>
            </a:r>
            <a:r>
              <a:rPr lang="en-US" sz="1400" dirty="0" err="1" smtClean="0">
                <a:latin typeface="Times New Roman"/>
                <a:cs typeface="Times New Roman"/>
              </a:rPr>
              <a:t>Rs</a:t>
            </a:r>
            <a:r>
              <a:rPr lang="en-US" sz="1400" dirty="0" smtClean="0">
                <a:latin typeface="Times New Roman"/>
                <a:cs typeface="Times New Roman"/>
              </a:rPr>
              <a:t>. 20,00,000 for Agile project management tools (Jira, Trello, Asana).</a:t>
            </a:r>
          </a:p>
          <a:p>
            <a:pPr marL="12700">
              <a:lnSpc>
                <a:spcPct val="150000"/>
              </a:lnSpc>
            </a:pP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                      </a:t>
            </a:r>
            <a:r>
              <a:rPr lang="en-US" sz="1400" dirty="0" smtClean="0">
                <a:latin typeface="Times New Roman"/>
                <a:cs typeface="Times New Roman"/>
              </a:rPr>
              <a:t>Training: </a:t>
            </a:r>
            <a:r>
              <a:rPr lang="en-US" sz="1400" dirty="0" err="1" smtClean="0">
                <a:latin typeface="Times New Roman"/>
                <a:cs typeface="Times New Roman"/>
              </a:rPr>
              <a:t>Rs</a:t>
            </a:r>
            <a:r>
              <a:rPr lang="en-US" sz="1400" dirty="0" smtClean="0">
                <a:latin typeface="Times New Roman"/>
                <a:cs typeface="Times New Roman"/>
              </a:rPr>
              <a:t>. 10,00,000 for Agile certification, workshops, and employee upskilling.</a:t>
            </a:r>
          </a:p>
          <a:p>
            <a:pPr marL="12700">
              <a:lnSpc>
                <a:spcPct val="150000"/>
              </a:lnSpc>
            </a:pP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latin typeface="Times New Roman"/>
                <a:cs typeface="Times New Roman"/>
              </a:rPr>
              <a:t>AI &amp; </a:t>
            </a:r>
            <a:r>
              <a:rPr lang="en-US" sz="1400" dirty="0" err="1" smtClean="0">
                <a:latin typeface="Times New Roman"/>
                <a:cs typeface="Times New Roman"/>
              </a:rPr>
              <a:t>IoT</a:t>
            </a:r>
            <a:r>
              <a:rPr lang="en-US" sz="1400" dirty="0" smtClean="0">
                <a:latin typeface="Times New Roman"/>
                <a:cs typeface="Times New Roman"/>
              </a:rPr>
              <a:t> Integration: </a:t>
            </a:r>
            <a:r>
              <a:rPr lang="en-US" sz="1400" dirty="0" err="1" smtClean="0">
                <a:latin typeface="Times New Roman"/>
                <a:cs typeface="Times New Roman"/>
              </a:rPr>
              <a:t>Rs</a:t>
            </a:r>
            <a:r>
              <a:rPr lang="en-US" sz="1400" dirty="0" smtClean="0">
                <a:latin typeface="Times New Roman"/>
                <a:cs typeface="Times New Roman"/>
              </a:rPr>
              <a:t>. </a:t>
            </a:r>
            <a:r>
              <a:rPr lang="en-US" sz="1400" dirty="0" smtClean="0">
                <a:latin typeface="Times New Roman"/>
                <a:cs typeface="Times New Roman"/>
              </a:rPr>
              <a:t>20</a:t>
            </a:r>
            <a:r>
              <a:rPr lang="en-US" sz="1400" dirty="0" smtClean="0">
                <a:latin typeface="Times New Roman"/>
                <a:cs typeface="Times New Roman"/>
              </a:rPr>
              <a:t>,00,000 for predictive analytics, automation, and smart reporting.</a:t>
            </a:r>
          </a:p>
          <a:p>
            <a:pPr marL="12700">
              <a:lnSpc>
                <a:spcPct val="150000"/>
              </a:lnSpc>
            </a:pPr>
            <a:r>
              <a:rPr lang="en-US" sz="1400" dirty="0" smtClean="0">
                <a:latin typeface="Times New Roman"/>
                <a:cs typeface="Times New Roman"/>
              </a:rPr>
              <a:t>    Consulting &amp; Compliance: </a:t>
            </a:r>
            <a:r>
              <a:rPr lang="en-US" sz="1400" dirty="0" err="1" smtClean="0">
                <a:latin typeface="Times New Roman"/>
                <a:cs typeface="Times New Roman"/>
              </a:rPr>
              <a:t>Rs</a:t>
            </a:r>
            <a:r>
              <a:rPr lang="en-US" sz="1400" dirty="0" smtClean="0">
                <a:latin typeface="Times New Roman"/>
                <a:cs typeface="Times New Roman"/>
              </a:rPr>
              <a:t>. </a:t>
            </a:r>
            <a:r>
              <a:rPr lang="en-US" sz="1400" dirty="0" smtClean="0">
                <a:latin typeface="Times New Roman"/>
                <a:cs typeface="Times New Roman"/>
              </a:rPr>
              <a:t>10,</a:t>
            </a:r>
            <a:r>
              <a:rPr lang="en-US" sz="1400" dirty="0" smtClean="0">
                <a:latin typeface="Times New Roman"/>
                <a:cs typeface="Times New Roman"/>
              </a:rPr>
              <a:t>00,000 for third-party audits and compliance evaluations</a:t>
            </a:r>
          </a:p>
          <a:p>
            <a:pPr marL="12700">
              <a:lnSpc>
                <a:spcPct val="150000"/>
              </a:lnSpc>
            </a:pPr>
            <a:r>
              <a:rPr lang="en-US" sz="1400" b="1" spc="-35" dirty="0" smtClean="0">
                <a:latin typeface="Book Antiqua"/>
                <a:cs typeface="Book Antiqua"/>
              </a:rPr>
              <a:t>Other  </a:t>
            </a:r>
            <a:r>
              <a:rPr lang="en-US" sz="1400" b="1" spc="-35" dirty="0" smtClean="0">
                <a:latin typeface="Book Antiqua"/>
                <a:cs typeface="Book Antiqua"/>
              </a:rPr>
              <a:t>Resources</a:t>
            </a:r>
            <a:endParaRPr lang="en-US" sz="1400" dirty="0" smtClean="0">
              <a:latin typeface="Book Antiqua"/>
              <a:cs typeface="Book Antiqua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spc="55" dirty="0" smtClean="0">
                <a:latin typeface="Times New Roman"/>
                <a:cs typeface="Times New Roman"/>
              </a:rPr>
              <a:t>Development</a:t>
            </a:r>
            <a:r>
              <a:rPr lang="en-US" sz="1400" spc="100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tools,</a:t>
            </a:r>
            <a:r>
              <a:rPr lang="en-US" sz="1400" spc="105" dirty="0" smtClean="0">
                <a:latin typeface="Times New Roman"/>
                <a:cs typeface="Times New Roman"/>
              </a:rPr>
              <a:t> </a:t>
            </a:r>
            <a:r>
              <a:rPr lang="en-US" sz="1400" spc="50" dirty="0" smtClean="0">
                <a:latin typeface="Times New Roman"/>
                <a:cs typeface="Times New Roman"/>
              </a:rPr>
              <a:t>testing</a:t>
            </a:r>
            <a:r>
              <a:rPr lang="en-US" sz="1400" spc="105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software,</a:t>
            </a:r>
            <a:r>
              <a:rPr lang="en-US" sz="1400" spc="105" dirty="0" smtClean="0">
                <a:latin typeface="Times New Roman"/>
                <a:cs typeface="Times New Roman"/>
              </a:rPr>
              <a:t> </a:t>
            </a:r>
            <a:r>
              <a:rPr lang="en-US" sz="1400" spc="95" dirty="0" smtClean="0">
                <a:latin typeface="Times New Roman"/>
                <a:cs typeface="Times New Roman"/>
              </a:rPr>
              <a:t>and</a:t>
            </a:r>
            <a:r>
              <a:rPr lang="en-US" sz="1400" spc="105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project</a:t>
            </a:r>
            <a:r>
              <a:rPr lang="en-US" sz="1400" spc="105" dirty="0" smtClean="0">
                <a:latin typeface="Times New Roman"/>
                <a:cs typeface="Times New Roman"/>
              </a:rPr>
              <a:t> </a:t>
            </a:r>
            <a:r>
              <a:rPr lang="en-US" sz="1400" spc="85" dirty="0" smtClean="0">
                <a:latin typeface="Times New Roman"/>
                <a:cs typeface="Times New Roman"/>
              </a:rPr>
              <a:t>management</a:t>
            </a:r>
            <a:r>
              <a:rPr lang="en-US" sz="1400" spc="105" dirty="0" smtClean="0">
                <a:latin typeface="Times New Roman"/>
                <a:cs typeface="Times New Roman"/>
              </a:rPr>
              <a:t> </a:t>
            </a:r>
            <a:r>
              <a:rPr lang="en-US" sz="1400" spc="-10" dirty="0" smtClean="0">
                <a:latin typeface="Times New Roman"/>
                <a:cs typeface="Times New Roman"/>
              </a:rPr>
              <a:t>tools.</a:t>
            </a: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dirty="0" smtClean="0">
                <a:latin typeface="Times New Roman"/>
                <a:cs typeface="Times New Roman"/>
              </a:rPr>
              <a:t>Third-party audits for vendor selection and security compliance.</a:t>
            </a: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dirty="0" smtClean="0">
                <a:latin typeface="Times New Roman"/>
                <a:cs typeface="Times New Roman"/>
              </a:rPr>
              <a:t>Data integration across existing ERP &amp; SCADA systems.</a:t>
            </a: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dirty="0" smtClean="0">
                <a:latin typeface="Times New Roman"/>
                <a:cs typeface="Times New Roman"/>
              </a:rPr>
              <a:t>Periodic evaluation of Agile implementation success through KPIs.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1661</Words>
  <Application>Microsoft Office PowerPoint</Application>
  <PresentationFormat>On-screen Show (4:3)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Wingdings</vt:lpstr>
      <vt:lpstr>Office Theme</vt:lpstr>
      <vt:lpstr>  Chemical Equipment Project Management         Application    </vt:lpstr>
      <vt:lpstr>Situation/Problem/Opportunity</vt:lpstr>
      <vt:lpstr>Situation/Problem/Opportunity</vt:lpstr>
      <vt:lpstr>Purpose Statement (Goals)</vt:lpstr>
      <vt:lpstr>Project Objectives</vt:lpstr>
      <vt:lpstr>                Success Criteria </vt:lpstr>
      <vt:lpstr>METHODS</vt:lpstr>
      <vt:lpstr>Approach</vt:lpstr>
      <vt:lpstr>Resources Allocation</vt:lpstr>
      <vt:lpstr>Risks and Dependencies</vt:lpstr>
      <vt:lpstr>Conclusion and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Complete_15_Slide_Project_Proposal_Sparsh_App (1)</dc:title>
  <dc:creator>TGR</dc:creator>
  <cp:lastModifiedBy>Windows User</cp:lastModifiedBy>
  <cp:revision>33</cp:revision>
  <dcterms:created xsi:type="dcterms:W3CDTF">2025-02-15T13:14:47Z</dcterms:created>
  <dcterms:modified xsi:type="dcterms:W3CDTF">2025-02-24T10:58:03Z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2025-02-15T00:00:00Z</vt:filetime>
  </property>
  <property fmtid="{D5CDD505-2E9C-101B-9397-08002B2CF9AE}" pid="3" name="Creator">
    <vt:lpwstr>Adobe Express</vt:lpwstr>
  </property>
  <property fmtid="{D5CDD505-2E9C-101B-9397-08002B2CF9AE}" pid="4" name="LastSaved">
    <vt:filetime>2025-02-15T00:00:00Z</vt:filetime>
  </property>
  <property fmtid="{D5CDD505-2E9C-101B-9397-08002B2CF9AE}" pid="5" name="Producer">
    <vt:lpwstr>3-Heights(TM) PDF Security Shell 4.8.25.2 (http://www.pdf-tools.com)</vt:lpwstr>
  </property>
</Properties>
</file>