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sldIdLst>
    <p:sldId id="256" r:id="rId2"/>
    <p:sldId id="257" r:id="rId3"/>
    <p:sldId id="258" r:id="rId4"/>
    <p:sldId id="259" r:id="rId5"/>
    <p:sldId id="260" r:id="rId6"/>
    <p:sldId id="261" r:id="rId7"/>
    <p:sldId id="274" r:id="rId8"/>
    <p:sldId id="275" r:id="rId9"/>
    <p:sldId id="270" r:id="rId10"/>
    <p:sldId id="276" r:id="rId11"/>
    <p:sldId id="272"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32" autoAdjust="0"/>
    <p:restoredTop sz="94660"/>
  </p:normalViewPr>
  <p:slideViewPr>
    <p:cSldViewPr snapToGrid="0">
      <p:cViewPr varScale="1">
        <p:scale>
          <a:sx n="64" d="100"/>
          <a:sy n="64" d="100"/>
        </p:scale>
        <p:origin x="8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2B147-759F-4D1C-B362-0D6DB6760A53}" type="datetimeFigureOut">
              <a:rPr lang="en-IN" smtClean="0"/>
              <a:t>20-02-2025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5E3E18-E298-4FC5-A97F-FDC8309A1457}" type="slidenum">
              <a:rPr lang="en-IN" smtClean="0"/>
              <a:t>‹#›</a:t>
            </a:fld>
            <a:endParaRPr lang="en-IN"/>
          </a:p>
        </p:txBody>
      </p:sp>
    </p:spTree>
    <p:extLst>
      <p:ext uri="{BB962C8B-B14F-4D97-AF65-F5344CB8AC3E}">
        <p14:creationId xmlns:p14="http://schemas.microsoft.com/office/powerpoint/2010/main" val="1549632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55E3E18-E298-4FC5-A97F-FDC8309A1457}" type="slidenum">
              <a:rPr lang="en-IN" smtClean="0"/>
              <a:t>2</a:t>
            </a:fld>
            <a:endParaRPr lang="en-IN"/>
          </a:p>
        </p:txBody>
      </p:sp>
    </p:spTree>
    <p:extLst>
      <p:ext uri="{BB962C8B-B14F-4D97-AF65-F5344CB8AC3E}">
        <p14:creationId xmlns:p14="http://schemas.microsoft.com/office/powerpoint/2010/main" val="1900975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55E3E18-E298-4FC5-A97F-FDC8309A1457}" type="slidenum">
              <a:rPr lang="en-IN" smtClean="0"/>
              <a:t>5</a:t>
            </a:fld>
            <a:endParaRPr lang="en-IN"/>
          </a:p>
        </p:txBody>
      </p:sp>
    </p:spTree>
    <p:extLst>
      <p:ext uri="{BB962C8B-B14F-4D97-AF65-F5344CB8AC3E}">
        <p14:creationId xmlns:p14="http://schemas.microsoft.com/office/powerpoint/2010/main" val="3875642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2/20/2025</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0647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2/20/2025</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409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2/20/2025</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76639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2/20/2025</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8718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2/20/2025</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12099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2/20/2025</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0278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2/20/2025</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7373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2/20/2025</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13165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2/20/2025</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8408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2/20/2025</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692157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2/20/2025</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63449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2/20/2025</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25518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14C34-F582-4EEF-86CE-F88761E52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5875" cap="flat" cmpd="sng" algn="ctr">
            <a:noFill/>
            <a:prstDash val="solid"/>
          </a:ln>
          <a:effectLst/>
          <a:extLst>
            <a:ext uri="{91240B29-F687-4F45-9708-019B960494DF}">
              <a14:hiddenLine xmlns:a14="http://schemas.microsoft.com/office/drawing/2010/main" w="1587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ful wavy concept">
            <a:extLst>
              <a:ext uri="{FF2B5EF4-FFF2-40B4-BE49-F238E27FC236}">
                <a16:creationId xmlns:a16="http://schemas.microsoft.com/office/drawing/2014/main" id="{6CC3AFC3-FD68-6A49-519A-91F5F97241C2}"/>
              </a:ext>
            </a:extLst>
          </p:cNvPr>
          <p:cNvPicPr>
            <a:picLocks noChangeAspect="1"/>
          </p:cNvPicPr>
          <p:nvPr/>
        </p:nvPicPr>
        <p:blipFill>
          <a:blip r:embed="rId2"/>
          <a:srcRect b="15730"/>
          <a:stretch/>
        </p:blipFill>
        <p:spPr>
          <a:xfrm>
            <a:off x="-1" y="12367"/>
            <a:ext cx="12191999" cy="6857990"/>
          </a:xfrm>
          <a:prstGeom prst="rect">
            <a:avLst/>
          </a:prstGeom>
        </p:spPr>
      </p:pic>
      <p:sp>
        <p:nvSpPr>
          <p:cNvPr id="11" name="Rectangle 10">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06F79F-1E7A-D8EC-DEC8-9C413080A6CF}"/>
              </a:ext>
            </a:extLst>
          </p:cNvPr>
          <p:cNvSpPr>
            <a:spLocks noGrp="1"/>
          </p:cNvSpPr>
          <p:nvPr>
            <p:ph type="ctrTitle"/>
          </p:nvPr>
        </p:nvSpPr>
        <p:spPr>
          <a:xfrm>
            <a:off x="772429" y="3384149"/>
            <a:ext cx="6470692" cy="1229306"/>
          </a:xfrm>
        </p:spPr>
        <p:txBody>
          <a:bodyPr>
            <a:noAutofit/>
          </a:bodyPr>
          <a:lstStyle/>
          <a:p>
            <a:pPr algn="just"/>
            <a:r>
              <a:rPr lang="en-US" sz="3500" dirty="0">
                <a:solidFill>
                  <a:schemeClr val="tx1"/>
                </a:solidFill>
              </a:rPr>
              <a:t>Implementation of “iCust” module for web services application and API integration</a:t>
            </a:r>
            <a:endParaRPr lang="en-IN" sz="3500" dirty="0">
              <a:solidFill>
                <a:schemeClr val="tx1"/>
              </a:solidFill>
            </a:endParaRPr>
          </a:p>
        </p:txBody>
      </p:sp>
      <p:sp>
        <p:nvSpPr>
          <p:cNvPr id="3" name="Subtitle 2">
            <a:extLst>
              <a:ext uri="{FF2B5EF4-FFF2-40B4-BE49-F238E27FC236}">
                <a16:creationId xmlns:a16="http://schemas.microsoft.com/office/drawing/2014/main" id="{23DE8C34-132E-597E-5D35-ABD501B7890A}"/>
              </a:ext>
            </a:extLst>
          </p:cNvPr>
          <p:cNvSpPr>
            <a:spLocks noGrp="1"/>
          </p:cNvSpPr>
          <p:nvPr>
            <p:ph type="subTitle" idx="1"/>
          </p:nvPr>
        </p:nvSpPr>
        <p:spPr>
          <a:xfrm>
            <a:off x="772429" y="4748131"/>
            <a:ext cx="6470693" cy="605256"/>
          </a:xfrm>
        </p:spPr>
        <p:txBody>
          <a:bodyPr>
            <a:noAutofit/>
          </a:bodyPr>
          <a:lstStyle/>
          <a:p>
            <a:r>
              <a:rPr lang="en-US" sz="2200" b="1" dirty="0"/>
              <a:t>Prepared by - Tarun Kumar Deshmukh Date </a:t>
            </a:r>
            <a:r>
              <a:rPr lang="en-US" sz="2200" b="1"/>
              <a:t>- 19-FEB-2025</a:t>
            </a:r>
            <a:endParaRPr lang="en-IN" sz="2200" b="1" dirty="0"/>
          </a:p>
        </p:txBody>
      </p:sp>
      <p:cxnSp>
        <p:nvCxnSpPr>
          <p:cNvPr id="13" name="Straight Connector 12">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905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sp>
        <p:nvSpPr>
          <p:cNvPr id="15" name="!!footer rectangle">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Tree>
    <p:extLst>
      <p:ext uri="{BB962C8B-B14F-4D97-AF65-F5344CB8AC3E}">
        <p14:creationId xmlns:p14="http://schemas.microsoft.com/office/powerpoint/2010/main" val="421078042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76959-8D26-797A-B363-A1CD69DB00D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832708D-08B8-C60C-0128-7FB12EAA448E}"/>
              </a:ext>
            </a:extLst>
          </p:cNvPr>
          <p:cNvSpPr txBox="1"/>
          <p:nvPr/>
        </p:nvSpPr>
        <p:spPr>
          <a:xfrm>
            <a:off x="115329" y="0"/>
            <a:ext cx="11961341" cy="4909036"/>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Resources</a:t>
            </a:r>
          </a:p>
          <a:p>
            <a:endParaRPr lang="en-US" sz="2300" dirty="0">
              <a:latin typeface="Arial" panose="020B0604020202020204" pitchFamily="34" charset="0"/>
              <a:cs typeface="Arial" panose="020B0604020202020204" pitchFamily="34" charset="0"/>
            </a:endParaRPr>
          </a:p>
          <a:p>
            <a:pPr algn="l"/>
            <a:r>
              <a:rPr lang="en-IN" sz="2000" b="1" dirty="0">
                <a:latin typeface="Arial" panose="020B0604020202020204" pitchFamily="34" charset="0"/>
                <a:cs typeface="Arial" panose="020B0604020202020204" pitchFamily="34" charset="0"/>
              </a:rPr>
              <a:t>4. Budget:</a:t>
            </a:r>
          </a:p>
          <a:p>
            <a:pPr algn="l"/>
            <a:r>
              <a:rPr lang="en-US" sz="2000" b="1" dirty="0">
                <a:latin typeface="Arial" panose="020B0604020202020204" pitchFamily="34" charset="0"/>
                <a:cs typeface="Arial" panose="020B0604020202020204" pitchFamily="34" charset="0"/>
              </a:rPr>
              <a:t>.  T</a:t>
            </a:r>
            <a:r>
              <a:rPr lang="en-US" sz="2000" b="1" i="0" u="none" strike="noStrike" baseline="0" dirty="0">
                <a:latin typeface="Arial" panose="020B0604020202020204" pitchFamily="34" charset="0"/>
                <a:cs typeface="Arial" panose="020B0604020202020204" pitchFamily="34" charset="0"/>
              </a:rPr>
              <a:t>otal Budget: </a:t>
            </a:r>
            <a:r>
              <a:rPr lang="en-US" sz="2000" b="0" i="0" u="none" strike="noStrike" baseline="0" dirty="0">
                <a:latin typeface="Arial" panose="020B0604020202020204" pitchFamily="34" charset="0"/>
                <a:cs typeface="Arial" panose="020B0604020202020204" pitchFamily="34" charset="0"/>
              </a:rPr>
              <a:t>Ensure project costs do not exceed ₹5 crore.</a:t>
            </a:r>
          </a:p>
          <a:p>
            <a:pPr algn="l"/>
            <a:r>
              <a:rPr lang="en-US" sz="2000" b="1" i="0" u="none" strike="noStrike" baseline="0" dirty="0">
                <a:latin typeface="Arial" panose="020B0604020202020204" pitchFamily="34" charset="0"/>
                <a:cs typeface="Arial" panose="020B0604020202020204" pitchFamily="34" charset="0"/>
              </a:rPr>
              <a:t>.  Allocations: </a:t>
            </a:r>
            <a:r>
              <a:rPr lang="en-US" sz="2000" b="0" i="0" u="none" strike="noStrike" baseline="0" dirty="0">
                <a:latin typeface="Arial" panose="020B0604020202020204" pitchFamily="34" charset="0"/>
                <a:cs typeface="Arial" panose="020B0604020202020204" pitchFamily="34" charset="0"/>
              </a:rPr>
              <a:t>Budget for development, testing, training, marketing, and ongoing support.</a:t>
            </a:r>
            <a:br>
              <a:rPr lang="en-IN" sz="2000" dirty="0">
                <a:latin typeface="Arial" panose="020B0604020202020204" pitchFamily="34" charset="0"/>
                <a:cs typeface="Arial" panose="020B0604020202020204" pitchFamily="34" charset="0"/>
              </a:rPr>
            </a:br>
            <a:r>
              <a:rPr lang="en-IN" sz="2000" b="1" dirty="0">
                <a:latin typeface="Arial" panose="020B0604020202020204" pitchFamily="34" charset="0"/>
                <a:cs typeface="Arial" panose="020B0604020202020204" pitchFamily="34" charset="0"/>
              </a:rPr>
              <a:t>5. Tools and Technology:</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Project management Tools: </a:t>
            </a:r>
            <a:r>
              <a:rPr lang="en-IN" sz="2000" dirty="0">
                <a:latin typeface="Arial" panose="020B0604020202020204" pitchFamily="34" charset="0"/>
                <a:cs typeface="Arial" panose="020B0604020202020204" pitchFamily="34" charset="0"/>
              </a:rPr>
              <a:t>Jira, SVN</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Collaboration Tools:</a:t>
            </a:r>
            <a:r>
              <a:rPr lang="en-IN" sz="2000" dirty="0">
                <a:latin typeface="Arial" panose="020B0604020202020204" pitchFamily="34" charset="0"/>
                <a:cs typeface="Arial" panose="020B0604020202020204" pitchFamily="34" charset="0"/>
              </a:rPr>
              <a:t> Confluence, Slack, MS Teams</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Version Control:</a:t>
            </a:r>
            <a:r>
              <a:rPr lang="en-IN" sz="2000" dirty="0">
                <a:latin typeface="Arial" panose="020B0604020202020204" pitchFamily="34" charset="0"/>
                <a:cs typeface="Arial" panose="020B0604020202020204" pitchFamily="34" charset="0"/>
              </a:rPr>
              <a:t> Git, </a:t>
            </a:r>
            <a:r>
              <a:rPr lang="en-IN" sz="2000" dirty="0" err="1">
                <a:latin typeface="Arial" panose="020B0604020202020204" pitchFamily="34" charset="0"/>
                <a:cs typeface="Arial" panose="020B0604020202020204" pitchFamily="34" charset="0"/>
              </a:rPr>
              <a:t>Github</a:t>
            </a:r>
            <a:endParaRPr lang="en-IN" sz="20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CI/CD Tools:</a:t>
            </a:r>
            <a:r>
              <a:rPr lang="en-IN" sz="2000" dirty="0">
                <a:latin typeface="Arial" panose="020B0604020202020204" pitchFamily="34" charset="0"/>
                <a:cs typeface="Arial" panose="020B0604020202020204" pitchFamily="34" charset="0"/>
              </a:rPr>
              <a:t> Jenkins, </a:t>
            </a:r>
            <a:r>
              <a:rPr lang="en-IN" sz="2000" dirty="0" err="1">
                <a:latin typeface="Arial" panose="020B0604020202020204" pitchFamily="34" charset="0"/>
                <a:cs typeface="Arial" panose="020B0604020202020204" pitchFamily="34" charset="0"/>
              </a:rPr>
              <a:t>Github</a:t>
            </a:r>
            <a:r>
              <a:rPr lang="en-IN" sz="2000" dirty="0">
                <a:latin typeface="Arial" panose="020B0604020202020204" pitchFamily="34" charset="0"/>
                <a:cs typeface="Arial" panose="020B0604020202020204" pitchFamily="34" charset="0"/>
              </a:rPr>
              <a:t> Actions</a:t>
            </a:r>
          </a:p>
          <a:p>
            <a:pPr marL="342900" indent="-342900" algn="l">
              <a:buFont typeface="Arial" panose="020B0604020202020204" pitchFamily="34" charset="0"/>
              <a:buChar char="•"/>
            </a:pPr>
            <a:r>
              <a:rPr lang="en-IN" sz="2000" b="1" dirty="0">
                <a:latin typeface="Arial" panose="020B0604020202020204" pitchFamily="34" charset="0"/>
                <a:cs typeface="Arial" panose="020B0604020202020204" pitchFamily="34" charset="0"/>
              </a:rPr>
              <a:t>Testing Tools:</a:t>
            </a:r>
            <a:r>
              <a:rPr lang="en-IN" sz="2000" dirty="0">
                <a:latin typeface="Arial" panose="020B0604020202020204" pitchFamily="34" charset="0"/>
                <a:cs typeface="Arial" panose="020B0604020202020204" pitchFamily="34" charset="0"/>
              </a:rPr>
              <a:t> Postman, SOAP UI</a:t>
            </a:r>
          </a:p>
          <a:p>
            <a:pPr algn="l"/>
            <a:r>
              <a:rPr lang="en-IN" sz="2000" b="1" dirty="0">
                <a:latin typeface="Arial" panose="020B0604020202020204" pitchFamily="34" charset="0"/>
                <a:cs typeface="Arial" panose="020B0604020202020204" pitchFamily="34" charset="0"/>
              </a:rPr>
              <a:t>6. External Resources:</a:t>
            </a:r>
          </a:p>
          <a:p>
            <a:pPr algn="l"/>
            <a:r>
              <a:rPr lang="en-US" sz="2000" b="1" i="0" u="none" strike="noStrike" baseline="0" dirty="0">
                <a:latin typeface="Arial" panose="020B0604020202020204" pitchFamily="34" charset="0"/>
                <a:cs typeface="Arial" panose="020B0604020202020204" pitchFamily="34" charset="0"/>
              </a:rPr>
              <a:t>.  Consultants: </a:t>
            </a:r>
            <a:r>
              <a:rPr lang="en-US" sz="2000" b="0" i="0" u="none" strike="noStrike" baseline="0" dirty="0">
                <a:latin typeface="Arial" panose="020B0604020202020204" pitchFamily="34" charset="0"/>
                <a:cs typeface="Arial" panose="020B0604020202020204" pitchFamily="34" charset="0"/>
              </a:rPr>
              <a:t>External experts for specialized tasks.</a:t>
            </a:r>
          </a:p>
          <a:p>
            <a:pPr algn="l"/>
            <a:r>
              <a:rPr lang="en-US" sz="2000" b="1" i="0" u="none" strike="noStrike" baseline="0" dirty="0">
                <a:latin typeface="Arial" panose="020B0604020202020204" pitchFamily="34" charset="0"/>
                <a:cs typeface="Arial" panose="020B0604020202020204" pitchFamily="34" charset="0"/>
              </a:rPr>
              <a:t>.  Third-Party APIs: </a:t>
            </a:r>
            <a:r>
              <a:rPr lang="en-US" sz="2000" b="0" i="0" u="none" strike="noStrike" baseline="0" dirty="0">
                <a:latin typeface="Arial" panose="020B0604020202020204" pitchFamily="34" charset="0"/>
                <a:cs typeface="Arial" panose="020B0604020202020204" pitchFamily="34" charset="0"/>
              </a:rPr>
              <a:t>Integration with external systems and services.</a:t>
            </a:r>
          </a:p>
          <a:p>
            <a:pPr algn="l"/>
            <a:r>
              <a:rPr lang="en-US" sz="2000" b="1" i="0" u="none" strike="noStrike" baseline="0" dirty="0">
                <a:latin typeface="Arial" panose="020B0604020202020204" pitchFamily="34" charset="0"/>
                <a:cs typeface="Arial" panose="020B0604020202020204" pitchFamily="34" charset="0"/>
              </a:rPr>
              <a:t>.  Training Providers: </a:t>
            </a:r>
            <a:r>
              <a:rPr lang="en-US" sz="2000" b="0" i="0" u="none" strike="noStrike" baseline="0" dirty="0">
                <a:latin typeface="Arial" panose="020B0604020202020204" pitchFamily="34" charset="0"/>
                <a:cs typeface="Arial" panose="020B0604020202020204" pitchFamily="34" charset="0"/>
              </a:rPr>
              <a:t>External providers for specialized training sessions.</a:t>
            </a:r>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2659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A672D-6C88-CD95-EB09-4B78C0EB847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AA2CE46-3104-50A6-1FEE-C5DF280FD482}"/>
              </a:ext>
            </a:extLst>
          </p:cNvPr>
          <p:cNvSpPr txBox="1"/>
          <p:nvPr/>
        </p:nvSpPr>
        <p:spPr>
          <a:xfrm>
            <a:off x="115329" y="345989"/>
            <a:ext cx="11961341" cy="5478423"/>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Risk and Dependencies</a:t>
            </a:r>
          </a:p>
          <a:p>
            <a:endParaRPr lang="en-US" sz="23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In the current banking project applying Agile method as software development, Below risk and dependencies can be expected :</a:t>
            </a:r>
          </a:p>
          <a:p>
            <a:r>
              <a:rPr lang="en-US" sz="2200" dirty="0">
                <a:latin typeface="Arial" panose="020B0604020202020204" pitchFamily="34" charset="0"/>
                <a:cs typeface="Arial" panose="020B0604020202020204" pitchFamily="34" charset="0"/>
              </a:rPr>
              <a:t>1. </a:t>
            </a:r>
            <a:r>
              <a:rPr lang="en-US" sz="2200" b="1" u="sng" dirty="0">
                <a:latin typeface="Arial" panose="020B0604020202020204" pitchFamily="34" charset="0"/>
                <a:cs typeface="Arial" panose="020B0604020202020204" pitchFamily="34" charset="0"/>
              </a:rPr>
              <a:t>Risks :</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Scope Creep: </a:t>
            </a:r>
            <a:r>
              <a:rPr lang="en-US" sz="2100" b="0" i="0" u="none" strike="noStrike" baseline="0" dirty="0">
                <a:latin typeface="Arial" panose="020B0604020202020204" pitchFamily="34" charset="0"/>
                <a:cs typeface="Arial" panose="020B0604020202020204" pitchFamily="34" charset="0"/>
              </a:rPr>
              <a:t>Adding features beyond the initial scope may cause delays and budget overruns.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Technical Challenges: </a:t>
            </a:r>
            <a:r>
              <a:rPr lang="en-US" sz="2100" b="0" i="0" u="none" strike="noStrike" baseline="0" dirty="0">
                <a:latin typeface="Arial" panose="020B0604020202020204" pitchFamily="34" charset="0"/>
                <a:cs typeface="Arial" panose="020B0604020202020204" pitchFamily="34" charset="0"/>
              </a:rPr>
              <a:t>Integration issues and ensuring platform scalability and performance.</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User Adoption Resistance: </a:t>
            </a:r>
            <a:r>
              <a:rPr lang="en-US" sz="2100" b="0" i="0" u="none" strike="noStrike" baseline="0" dirty="0">
                <a:latin typeface="Arial" panose="020B0604020202020204" pitchFamily="34" charset="0"/>
                <a:cs typeface="Arial" panose="020B0604020202020204" pitchFamily="34" charset="0"/>
              </a:rPr>
              <a:t>Resistance from parents, teachers, and staff to adopt the new system.</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Data Security and Privacy: </a:t>
            </a:r>
            <a:r>
              <a:rPr lang="en-US" sz="2100" b="0" i="0" u="none" strike="noStrike" baseline="0" dirty="0">
                <a:latin typeface="Arial" panose="020B0604020202020204" pitchFamily="34" charset="0"/>
                <a:cs typeface="Arial" panose="020B0604020202020204" pitchFamily="34" charset="0"/>
              </a:rPr>
              <a:t>Risks of data breaches and compliance with privacy regulations.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Inadequate Testing: </a:t>
            </a:r>
            <a:r>
              <a:rPr lang="en-US" sz="2100" b="0" i="0" u="none" strike="noStrike" baseline="0" dirty="0">
                <a:latin typeface="Arial" panose="020B0604020202020204" pitchFamily="34" charset="0"/>
                <a:cs typeface="Arial" panose="020B0604020202020204" pitchFamily="34" charset="0"/>
              </a:rPr>
              <a:t>Insufficient testing leading to bugs and performance issues.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Dependency on External Systems: </a:t>
            </a:r>
            <a:r>
              <a:rPr lang="en-US" sz="2100" b="0" i="0" u="none" strike="noStrike" baseline="0" dirty="0">
                <a:latin typeface="Arial" panose="020B0604020202020204" pitchFamily="34" charset="0"/>
                <a:cs typeface="Arial" panose="020B0604020202020204" pitchFamily="34" charset="0"/>
              </a:rPr>
              <a:t>Delays or issues with third-party integrations.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Budget Overruns: </a:t>
            </a:r>
            <a:r>
              <a:rPr lang="en-US" sz="2100" b="0" i="0" u="none" strike="noStrike" baseline="0" dirty="0">
                <a:latin typeface="Arial" panose="020B0604020202020204" pitchFamily="34" charset="0"/>
                <a:cs typeface="Arial" panose="020B0604020202020204" pitchFamily="34" charset="0"/>
              </a:rPr>
              <a:t>Unforeseen challenges leading to higher costs.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Project Team Turnover: </a:t>
            </a:r>
            <a:r>
              <a:rPr lang="en-US" sz="2100" b="0" i="0" u="none" strike="noStrike" baseline="0" dirty="0">
                <a:latin typeface="Arial" panose="020B0604020202020204" pitchFamily="34" charset="0"/>
                <a:cs typeface="Arial" panose="020B0604020202020204" pitchFamily="34" charset="0"/>
              </a:rPr>
              <a:t>Loss of key team members causing disruptions.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Lack of User Feedback: </a:t>
            </a:r>
            <a:r>
              <a:rPr lang="en-US" sz="2100" b="0" i="0" u="none" strike="noStrike" baseline="0" dirty="0">
                <a:latin typeface="Arial" panose="020B0604020202020204" pitchFamily="34" charset="0"/>
                <a:cs typeface="Arial" panose="020B0604020202020204" pitchFamily="34" charset="0"/>
              </a:rPr>
              <a:t>Insufficient feedback resulting in unmet user needs.</a:t>
            </a:r>
          </a:p>
          <a:p>
            <a:pPr algn="l"/>
            <a:r>
              <a:rPr lang="en-US" sz="2100" b="0" i="0" u="none" strike="noStrike" baseline="0" dirty="0">
                <a:latin typeface="Arial" panose="020B0604020202020204" pitchFamily="34" charset="0"/>
                <a:cs typeface="Arial" panose="020B0604020202020204" pitchFamily="34" charset="0"/>
              </a:rPr>
              <a:t>• </a:t>
            </a:r>
            <a:r>
              <a:rPr lang="en-US" sz="2100" b="1" i="0" u="none" strike="noStrike" baseline="0" dirty="0">
                <a:latin typeface="Arial" panose="020B0604020202020204" pitchFamily="34" charset="0"/>
                <a:cs typeface="Arial" panose="020B0604020202020204" pitchFamily="34" charset="0"/>
              </a:rPr>
              <a:t>Training and Support: </a:t>
            </a:r>
            <a:r>
              <a:rPr lang="en-US" sz="2100" b="0" i="0" u="none" strike="noStrike" baseline="0" dirty="0">
                <a:latin typeface="Arial" panose="020B0604020202020204" pitchFamily="34" charset="0"/>
                <a:cs typeface="Arial" panose="020B0604020202020204" pitchFamily="34" charset="0"/>
              </a:rPr>
              <a:t>Inadequate training impacting effective platform use.</a:t>
            </a: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2059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908B68-BA7F-29DD-FE82-BBDED1CBA94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66D0F0C-AF58-FF86-9CD0-C7B2144185BB}"/>
              </a:ext>
            </a:extLst>
          </p:cNvPr>
          <p:cNvSpPr txBox="1"/>
          <p:nvPr/>
        </p:nvSpPr>
        <p:spPr>
          <a:xfrm>
            <a:off x="115329" y="345989"/>
            <a:ext cx="11961341" cy="5309146"/>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Risk and Dependencies</a:t>
            </a:r>
          </a:p>
          <a:p>
            <a:endParaRPr lang="en-US" sz="23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2. </a:t>
            </a:r>
            <a:r>
              <a:rPr lang="en-US" sz="2200" b="1" u="sng" dirty="0">
                <a:latin typeface="Arial" panose="020B0604020202020204" pitchFamily="34" charset="0"/>
                <a:cs typeface="Arial" panose="020B0604020202020204" pitchFamily="34" charset="0"/>
              </a:rPr>
              <a:t>Dependencies:</a:t>
            </a:r>
          </a:p>
          <a:p>
            <a:pPr algn="l"/>
            <a:r>
              <a:rPr lang="en-US" sz="2200" b="1" i="0" u="none" strike="noStrike" baseline="0" dirty="0">
                <a:latin typeface="Arial" panose="020B0604020202020204" pitchFamily="34" charset="0"/>
                <a:cs typeface="Arial" panose="020B0604020202020204" pitchFamily="34" charset="0"/>
              </a:rPr>
              <a:t>.  Development Team Expertise: </a:t>
            </a:r>
            <a:r>
              <a:rPr lang="en-US" sz="2200" b="0" i="0" u="none" strike="noStrike" baseline="0" dirty="0">
                <a:latin typeface="Arial" panose="020B0604020202020204" pitchFamily="34" charset="0"/>
                <a:cs typeface="Arial" panose="020B0604020202020204" pitchFamily="34" charset="0"/>
              </a:rPr>
              <a:t>Availability and skills of developers, testers, and designers.</a:t>
            </a:r>
          </a:p>
          <a:p>
            <a:pPr algn="l"/>
            <a:r>
              <a:rPr lang="en-US" sz="2200" b="1" i="0" u="none" strike="noStrike" baseline="0" dirty="0">
                <a:latin typeface="Arial" panose="020B0604020202020204" pitchFamily="34" charset="0"/>
                <a:cs typeface="Arial" panose="020B0604020202020204" pitchFamily="34" charset="0"/>
              </a:rPr>
              <a:t>.  User Stories and Requirements: </a:t>
            </a:r>
            <a:r>
              <a:rPr lang="en-US" sz="2200" b="0" i="0" u="none" strike="noStrike" baseline="0" dirty="0">
                <a:latin typeface="Arial" panose="020B0604020202020204" pitchFamily="34" charset="0"/>
                <a:cs typeface="Arial" panose="020B0604020202020204" pitchFamily="34" charset="0"/>
              </a:rPr>
              <a:t>Clear and detailed user stories and requirements from stakeholders.</a:t>
            </a:r>
          </a:p>
          <a:p>
            <a:pPr algn="l"/>
            <a:r>
              <a:rPr lang="en-US" sz="2200" b="1" i="0" u="none" strike="noStrike" baseline="0" dirty="0">
                <a:latin typeface="Arial" panose="020B0604020202020204" pitchFamily="34" charset="0"/>
                <a:cs typeface="Arial" panose="020B0604020202020204" pitchFamily="34" charset="0"/>
              </a:rPr>
              <a:t>.  Technical Infrastructure: </a:t>
            </a:r>
            <a:r>
              <a:rPr lang="en-US" sz="2200" b="0" i="0" u="none" strike="noStrike" baseline="0" dirty="0">
                <a:latin typeface="Arial" panose="020B0604020202020204" pitchFamily="34" charset="0"/>
                <a:cs typeface="Arial" panose="020B0604020202020204" pitchFamily="34" charset="0"/>
              </a:rPr>
              <a:t>Availability of development, testing, and production environments.</a:t>
            </a:r>
          </a:p>
          <a:p>
            <a:pPr algn="l"/>
            <a:r>
              <a:rPr lang="en-US" sz="2200" b="1" i="0" u="none" strike="noStrike" baseline="0" dirty="0">
                <a:latin typeface="Arial" panose="020B0604020202020204" pitchFamily="34" charset="0"/>
                <a:cs typeface="Arial" panose="020B0604020202020204" pitchFamily="34" charset="0"/>
              </a:rPr>
              <a:t>.  Integration with Internal Systems: </a:t>
            </a:r>
            <a:r>
              <a:rPr lang="en-US" sz="2200" b="0" i="0" u="none" strike="noStrike" baseline="0" dirty="0">
                <a:latin typeface="Arial" panose="020B0604020202020204" pitchFamily="34" charset="0"/>
                <a:cs typeface="Arial" panose="020B0604020202020204" pitchFamily="34" charset="0"/>
              </a:rPr>
              <a:t>Timely integration with existing school systems.</a:t>
            </a:r>
          </a:p>
          <a:p>
            <a:pPr algn="l"/>
            <a:r>
              <a:rPr lang="en-US" sz="2200" b="1" i="0" u="none" strike="noStrike" baseline="0" dirty="0">
                <a:latin typeface="Arial" panose="020B0604020202020204" pitchFamily="34" charset="0"/>
                <a:cs typeface="Arial" panose="020B0604020202020204" pitchFamily="34" charset="0"/>
              </a:rPr>
              <a:t>.  Third-Party Software and APIs: </a:t>
            </a:r>
            <a:r>
              <a:rPr lang="en-US" sz="2200" b="0" i="0" u="none" strike="noStrike" baseline="0" dirty="0">
                <a:latin typeface="Arial" panose="020B0604020202020204" pitchFamily="34" charset="0"/>
                <a:cs typeface="Arial" panose="020B0604020202020204" pitchFamily="34" charset="0"/>
              </a:rPr>
              <a:t>Reliability and availability of external APIs and software services.</a:t>
            </a:r>
          </a:p>
          <a:p>
            <a:pPr algn="l"/>
            <a:r>
              <a:rPr lang="en-US" sz="2200" b="1" i="0" u="none" strike="noStrike" baseline="0" dirty="0">
                <a:latin typeface="Arial" panose="020B0604020202020204" pitchFamily="34" charset="0"/>
                <a:cs typeface="Arial" panose="020B0604020202020204" pitchFamily="34" charset="0"/>
              </a:rPr>
              <a:t>.  External Consultants: </a:t>
            </a:r>
            <a:r>
              <a:rPr lang="en-US" sz="2200" b="0" i="0" u="none" strike="noStrike" baseline="0" dirty="0">
                <a:latin typeface="Arial" panose="020B0604020202020204" pitchFamily="34" charset="0"/>
                <a:cs typeface="Arial" panose="020B0604020202020204" pitchFamily="34" charset="0"/>
              </a:rPr>
              <a:t>Availability of consultants for specialized tasks.</a:t>
            </a:r>
          </a:p>
          <a:p>
            <a:pPr algn="l"/>
            <a:r>
              <a:rPr lang="en-US" sz="2200" b="1" i="0" u="none" strike="noStrike" baseline="0" dirty="0">
                <a:latin typeface="Arial" panose="020B0604020202020204" pitchFamily="34" charset="0"/>
                <a:cs typeface="Arial" panose="020B0604020202020204" pitchFamily="34" charset="0"/>
              </a:rPr>
              <a:t>.  Stakeholder Approvals: </a:t>
            </a:r>
            <a:r>
              <a:rPr lang="en-US" sz="2200" b="0" i="0" u="none" strike="noStrike" baseline="0" dirty="0">
                <a:latin typeface="Arial" panose="020B0604020202020204" pitchFamily="34" charset="0"/>
                <a:cs typeface="Arial" panose="020B0604020202020204" pitchFamily="34" charset="0"/>
              </a:rPr>
              <a:t>Timely approval of milestones and deliverables.</a:t>
            </a:r>
          </a:p>
          <a:p>
            <a:pPr algn="l"/>
            <a:r>
              <a:rPr lang="en-US" sz="2200" b="1" i="0" u="none" strike="noStrike" baseline="0" dirty="0">
                <a:latin typeface="Arial" panose="020B0604020202020204" pitchFamily="34" charset="0"/>
                <a:cs typeface="Arial" panose="020B0604020202020204" pitchFamily="34" charset="0"/>
              </a:rPr>
              <a:t>.  Server and Network Infrastructure: </a:t>
            </a:r>
            <a:r>
              <a:rPr lang="en-US" sz="2200" b="0" i="0" u="none" strike="noStrike" baseline="0" dirty="0">
                <a:latin typeface="Arial" panose="020B0604020202020204" pitchFamily="34" charset="0"/>
                <a:cs typeface="Arial" panose="020B0604020202020204" pitchFamily="34" charset="0"/>
              </a:rPr>
              <a:t>Reliable server and network infrastructure.</a:t>
            </a:r>
          </a:p>
          <a:p>
            <a:pPr algn="l"/>
            <a:r>
              <a:rPr lang="en-US" sz="2200" b="1" i="0" u="none" strike="noStrike" baseline="0" dirty="0">
                <a:latin typeface="Arial" panose="020B0604020202020204" pitchFamily="34" charset="0"/>
                <a:cs typeface="Arial" panose="020B0604020202020204" pitchFamily="34" charset="0"/>
              </a:rPr>
              <a:t>.  Team Training: </a:t>
            </a:r>
            <a:r>
              <a:rPr lang="en-US" sz="2200" b="0" i="0" u="none" strike="noStrike" baseline="0" dirty="0">
                <a:latin typeface="Arial" panose="020B0604020202020204" pitchFamily="34" charset="0"/>
                <a:cs typeface="Arial" panose="020B0604020202020204" pitchFamily="34" charset="0"/>
              </a:rPr>
              <a:t>Effective training programs for the project team.</a:t>
            </a:r>
          </a:p>
          <a:p>
            <a:pPr algn="l"/>
            <a:r>
              <a:rPr lang="en-US" sz="2200" b="1" i="0" u="none" strike="noStrike" baseline="0" dirty="0">
                <a:latin typeface="Arial" panose="020B0604020202020204" pitchFamily="34" charset="0"/>
                <a:cs typeface="Arial" panose="020B0604020202020204" pitchFamily="34" charset="0"/>
              </a:rPr>
              <a:t>.  Communication Channels: </a:t>
            </a:r>
            <a:r>
              <a:rPr lang="en-US" sz="2200" b="0" i="0" u="none" strike="noStrike" baseline="0" dirty="0">
                <a:latin typeface="Arial" panose="020B0604020202020204" pitchFamily="34" charset="0"/>
                <a:cs typeface="Arial" panose="020B0604020202020204" pitchFamily="34" charset="0"/>
              </a:rPr>
              <a:t>Efficient communication within the team and with stakeholders.</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3807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F3FD71-9B33-CB86-3BA8-B49C748991BF}"/>
              </a:ext>
            </a:extLst>
          </p:cNvPr>
          <p:cNvSpPr txBox="1"/>
          <p:nvPr/>
        </p:nvSpPr>
        <p:spPr>
          <a:xfrm>
            <a:off x="1" y="0"/>
            <a:ext cx="12191999" cy="7017306"/>
          </a:xfrm>
          <a:prstGeom prst="rect">
            <a:avLst/>
          </a:prstGeom>
          <a:noFill/>
        </p:spPr>
        <p:txBody>
          <a:bodyPr wrap="square" rtlCol="0">
            <a:spAutoFit/>
          </a:bodyPr>
          <a:lstStyle/>
          <a:p>
            <a:r>
              <a:rPr lang="en-US" sz="2500" b="1" u="sng" dirty="0">
                <a:latin typeface="Arial" panose="020B0604020202020204" pitchFamily="34" charset="0"/>
                <a:cs typeface="Arial" panose="020B0604020202020204" pitchFamily="34" charset="0"/>
              </a:rPr>
              <a:t>Situation</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Currently, ABC Bank has been utilizing the FLEXCUBE Universal Banking Solution, version 11.8 with integrated banking services, since its implementation in December 2014.</a:t>
            </a:r>
          </a:p>
          <a:p>
            <a:endParaRPr lang="en-US" sz="2500" dirty="0">
              <a:latin typeface="Arial" panose="020B0604020202020204" pitchFamily="34" charset="0"/>
              <a:cs typeface="Arial" panose="020B0604020202020204" pitchFamily="34" charset="0"/>
            </a:endParaRPr>
          </a:p>
          <a:p>
            <a:r>
              <a:rPr lang="en-US" sz="2500" b="1" u="sng" dirty="0">
                <a:latin typeface="Arial" panose="020B0604020202020204" pitchFamily="34" charset="0"/>
                <a:cs typeface="Arial" panose="020B0604020202020204" pitchFamily="34" charset="0"/>
              </a:rPr>
              <a:t>Problem</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With the rapid evolution of technology, version 11.8 is no longer compatible with many modern financial systems and technological standards. To address this limitation, the introduction of the “iCust” module is essential. This middleware application facilitates seamless access to banking services through third-party applications, ensuring enhanced interoperability and efficiency.</a:t>
            </a:r>
          </a:p>
          <a:p>
            <a:endParaRPr lang="en-US" sz="2500" dirty="0">
              <a:latin typeface="Arial" panose="020B0604020202020204" pitchFamily="34" charset="0"/>
              <a:cs typeface="Arial" panose="020B0604020202020204" pitchFamily="34" charset="0"/>
            </a:endParaRPr>
          </a:p>
          <a:p>
            <a:r>
              <a:rPr lang="en-US" sz="2500" b="1" u="sng" dirty="0">
                <a:latin typeface="Arial" panose="020B0604020202020204" pitchFamily="34" charset="0"/>
                <a:cs typeface="Arial" panose="020B0604020202020204" pitchFamily="34" charset="0"/>
              </a:rPr>
              <a:t>Opportunity</a:t>
            </a:r>
            <a:r>
              <a:rPr lang="en-US" sz="2500" b="1" dirty="0">
                <a:latin typeface="Arial" panose="020B0604020202020204" pitchFamily="34" charset="0"/>
                <a:cs typeface="Arial" panose="020B0604020202020204" pitchFamily="34" charset="0"/>
              </a:rPr>
              <a:t> :</a:t>
            </a:r>
          </a:p>
          <a:p>
            <a:r>
              <a:rPr lang="en-US" sz="2500" dirty="0">
                <a:latin typeface="Arial" panose="020B0604020202020204" pitchFamily="34" charset="0"/>
                <a:cs typeface="Arial" panose="020B0604020202020204" pitchFamily="34" charset="0"/>
              </a:rPr>
              <a:t>Introducing “iCust” application will enable the bank to leverage advanced technologies, streamline operations, enhance customer satisfaction, and potentially increase revenue through improved efficiency and service delivery.</a:t>
            </a:r>
          </a:p>
          <a:p>
            <a:endParaRPr lang="en-US" sz="2500" dirty="0">
              <a:latin typeface="Arial" panose="020B0604020202020204" pitchFamily="34" charset="0"/>
              <a:cs typeface="Arial" panose="020B0604020202020204" pitchFamily="34" charset="0"/>
            </a:endParaRPr>
          </a:p>
          <a:p>
            <a:endParaRPr lang="en-IN"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56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7FFF7E-1B2E-0078-4333-FF92138384E2}"/>
              </a:ext>
            </a:extLst>
          </p:cNvPr>
          <p:cNvSpPr txBox="1"/>
          <p:nvPr/>
        </p:nvSpPr>
        <p:spPr>
          <a:xfrm>
            <a:off x="137410" y="351951"/>
            <a:ext cx="11917180" cy="5109091"/>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Purpose Statement (Goals)</a:t>
            </a:r>
          </a:p>
          <a:p>
            <a:endParaRPr lang="en-US" sz="3500" b="1" u="sng" dirty="0">
              <a:latin typeface="Arial" panose="020B0604020202020204" pitchFamily="34" charset="0"/>
              <a:cs typeface="Arial" panose="020B0604020202020204" pitchFamily="34" charset="0"/>
            </a:endParaRPr>
          </a:p>
          <a:p>
            <a:endParaRPr lang="en-US" sz="3000" b="1"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project aims to achieve the following objectives:</a:t>
            </a:r>
          </a:p>
          <a:p>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Introduce middleware application “iCust” for better accessibility of banking services through other application.</a:t>
            </a:r>
          </a:p>
          <a:p>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Develop and implement Application Programming Interface (API) for better communication among applications.</a:t>
            </a:r>
            <a:endParaRPr lang="en-US" sz="3000" b="1" dirty="0">
              <a:latin typeface="Arial" panose="020B0604020202020204" pitchFamily="34" charset="0"/>
              <a:cs typeface="Arial" panose="020B0604020202020204" pitchFamily="34" charset="0"/>
            </a:endParaRPr>
          </a:p>
          <a:p>
            <a:endParaRPr lang="en-IN"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1792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779C14-AC9D-F168-12A4-AE36683900D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4E030D3-B8F5-AA68-D715-9B820A0FB872}"/>
              </a:ext>
            </a:extLst>
          </p:cNvPr>
          <p:cNvSpPr txBox="1"/>
          <p:nvPr/>
        </p:nvSpPr>
        <p:spPr>
          <a:xfrm>
            <a:off x="137410" y="0"/>
            <a:ext cx="11917180" cy="6709529"/>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Project Objectives</a:t>
            </a:r>
          </a:p>
          <a:p>
            <a:endParaRPr lang="en-US" sz="3000" b="1" dirty="0">
              <a:latin typeface="Arial" panose="020B0604020202020204" pitchFamily="34" charset="0"/>
              <a:cs typeface="Arial" panose="020B0604020202020204" pitchFamily="34" charset="0"/>
            </a:endParaRPr>
          </a:p>
          <a:p>
            <a:r>
              <a:rPr lang="en-US" sz="2700" dirty="0">
                <a:latin typeface="Arial" panose="020B0604020202020204" pitchFamily="34" charset="0"/>
                <a:cs typeface="Arial" panose="020B0604020202020204" pitchFamily="34" charset="0"/>
              </a:rPr>
              <a:t>The project is aimed at achieving the following objectives: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Enable individual customer onboarding for new and existing customers using primary info, ID proof, professional and financial details, and mandate.</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Integrate KYC verification for new and existing customers via ID, number, or name with auto/manual verification options.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Implement loan </a:t>
            </a:r>
            <a:r>
              <a:rPr lang="en-IN" sz="2700" dirty="0">
                <a:latin typeface="Arial" panose="020B0604020202020204" pitchFamily="34" charset="0"/>
                <a:cs typeface="Arial" panose="020B0604020202020204" pitchFamily="34" charset="0"/>
              </a:rPr>
              <a:t>integration</a:t>
            </a:r>
            <a:r>
              <a:rPr lang="en-US" sz="2700" dirty="0">
                <a:latin typeface="Arial" panose="020B0604020202020204" pitchFamily="34" charset="0"/>
                <a:cs typeface="Arial" panose="020B0604020202020204" pitchFamily="34" charset="0"/>
              </a:rPr>
              <a:t> including amount, purpose, interest rates, repayment, collateral, and creditworthiness assessment of lender.</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Enable Origination Basis Maintenance with origination basis details, origination basis preferences, interest, charges, and attributes.</a:t>
            </a:r>
          </a:p>
          <a:p>
            <a:pPr marL="457200" indent="-457200">
              <a:buFont typeface="Arial" panose="020B0604020202020204" pitchFamily="34" charset="0"/>
              <a:buChar char="•"/>
            </a:pPr>
            <a:r>
              <a:rPr lang="en-US" sz="2700" dirty="0">
                <a:latin typeface="Arial" panose="020B0604020202020204" pitchFamily="34" charset="0"/>
                <a:cs typeface="Arial" panose="020B0604020202020204" pitchFamily="34" charset="0"/>
              </a:rPr>
              <a:t>Implement </a:t>
            </a:r>
            <a:r>
              <a:rPr lang="en-US" sz="2700" dirty="0" err="1">
                <a:latin typeface="Arial" panose="020B0604020202020204" pitchFamily="34" charset="0"/>
                <a:cs typeface="Arial" panose="020B0604020202020204" pitchFamily="34" charset="0"/>
              </a:rPr>
              <a:t>Whatsapp</a:t>
            </a:r>
            <a:r>
              <a:rPr lang="en-US" sz="2700" dirty="0">
                <a:latin typeface="Arial" panose="020B0604020202020204" pitchFamily="34" charset="0"/>
                <a:cs typeface="Arial" panose="020B0604020202020204" pitchFamily="34" charset="0"/>
              </a:rPr>
              <a:t> banking allows customers to interact with their banks and access a range of financial services through the WhatsApp platform.</a:t>
            </a:r>
            <a:endParaRPr lang="en-IN" sz="27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5442D6-730F-60B4-6DF2-D88F15B0947B}"/>
              </a:ext>
            </a:extLst>
          </p:cNvPr>
          <p:cNvSpPr txBox="1"/>
          <p:nvPr/>
        </p:nvSpPr>
        <p:spPr>
          <a:xfrm>
            <a:off x="229849" y="-518235"/>
            <a:ext cx="11962151" cy="7894469"/>
          </a:xfrm>
          <a:prstGeom prst="rect">
            <a:avLst/>
          </a:prstGeom>
          <a:noFill/>
        </p:spPr>
        <p:txBody>
          <a:bodyPr wrap="square">
            <a:spAutoFit/>
          </a:bodyPr>
          <a:lstStyle/>
          <a:p>
            <a:r>
              <a:rPr lang="en-US" sz="3500" b="1" dirty="0">
                <a:latin typeface="Arial" panose="020B0604020202020204" pitchFamily="34" charset="0"/>
                <a:cs typeface="Arial" panose="020B0604020202020204" pitchFamily="34" charset="0"/>
              </a:rPr>
              <a:t>			         </a:t>
            </a:r>
          </a:p>
          <a:p>
            <a:r>
              <a:rPr lang="en-US" sz="35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Success Criteria</a:t>
            </a:r>
          </a:p>
          <a:p>
            <a:endParaRPr lang="en-US" sz="3500" b="1" u="sng"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The project will be deemed successful upon achieving the following outcomes:</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User successfully onboards both new and existing clients by leveraging primary information, identity verification, professional and financial details, and mandate processing.</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The Application integrates KYC verification using identification details (ID/Number/Name), with options for both automated and manual verification.</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Loan feature successfully includes loan amount, purpose, interest rates, repayment schedules, collateral requirements, and creditworthiness assessment.</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Maintenance can be done for origination details, customer preferences, applicable interest rates and charges, and other relevant attributes.</a:t>
            </a:r>
          </a:p>
          <a:p>
            <a:pPr marL="457200" indent="-457200">
              <a:buFont typeface="Arial" panose="020B0604020202020204" pitchFamily="34" charset="0"/>
              <a:buChar char="•"/>
            </a:pPr>
            <a:r>
              <a:rPr lang="en-US" sz="2600" dirty="0" err="1">
                <a:latin typeface="Arial" panose="020B0604020202020204" pitchFamily="34" charset="0"/>
                <a:cs typeface="Arial" panose="020B0604020202020204" pitchFamily="34" charset="0"/>
              </a:rPr>
              <a:t>Whatsapp</a:t>
            </a:r>
            <a:r>
              <a:rPr lang="en-US" sz="2600" dirty="0">
                <a:latin typeface="Arial" panose="020B0604020202020204" pitchFamily="34" charset="0"/>
                <a:cs typeface="Arial" panose="020B0604020202020204" pitchFamily="34" charset="0"/>
              </a:rPr>
              <a:t> banking should provide seamlessly to enhance customer engagement, allowing seamless interaction with financial services.</a:t>
            </a:r>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endParaRPr lang="en-US" sz="1800" b="1" dirty="0">
              <a:latin typeface="Arial" panose="020B0604020202020204" pitchFamily="34" charset="0"/>
              <a:cs typeface="Arial" panose="020B0604020202020204" pitchFamily="34" charset="0"/>
            </a:endParaRPr>
          </a:p>
          <a:p>
            <a:endParaRPr lang="en-IN"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715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AA6D50-25FA-A7FF-BA26-374C2D61E928}"/>
              </a:ext>
            </a:extLst>
          </p:cNvPr>
          <p:cNvSpPr txBox="1"/>
          <p:nvPr/>
        </p:nvSpPr>
        <p:spPr>
          <a:xfrm>
            <a:off x="115330" y="0"/>
            <a:ext cx="11961340" cy="661719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Methods &amp; Approach</a:t>
            </a:r>
          </a:p>
          <a:p>
            <a:r>
              <a:rPr lang="en-US" sz="2600" dirty="0">
                <a:latin typeface="Arial" panose="020B0604020202020204" pitchFamily="34" charset="0"/>
                <a:cs typeface="Arial" panose="020B0604020202020204" pitchFamily="34" charset="0"/>
              </a:rPr>
              <a:t>The project adheres to the Agile methodology of software development, which comprises the following stages:</a:t>
            </a:r>
          </a:p>
          <a:p>
            <a:endParaRPr lang="en-US" sz="2600"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1. Project Initiation:</a:t>
            </a: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Establish a selection committee and process.</a:t>
            </a: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Identify key stakeholders and establish a project team.</a:t>
            </a:r>
            <a:endParaRPr lang="en-US" sz="26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Define project vision, goals, objectives, and success criteria.</a:t>
            </a:r>
          </a:p>
          <a:p>
            <a:pPr marL="457200" indent="-457200">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Develop an initial product backlog with prioritized features.</a:t>
            </a:r>
            <a:endParaRPr lang="en-US" sz="2600"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2. Sprint Planning</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Adopt a 2-4 week sprint cycle.</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Define clear goals and deliverables for each sprint.</a:t>
            </a:r>
          </a:p>
          <a:p>
            <a:pPr marL="457200" indent="-457200">
              <a:buFont typeface="Arial" panose="020B0604020202020204" pitchFamily="34" charset="0"/>
              <a:buChar char="•"/>
            </a:pPr>
            <a:r>
              <a:rPr lang="en-US" sz="2600" dirty="0">
                <a:latin typeface="Arial" panose="020B0604020202020204" pitchFamily="34" charset="0"/>
                <a:cs typeface="Arial" panose="020B0604020202020204" pitchFamily="34" charset="0"/>
              </a:rPr>
              <a:t>Break down user stories into smaller tasks and estimate effort.</a:t>
            </a:r>
          </a:p>
          <a:p>
            <a:pPr marL="457200" indent="-457200">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marL="514350" indent="-514350">
              <a:buAutoNum type="arabicPeriod"/>
            </a:pPr>
            <a:endParaRPr lang="en-US" sz="1100"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endParaRPr lang="en-IN" sz="1100" b="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3316045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68BA9D-09E3-5BD5-1975-D40750625ED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FC5F837-BAC9-4BFB-66A4-D8A22EC05CB3}"/>
              </a:ext>
            </a:extLst>
          </p:cNvPr>
          <p:cNvSpPr txBox="1"/>
          <p:nvPr/>
        </p:nvSpPr>
        <p:spPr>
          <a:xfrm>
            <a:off x="115330" y="0"/>
            <a:ext cx="11961340" cy="6755696"/>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Methods &amp; Approach</a:t>
            </a:r>
          </a:p>
          <a:p>
            <a:endParaRPr lang="en-US" sz="3500" b="1" u="sng"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3. Development &amp; Iteration</a:t>
            </a:r>
          </a:p>
          <a:p>
            <a:r>
              <a:rPr lang="en-IN" sz="2600" b="0" i="0" u="none" strike="noStrike" baseline="0" dirty="0">
                <a:latin typeface="Arial" panose="020B0604020202020204" pitchFamily="34" charset="0"/>
                <a:cs typeface="Arial" panose="020B0604020202020204" pitchFamily="34" charset="0"/>
              </a:rPr>
              <a:t>•   Conduct daily stand-up meetings.</a:t>
            </a:r>
            <a:endParaRPr lang="en-US" sz="2600"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2600" b="0" i="0" u="none" strike="noStrike" baseline="0" dirty="0">
                <a:latin typeface="Arial" panose="020B0604020202020204" pitchFamily="34" charset="0"/>
                <a:cs typeface="Arial" panose="020B0604020202020204" pitchFamily="34" charset="0"/>
              </a:rPr>
              <a:t>Develop features in small, manageable increments.</a:t>
            </a:r>
          </a:p>
          <a:p>
            <a:pPr marL="285750" indent="-285750" algn="l">
              <a:buFont typeface="Arial" panose="020B0604020202020204" pitchFamily="34" charset="0"/>
              <a:buChar char="•"/>
            </a:pPr>
            <a:r>
              <a:rPr lang="en-IN" sz="2600" b="0" i="0" u="none" strike="noStrike" baseline="0" dirty="0">
                <a:latin typeface="Arial" panose="020B0604020202020204" pitchFamily="34" charset="0"/>
                <a:cs typeface="Arial" panose="020B0604020202020204" pitchFamily="34" charset="0"/>
              </a:rPr>
              <a:t>Implement continuous integration practices.</a:t>
            </a:r>
            <a:endParaRPr lang="en-US" sz="2600"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4. </a:t>
            </a:r>
            <a:r>
              <a:rPr lang="en-IN" sz="2600" b="1" i="0" u="none" strike="noStrike" baseline="0" dirty="0">
                <a:latin typeface="Arial" panose="020B0604020202020204" pitchFamily="34" charset="0"/>
                <a:cs typeface="Arial" panose="020B0604020202020204" pitchFamily="34" charset="0"/>
              </a:rPr>
              <a:t>Collaboration and Communication</a:t>
            </a:r>
          </a:p>
          <a:p>
            <a:pPr algn="l"/>
            <a:r>
              <a:rPr lang="en-US" sz="2600" b="0" i="0" u="none" strike="noStrike" baseline="0" dirty="0">
                <a:latin typeface="Arial" panose="020B0604020202020204" pitchFamily="34" charset="0"/>
                <a:cs typeface="Arial" panose="020B0604020202020204" pitchFamily="34" charset="0"/>
              </a:rPr>
              <a:t>•   Maintain regular communication with stakeholders through reviews, demos,         and feedback sessions.</a:t>
            </a:r>
          </a:p>
          <a:p>
            <a:pPr algn="l"/>
            <a:r>
              <a:rPr lang="en-US" sz="2600" b="0" i="0" u="none" strike="noStrike" baseline="0" dirty="0">
                <a:latin typeface="Arial" panose="020B0604020202020204" pitchFamily="34" charset="0"/>
                <a:cs typeface="Arial" panose="020B0604020202020204" pitchFamily="34" charset="0"/>
              </a:rPr>
              <a:t>•   Ensure collaboration among cross-functional teams.</a:t>
            </a:r>
          </a:p>
          <a:p>
            <a:pPr algn="l"/>
            <a:r>
              <a:rPr lang="en-US" sz="2600" b="1" dirty="0">
                <a:latin typeface="Arial" panose="020B0604020202020204" pitchFamily="34" charset="0"/>
                <a:cs typeface="Arial" panose="020B0604020202020204" pitchFamily="34" charset="0"/>
              </a:rPr>
              <a:t>5.</a:t>
            </a:r>
            <a:r>
              <a:rPr lang="en-IN" sz="2600" b="1" i="0" u="none" strike="noStrike" baseline="0" dirty="0">
                <a:latin typeface="Arial" panose="020B0604020202020204" pitchFamily="34" charset="0"/>
                <a:cs typeface="Arial" panose="020B0604020202020204" pitchFamily="34" charset="0"/>
              </a:rPr>
              <a:t> Testing and Quality Assurance</a:t>
            </a:r>
            <a:endParaRPr lang="en-US" sz="2600" b="1" dirty="0">
              <a:latin typeface="Arial" panose="020B0604020202020204" pitchFamily="34" charset="0"/>
              <a:cs typeface="Arial" panose="020B0604020202020204" pitchFamily="34" charset="0"/>
            </a:endParaRPr>
          </a:p>
          <a:p>
            <a:pPr algn="l"/>
            <a:r>
              <a:rPr lang="en-US" sz="2600" b="0" i="0" u="none" strike="noStrike" baseline="0" dirty="0">
                <a:latin typeface="Arial" panose="020B0604020202020204" pitchFamily="34" charset="0"/>
                <a:cs typeface="Arial" panose="020B0604020202020204" pitchFamily="34" charset="0"/>
              </a:rPr>
              <a:t>•    Implement automated testing for code quality.</a:t>
            </a:r>
          </a:p>
          <a:p>
            <a:pPr algn="l"/>
            <a:r>
              <a:rPr lang="en-US" sz="2600" b="0" i="0" u="none" strike="noStrike" baseline="0" dirty="0">
                <a:latin typeface="Arial" panose="020B0604020202020204" pitchFamily="34" charset="0"/>
                <a:cs typeface="Arial" panose="020B0604020202020204" pitchFamily="34" charset="0"/>
              </a:rPr>
              <a:t>•   Conduct manual testing for usability and accessibility.</a:t>
            </a:r>
          </a:p>
          <a:p>
            <a:pPr algn="l"/>
            <a:r>
              <a:rPr lang="en-US" sz="2600" b="0" i="0" u="none" strike="noStrike" baseline="0" dirty="0">
                <a:latin typeface="Arial" panose="020B0604020202020204" pitchFamily="34" charset="0"/>
                <a:cs typeface="Arial" panose="020B0604020202020204" pitchFamily="34" charset="0"/>
              </a:rPr>
              <a:t>•   Collect feedback during sprint reviews.</a:t>
            </a:r>
            <a:endParaRPr lang="en-US" sz="2600" dirty="0">
              <a:latin typeface="Arial" panose="020B0604020202020204" pitchFamily="34" charset="0"/>
              <a:cs typeface="Arial" panose="020B0604020202020204" pitchFamily="34" charset="0"/>
            </a:endParaRPr>
          </a:p>
          <a:p>
            <a:pPr marL="514350" indent="-514350">
              <a:buAutoNum type="arabicPeriod"/>
            </a:pPr>
            <a:endParaRPr lang="en-US" sz="1100"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endParaRPr lang="en-IN" sz="1100" b="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161492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ED8EA-AC70-F0BE-78C2-C9856A30863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29E86C6-E042-3D3E-E624-A7115E135B64}"/>
              </a:ext>
            </a:extLst>
          </p:cNvPr>
          <p:cNvSpPr txBox="1"/>
          <p:nvPr/>
        </p:nvSpPr>
        <p:spPr>
          <a:xfrm>
            <a:off x="115330" y="0"/>
            <a:ext cx="11961340" cy="4355038"/>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			         	</a:t>
            </a:r>
            <a:r>
              <a:rPr lang="en-US" sz="3500" b="1" u="sng" dirty="0">
                <a:latin typeface="Arial" panose="020B0604020202020204" pitchFamily="34" charset="0"/>
                <a:cs typeface="Arial" panose="020B0604020202020204" pitchFamily="34" charset="0"/>
              </a:rPr>
              <a:t>Methods &amp; Approach</a:t>
            </a:r>
          </a:p>
          <a:p>
            <a:endParaRPr lang="en-US" sz="3500" b="1" u="sng" dirty="0">
              <a:latin typeface="Arial" panose="020B0604020202020204" pitchFamily="34" charset="0"/>
              <a:cs typeface="Arial" panose="020B0604020202020204" pitchFamily="34" charset="0"/>
            </a:endParaRPr>
          </a:p>
          <a:p>
            <a:r>
              <a:rPr lang="en-US" sz="2600" b="1" dirty="0">
                <a:latin typeface="Arial" panose="020B0604020202020204" pitchFamily="34" charset="0"/>
                <a:cs typeface="Arial" panose="020B0604020202020204" pitchFamily="34" charset="0"/>
              </a:rPr>
              <a:t>6. </a:t>
            </a:r>
            <a:r>
              <a:rPr lang="en-IN" sz="2600" b="1" i="0" u="none" strike="noStrike" baseline="0" dirty="0">
                <a:latin typeface="Arial" panose="020B0604020202020204" pitchFamily="34" charset="0"/>
                <a:cs typeface="Arial" panose="020B0604020202020204" pitchFamily="34" charset="0"/>
              </a:rPr>
              <a:t>Deployment and Release</a:t>
            </a:r>
          </a:p>
          <a:p>
            <a:pPr algn="l"/>
            <a:r>
              <a:rPr lang="en-IN" sz="2600" b="0" i="0" u="none" strike="noStrike" baseline="0" dirty="0">
                <a:latin typeface="Arial" panose="020B0604020202020204" pitchFamily="34" charset="0"/>
                <a:cs typeface="Arial" panose="020B0604020202020204" pitchFamily="34" charset="0"/>
              </a:rPr>
              <a:t>• Deploy new features incrementally.</a:t>
            </a:r>
          </a:p>
          <a:p>
            <a:pPr algn="l"/>
            <a:r>
              <a:rPr lang="en-IN" sz="2600" b="0" i="0" u="none" strike="noStrike" baseline="0" dirty="0">
                <a:latin typeface="Arial" panose="020B0604020202020204" pitchFamily="34" charset="0"/>
                <a:cs typeface="Arial" panose="020B0604020202020204" pitchFamily="34" charset="0"/>
              </a:rPr>
              <a:t>• Adopt continuous delivery practices.</a:t>
            </a:r>
            <a:endParaRPr lang="en-IN" sz="2600" b="1" dirty="0">
              <a:latin typeface="Arial" panose="020B0604020202020204" pitchFamily="34" charset="0"/>
              <a:cs typeface="Arial" panose="020B0604020202020204" pitchFamily="34" charset="0"/>
            </a:endParaRPr>
          </a:p>
          <a:p>
            <a:pPr algn="l"/>
            <a:r>
              <a:rPr lang="en-IN" sz="2600" b="1" dirty="0">
                <a:latin typeface="Arial" panose="020B0604020202020204" pitchFamily="34" charset="0"/>
                <a:cs typeface="Arial" panose="020B0604020202020204" pitchFamily="34" charset="0"/>
              </a:rPr>
              <a:t>7. </a:t>
            </a:r>
            <a:r>
              <a:rPr lang="en-IN" sz="2600" b="1" i="0" u="none" strike="noStrike" baseline="0" dirty="0">
                <a:latin typeface="Arial" panose="020B0604020202020204" pitchFamily="34" charset="0"/>
                <a:cs typeface="Arial" panose="020B0604020202020204" pitchFamily="34" charset="0"/>
              </a:rPr>
              <a:t>Retrospectives and Continuous Improvement</a:t>
            </a:r>
          </a:p>
          <a:p>
            <a:pPr algn="l"/>
            <a:r>
              <a:rPr lang="en-US" sz="2600" b="0" i="0" u="none" strike="noStrike" baseline="0" dirty="0">
                <a:latin typeface="Arial" panose="020B0604020202020204" pitchFamily="34" charset="0"/>
                <a:cs typeface="Arial" panose="020B0604020202020204" pitchFamily="34" charset="0"/>
              </a:rPr>
              <a:t>• Hold retrospectives at the end of each sprint.</a:t>
            </a:r>
          </a:p>
          <a:p>
            <a:pPr algn="l"/>
            <a:r>
              <a:rPr lang="en-US" sz="2600" b="0" i="0" u="none" strike="noStrike" baseline="0" dirty="0">
                <a:latin typeface="Arial" panose="020B0604020202020204" pitchFamily="34" charset="0"/>
                <a:cs typeface="Arial" panose="020B0604020202020204" pitchFamily="34" charset="0"/>
              </a:rPr>
              <a:t>• Continuously refine and optimize development processes</a:t>
            </a:r>
            <a:endParaRPr lang="en-US" sz="2600" dirty="0">
              <a:latin typeface="Arial" panose="020B0604020202020204" pitchFamily="34" charset="0"/>
              <a:cs typeface="Arial" panose="020B0604020202020204" pitchFamily="34" charset="0"/>
            </a:endParaRPr>
          </a:p>
          <a:p>
            <a:pPr marL="514350" indent="-514350">
              <a:buAutoNum type="arabicPeriod"/>
            </a:pPr>
            <a:endParaRPr lang="en-US" sz="1100"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endParaRPr lang="en-IN" sz="1100" b="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1649806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61D925-2945-D495-959A-1567998593F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D1E5301-5E09-29FD-50AA-444EDF9EA7CB}"/>
              </a:ext>
            </a:extLst>
          </p:cNvPr>
          <p:cNvSpPr txBox="1"/>
          <p:nvPr/>
        </p:nvSpPr>
        <p:spPr>
          <a:xfrm>
            <a:off x="115329" y="0"/>
            <a:ext cx="11961341" cy="6447919"/>
          </a:xfrm>
          <a:prstGeom prst="rect">
            <a:avLst/>
          </a:prstGeom>
          <a:noFill/>
        </p:spPr>
        <p:txBody>
          <a:bodyPr wrap="square" rtlCol="0">
            <a:spAutoFit/>
          </a:bodyPr>
          <a:lstStyle/>
          <a:p>
            <a:r>
              <a:rPr lang="en-US" dirty="0"/>
              <a:t>				               </a:t>
            </a:r>
            <a:r>
              <a:rPr lang="en-US" sz="3000" b="1" u="sng" dirty="0">
                <a:latin typeface="Arial" panose="020B0604020202020204" pitchFamily="34" charset="0"/>
                <a:cs typeface="Arial" panose="020B0604020202020204" pitchFamily="34" charset="0"/>
              </a:rPr>
              <a:t>Resources</a:t>
            </a:r>
          </a:p>
          <a:p>
            <a:endParaRPr lang="en-US" sz="2300" dirty="0">
              <a:latin typeface="Arial" panose="020B0604020202020204" pitchFamily="34" charset="0"/>
              <a:cs typeface="Arial" panose="020B0604020202020204" pitchFamily="34" charset="0"/>
            </a:endParaRPr>
          </a:p>
          <a:p>
            <a:pPr algn="l"/>
            <a:r>
              <a:rPr lang="en-IN" sz="2000" b="1" dirty="0">
                <a:latin typeface="Arial" panose="020B0604020202020204" pitchFamily="34" charset="0"/>
                <a:cs typeface="Arial" panose="020B0604020202020204" pitchFamily="34" charset="0"/>
              </a:rPr>
              <a:t>1. IT Infrastructure:</a:t>
            </a:r>
            <a:br>
              <a:rPr lang="en-IN" sz="2000" dirty="0">
                <a:latin typeface="Arial" panose="020B0604020202020204" pitchFamily="34" charset="0"/>
                <a:cs typeface="Arial" panose="020B0604020202020204" pitchFamily="34" charset="0"/>
              </a:rPr>
            </a:br>
            <a:r>
              <a:rPr lang="en-US" sz="2000" b="1" i="0" strike="noStrike" baseline="0" dirty="0">
                <a:latin typeface="LiberationSerif-Bold"/>
              </a:rPr>
              <a:t>.  Hardware: </a:t>
            </a:r>
            <a:r>
              <a:rPr lang="en-US" sz="2000" b="0" i="0" strike="noStrike" baseline="0" dirty="0">
                <a:latin typeface="LiberationSerif"/>
              </a:rPr>
              <a:t>Servers, storage systems, networking equipment.</a:t>
            </a:r>
          </a:p>
          <a:p>
            <a:pPr algn="l"/>
            <a:r>
              <a:rPr lang="en-US" sz="2000" b="1" i="0" u="none" strike="noStrike" baseline="0" dirty="0">
                <a:latin typeface="LiberationSerif-Bold"/>
              </a:rPr>
              <a:t>.  Software: </a:t>
            </a:r>
            <a:r>
              <a:rPr lang="en-US" sz="2000" b="0" i="0" u="none" strike="noStrike" baseline="0" dirty="0">
                <a:latin typeface="LiberationSerif"/>
              </a:rPr>
              <a:t>Development tools, databases, collaboration software.</a:t>
            </a:r>
          </a:p>
          <a:p>
            <a:pPr algn="l"/>
            <a:r>
              <a:rPr lang="en-US" sz="2000" b="1" i="0" u="none" strike="noStrike" baseline="0" dirty="0">
                <a:latin typeface="LiberationSerif-Bold"/>
              </a:rPr>
              <a:t>.  Networking: </a:t>
            </a:r>
            <a:r>
              <a:rPr lang="en-US" sz="2000" b="0" i="0" u="none" strike="noStrike" baseline="0" dirty="0">
                <a:latin typeface="LiberationSerif"/>
              </a:rPr>
              <a:t>Secure and reliable internet connections, VPNs.</a:t>
            </a:r>
          </a:p>
          <a:p>
            <a:pPr algn="l"/>
            <a:r>
              <a:rPr lang="en-US" sz="2000" b="1" i="0" u="none" strike="noStrike" baseline="0" dirty="0">
                <a:latin typeface="LiberationSerif-Bold"/>
              </a:rPr>
              <a:t>.  Security: </a:t>
            </a:r>
            <a:r>
              <a:rPr lang="en-US" sz="2000" b="0" i="0" u="none" strike="noStrike" baseline="0" dirty="0">
                <a:latin typeface="LiberationSerif"/>
              </a:rPr>
              <a:t>Firewalls, encryption tools, cybersecurity measures.</a:t>
            </a:r>
          </a:p>
          <a:p>
            <a:pPr algn="l"/>
            <a:r>
              <a:rPr lang="en-US" sz="2000" b="1" dirty="0">
                <a:latin typeface="LiberationSerif"/>
                <a:cs typeface="Arial" panose="020B0604020202020204" pitchFamily="34" charset="0"/>
              </a:rPr>
              <a:t>2. Human Resources:</a:t>
            </a:r>
          </a:p>
          <a:p>
            <a:pPr algn="l"/>
            <a:r>
              <a:rPr lang="en-US" sz="2000" b="1" i="0" u="none" strike="noStrike" baseline="0" dirty="0">
                <a:latin typeface="LiberationSerif-Bold"/>
              </a:rPr>
              <a:t>.  Business Analysts: </a:t>
            </a:r>
            <a:r>
              <a:rPr lang="en-US" sz="2000" b="0" i="0" u="none" strike="noStrike" baseline="0" dirty="0">
                <a:latin typeface="LiberationSerif"/>
              </a:rPr>
              <a:t>Define requirements, liaise with stakeholders.</a:t>
            </a:r>
          </a:p>
          <a:p>
            <a:pPr algn="l"/>
            <a:r>
              <a:rPr lang="en-US" sz="2000" b="1" i="0" u="none" strike="noStrike" baseline="0" dirty="0">
                <a:latin typeface="LiberationSerif-Bold"/>
              </a:rPr>
              <a:t>.  Developers: </a:t>
            </a:r>
            <a:r>
              <a:rPr lang="en-US" sz="2000" b="0" i="0" u="none" strike="noStrike" baseline="0" dirty="0">
                <a:latin typeface="LiberationSerif"/>
              </a:rPr>
              <a:t>Write and maintain code, implement features.</a:t>
            </a:r>
          </a:p>
          <a:p>
            <a:pPr algn="l"/>
            <a:r>
              <a:rPr lang="en-US" sz="2000" b="1" i="0" u="none" strike="noStrike" baseline="0" dirty="0">
                <a:latin typeface="LiberationSerif-Bold"/>
              </a:rPr>
              <a:t>.  Testers/QA Engineers: </a:t>
            </a:r>
            <a:r>
              <a:rPr lang="en-US" sz="2000" b="0" i="0" u="none" strike="noStrike" baseline="0" dirty="0">
                <a:latin typeface="LiberationSerif"/>
              </a:rPr>
              <a:t>Conduct testing, ensure quality and performance.</a:t>
            </a:r>
          </a:p>
          <a:p>
            <a:pPr algn="l"/>
            <a:r>
              <a:rPr lang="en-IN" sz="2000" b="1" i="0" u="none" strike="noStrike" baseline="0" dirty="0">
                <a:latin typeface="LiberationSerif-Bold"/>
              </a:rPr>
              <a:t>.  Project Manager/Scrum Master: </a:t>
            </a:r>
            <a:r>
              <a:rPr lang="en-IN" sz="2000" b="0" i="0" u="none" strike="noStrike" baseline="0" dirty="0">
                <a:latin typeface="LiberationSerif"/>
              </a:rPr>
              <a:t>Oversee project, manage Agile processes.</a:t>
            </a:r>
          </a:p>
          <a:p>
            <a:pPr algn="l"/>
            <a:r>
              <a:rPr lang="en-US" sz="2000" b="1" i="0" u="none" strike="noStrike" baseline="0" dirty="0">
                <a:latin typeface="LiberationSerif-Bold"/>
              </a:rPr>
              <a:t>.  UI/UX Designers: </a:t>
            </a:r>
            <a:r>
              <a:rPr lang="en-US" sz="2000" b="0" i="0" u="none" strike="noStrike" baseline="0" dirty="0">
                <a:latin typeface="LiberationSerif"/>
              </a:rPr>
              <a:t>Design user-friendly interfaces.</a:t>
            </a:r>
          </a:p>
          <a:p>
            <a:pPr algn="l"/>
            <a:r>
              <a:rPr lang="en-US" sz="2000" b="1" i="0" u="none" strike="noStrike" baseline="0" dirty="0">
                <a:latin typeface="LiberationSerif-Bold"/>
              </a:rPr>
              <a:t>.  Technical Support: </a:t>
            </a:r>
            <a:r>
              <a:rPr lang="en-US" sz="2000" b="0" i="0" u="none" strike="noStrike" baseline="0" dirty="0">
                <a:latin typeface="LiberationSerif"/>
              </a:rPr>
              <a:t>Provide ongoing technical support and troubleshooting.</a:t>
            </a:r>
          </a:p>
          <a:p>
            <a:pPr algn="l"/>
            <a:r>
              <a:rPr lang="en-US" sz="2000" b="1" i="0" u="none" strike="noStrike" baseline="0" dirty="0">
                <a:latin typeface="LiberationSerif-Bold"/>
              </a:rPr>
              <a:t>.  Training Team: </a:t>
            </a:r>
            <a:r>
              <a:rPr lang="en-US" sz="2000" b="0" i="0" u="none" strike="noStrike" baseline="0" dirty="0">
                <a:latin typeface="LiberationSerif"/>
              </a:rPr>
              <a:t>Develop and deliver training programs for users.</a:t>
            </a:r>
          </a:p>
          <a:p>
            <a:pPr algn="l"/>
            <a:r>
              <a:rPr lang="en-US" sz="2000" b="1" i="0" u="none" strike="noStrike" baseline="0" dirty="0">
                <a:latin typeface="LiberationSerif-Bold"/>
              </a:rPr>
              <a:t>.  Marketing/Sales Team: </a:t>
            </a:r>
            <a:r>
              <a:rPr lang="en-US" sz="2000" b="0" i="0" u="none" strike="noStrike" baseline="0" dirty="0">
                <a:latin typeface="LiberationSerif"/>
              </a:rPr>
              <a:t>Promote the platform, handle sales inquiries.</a:t>
            </a:r>
          </a:p>
          <a:p>
            <a:pPr algn="l"/>
            <a:r>
              <a:rPr lang="en-US" sz="2000" b="1" i="0" u="none" strike="noStrike" baseline="0" dirty="0">
                <a:latin typeface="LiberationSerif-Bold"/>
              </a:rPr>
              <a:t>.  Domain Experts: </a:t>
            </a:r>
            <a:r>
              <a:rPr lang="en-US" sz="2000" b="0" i="0" u="none" strike="noStrike" baseline="0" dirty="0">
                <a:latin typeface="LiberationSerif"/>
              </a:rPr>
              <a:t>Provide specialized knowledge about educational needs.</a:t>
            </a:r>
          </a:p>
          <a:p>
            <a:pPr algn="l"/>
            <a:r>
              <a:rPr lang="en-US" sz="2000" b="1" dirty="0">
                <a:latin typeface="LiberationSerif"/>
                <a:cs typeface="Arial" panose="020B0604020202020204" pitchFamily="34" charset="0"/>
              </a:rPr>
              <a:t>3. Timeline:</a:t>
            </a:r>
          </a:p>
          <a:p>
            <a:pPr algn="l"/>
            <a:r>
              <a:rPr lang="en-US" sz="2000" b="1" i="0" u="none" strike="noStrike" baseline="0" dirty="0">
                <a:latin typeface="LiberationSerif-Bold"/>
              </a:rPr>
              <a:t>.  Timeline: </a:t>
            </a:r>
            <a:r>
              <a:rPr lang="en-US" sz="2000" b="0" i="0" u="none" strike="noStrike" baseline="0" dirty="0">
                <a:latin typeface="LiberationSerif"/>
              </a:rPr>
              <a:t>Implement the project within 12-15 months.</a:t>
            </a:r>
          </a:p>
          <a:p>
            <a:pPr algn="l"/>
            <a:r>
              <a:rPr lang="en-US" sz="2000" b="1" i="0" u="none" strike="noStrike" baseline="0" dirty="0">
                <a:latin typeface="LiberationSerif-Bold"/>
              </a:rPr>
              <a:t>.  Sprints: </a:t>
            </a:r>
            <a:r>
              <a:rPr lang="en-US" sz="2000" b="0" i="0" u="none" strike="noStrike" baseline="0" dirty="0">
                <a:latin typeface="LiberationSerif"/>
              </a:rPr>
              <a:t>Adopt 2-4 week sprint cycles for iterative development</a:t>
            </a:r>
            <a:r>
              <a:rPr lang="en-US" sz="1800" b="0" i="0" u="none" strike="noStrike" baseline="0" dirty="0">
                <a:latin typeface="LiberationSerif"/>
              </a:rPr>
              <a:t>.</a:t>
            </a:r>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1911100"/>
      </p:ext>
    </p:extLst>
  </p:cSld>
  <p:clrMapOvr>
    <a:masterClrMapping/>
  </p:clrMapOvr>
</p:sld>
</file>

<file path=ppt/theme/theme1.xml><?xml version="1.0" encoding="utf-8"?>
<a:theme xmlns:a="http://schemas.openxmlformats.org/drawingml/2006/main" name="RetrospectVTI">
  <a:themeElements>
    <a:clrScheme name="AnalogousFromLightSeed_2SEEDS">
      <a:dk1>
        <a:srgbClr val="000000"/>
      </a:dk1>
      <a:lt1>
        <a:srgbClr val="FFFFFF"/>
      </a:lt1>
      <a:dk2>
        <a:srgbClr val="243841"/>
      </a:dk2>
      <a:lt2>
        <a:srgbClr val="E8E3E2"/>
      </a:lt2>
      <a:accent1>
        <a:srgbClr val="7AA9B7"/>
      </a:accent1>
      <a:accent2>
        <a:srgbClr val="80A9A1"/>
      </a:accent2>
      <a:accent3>
        <a:srgbClr val="8FA2C3"/>
      </a:accent3>
      <a:accent4>
        <a:srgbClr val="BA7F80"/>
      </a:accent4>
      <a:accent5>
        <a:srgbClr val="BC9B84"/>
      </a:accent5>
      <a:accent6>
        <a:srgbClr val="ABA175"/>
      </a:accent6>
      <a:hlink>
        <a:srgbClr val="AC7465"/>
      </a:hlink>
      <a:folHlink>
        <a:srgbClr val="7F7F7F"/>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15242</TotalTime>
  <Words>1323</Words>
  <Application>Microsoft Office PowerPoint</Application>
  <PresentationFormat>Widescreen</PresentationFormat>
  <Paragraphs>138</Paragraphs>
  <Slides>12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Arial</vt:lpstr>
      <vt:lpstr>Calibri</vt:lpstr>
      <vt:lpstr>Georgia Pro Cond Light</vt:lpstr>
      <vt:lpstr>LiberationSerif</vt:lpstr>
      <vt:lpstr>LiberationSerif-Bold</vt:lpstr>
      <vt:lpstr>Speak Pro</vt:lpstr>
      <vt:lpstr>RetrospectVTI</vt:lpstr>
      <vt:lpstr>Implementation of “iCust” module for web services application and API integration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QM29510</dc:creator>
  <cp:lastModifiedBy>QM29510</cp:lastModifiedBy>
  <cp:revision>66</cp:revision>
  <dcterms:created xsi:type="dcterms:W3CDTF">2024-12-29T16:53:30Z</dcterms:created>
  <dcterms:modified xsi:type="dcterms:W3CDTF">2025-02-26T20:01:07Z</dcterms:modified>
</cp:coreProperties>
</file>