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6"/>
  </p:notesMasterIdLst>
  <p:sldIdLst>
    <p:sldId id="256" r:id="rId2"/>
    <p:sldId id="257" r:id="rId3"/>
    <p:sldId id="261" r:id="rId4"/>
    <p:sldId id="263" r:id="rId5"/>
    <p:sldId id="266" r:id="rId6"/>
    <p:sldId id="268" r:id="rId7"/>
    <p:sldId id="273" r:id="rId8"/>
    <p:sldId id="286" r:id="rId9"/>
    <p:sldId id="291" r:id="rId10"/>
    <p:sldId id="292" r:id="rId11"/>
    <p:sldId id="277" r:id="rId12"/>
    <p:sldId id="276" r:id="rId13"/>
    <p:sldId id="279" r:id="rId14"/>
    <p:sldId id="28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3F935EB-A419-4A6C-B7ED-2F6437033119}">
          <p14:sldIdLst>
            <p14:sldId id="256"/>
            <p14:sldId id="257"/>
            <p14:sldId id="261"/>
            <p14:sldId id="263"/>
            <p14:sldId id="266"/>
            <p14:sldId id="268"/>
            <p14:sldId id="273"/>
            <p14:sldId id="286"/>
            <p14:sldId id="291"/>
            <p14:sldId id="292"/>
            <p14:sldId id="277"/>
            <p14:sldId id="276"/>
            <p14:sldId id="279"/>
            <p14:sldId id="289"/>
          </p14:sldIdLst>
        </p14:section>
        <p14:section name="Untitled Section" id="{BB9D900E-4A18-4D27-A3DF-4F705D83E49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83" autoAdjust="0"/>
  </p:normalViewPr>
  <p:slideViewPr>
    <p:cSldViewPr snapToGrid="0">
      <p:cViewPr varScale="1">
        <p:scale>
          <a:sx n="79" d="100"/>
          <a:sy n="79" d="100"/>
        </p:scale>
        <p:origin x="18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B560F-E771-4B19-8EED-992EFE9C3E72}" type="datetimeFigureOut">
              <a:rPr lang="en-IN" smtClean="0"/>
              <a:t>20-01-2025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FD7040-0BBB-489C-949F-25386E619E47}" type="slidenum">
              <a:rPr lang="en-IN" smtClean="0"/>
              <a:t>‹#›</a:t>
            </a:fld>
            <a:endParaRPr lang="en-IN"/>
          </a:p>
        </p:txBody>
      </p:sp>
    </p:spTree>
    <p:extLst>
      <p:ext uri="{BB962C8B-B14F-4D97-AF65-F5344CB8AC3E}">
        <p14:creationId xmlns:p14="http://schemas.microsoft.com/office/powerpoint/2010/main" val="3566844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6FD7040-0BBB-489C-949F-25386E619E47}" type="slidenum">
              <a:rPr lang="en-IN" smtClean="0"/>
              <a:t>2</a:t>
            </a:fld>
            <a:endParaRPr lang="en-IN"/>
          </a:p>
        </p:txBody>
      </p:sp>
    </p:spTree>
    <p:extLst>
      <p:ext uri="{BB962C8B-B14F-4D97-AF65-F5344CB8AC3E}">
        <p14:creationId xmlns:p14="http://schemas.microsoft.com/office/powerpoint/2010/main" val="2118037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30234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73628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8814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883688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4802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904984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2383435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9892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26386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E10056-41A6-427B-9BF1-00935F26151C}"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80807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E10056-41A6-427B-9BF1-00935F26151C}"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884143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E10056-41A6-427B-9BF1-00935F26151C}"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296023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E10056-41A6-427B-9BF1-00935F26151C}"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69522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10056-41A6-427B-9BF1-00935F26151C}"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251612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E10056-41A6-427B-9BF1-00935F26151C}"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0307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1E10056-41A6-427B-9BF1-00935F26151C}"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E54EB2-4A9C-4CA9-9235-042E9E3363FF}" type="slidenum">
              <a:rPr lang="en-IN" smtClean="0"/>
              <a:t>‹#›</a:t>
            </a:fld>
            <a:endParaRPr lang="en-IN"/>
          </a:p>
        </p:txBody>
      </p:sp>
    </p:spTree>
    <p:extLst>
      <p:ext uri="{BB962C8B-B14F-4D97-AF65-F5344CB8AC3E}">
        <p14:creationId xmlns:p14="http://schemas.microsoft.com/office/powerpoint/2010/main" val="390372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E10056-41A6-427B-9BF1-00935F26151C}" type="datetimeFigureOut">
              <a:rPr lang="en-IN" smtClean="0"/>
              <a:t>20-01-2025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9E54EB2-4A9C-4CA9-9235-042E9E3363FF}" type="slidenum">
              <a:rPr lang="en-IN" smtClean="0"/>
              <a:t>‹#›</a:t>
            </a:fld>
            <a:endParaRPr lang="en-IN"/>
          </a:p>
        </p:txBody>
      </p:sp>
    </p:spTree>
    <p:extLst>
      <p:ext uri="{BB962C8B-B14F-4D97-AF65-F5344CB8AC3E}">
        <p14:creationId xmlns:p14="http://schemas.microsoft.com/office/powerpoint/2010/main" val="304662151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9502" y="154113"/>
            <a:ext cx="9540125" cy="994880"/>
          </a:xfrm>
        </p:spPr>
        <p:txBody>
          <a:bodyPr anchor="t">
            <a:normAutofit/>
          </a:bodyPr>
          <a:lstStyle/>
          <a:p>
            <a:r>
              <a:rPr lang="en-US" sz="4800" u="sng" dirty="0" smtClean="0">
                <a:solidFill>
                  <a:schemeClr val="tx1"/>
                </a:solidFill>
                <a:latin typeface="Arial Black" panose="020B0A04020102020204" pitchFamily="34" charset="0"/>
              </a:rPr>
              <a:t>HDFC &amp; You App. </a:t>
            </a:r>
            <a:r>
              <a:rPr lang="en-US" sz="1800" u="sng" dirty="0" smtClean="0">
                <a:solidFill>
                  <a:schemeClr val="tx1"/>
                </a:solidFill>
                <a:latin typeface="Arial Black" panose="020B0A04020102020204" pitchFamily="34" charset="0"/>
              </a:rPr>
              <a:t>Home </a:t>
            </a:r>
            <a:r>
              <a:rPr lang="en-US" sz="1800" u="sng" dirty="0">
                <a:solidFill>
                  <a:schemeClr val="tx1"/>
                </a:solidFill>
                <a:latin typeface="Arial Black" panose="020B0A04020102020204" pitchFamily="34" charset="0"/>
              </a:rPr>
              <a:t>Loan Digital Solution</a:t>
            </a:r>
            <a:endParaRPr lang="en-IN" sz="1800" u="sng" dirty="0">
              <a:solidFill>
                <a:schemeClr val="tx1"/>
              </a:solidFill>
            </a:endParaRPr>
          </a:p>
        </p:txBody>
      </p:sp>
      <p:pic>
        <p:nvPicPr>
          <p:cNvPr id="9" name="Picture 8"/>
          <p:cNvPicPr>
            <a:picLocks noChangeAspect="1"/>
          </p:cNvPicPr>
          <p:nvPr/>
        </p:nvPicPr>
        <p:blipFill>
          <a:blip r:embed="rId2"/>
          <a:stretch>
            <a:fillRect/>
          </a:stretch>
        </p:blipFill>
        <p:spPr>
          <a:xfrm>
            <a:off x="3142022" y="1829419"/>
            <a:ext cx="4888625" cy="3472665"/>
          </a:xfrm>
          <a:prstGeom prst="rect">
            <a:avLst/>
          </a:prstGeom>
        </p:spPr>
      </p:pic>
      <p:sp>
        <p:nvSpPr>
          <p:cNvPr id="2" name="Rectangle 1"/>
          <p:cNvSpPr/>
          <p:nvPr/>
        </p:nvSpPr>
        <p:spPr>
          <a:xfrm>
            <a:off x="0" y="6222686"/>
            <a:ext cx="4103957" cy="646331"/>
          </a:xfrm>
          <a:prstGeom prst="rect">
            <a:avLst/>
          </a:prstGeom>
        </p:spPr>
        <p:txBody>
          <a:bodyPr wrap="square">
            <a:spAutoFit/>
          </a:bodyPr>
          <a:lstStyle/>
          <a:p>
            <a:r>
              <a:rPr lang="en-IN" dirty="0">
                <a:latin typeface="Calibri" panose="020F0502020204030204" pitchFamily="34" charset="0"/>
              </a:rPr>
              <a:t>Prepared by :- Govardhan Shinde.</a:t>
            </a:r>
          </a:p>
          <a:p>
            <a:r>
              <a:rPr lang="en-IN" dirty="0">
                <a:latin typeface="Calibri" panose="020F0502020204030204" pitchFamily="34" charset="0"/>
              </a:rPr>
              <a:t>Date :- 01/11/2024</a:t>
            </a:r>
            <a:endParaRPr lang="en-IN" sz="1050" dirty="0">
              <a:latin typeface="Calibri" panose="020F0502020204030204" pitchFamily="34" charset="0"/>
            </a:endParaRPr>
          </a:p>
        </p:txBody>
      </p:sp>
    </p:spTree>
    <p:extLst>
      <p:ext uri="{BB962C8B-B14F-4D97-AF65-F5344CB8AC3E}">
        <p14:creationId xmlns:p14="http://schemas.microsoft.com/office/powerpoint/2010/main" val="141269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435472" cy="534256"/>
          </a:xfrm>
        </p:spPr>
        <p:txBody>
          <a:bodyPr>
            <a:noAutofit/>
          </a:bodyPr>
          <a:lstStyle/>
          <a:p>
            <a:pPr defTabSz="914400" eaLnBrk="0" fontAlgn="base" hangingPunct="0">
              <a:spcAft>
                <a:spcPct val="0"/>
              </a:spcAft>
            </a:pPr>
            <a:r>
              <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Methods </a:t>
            </a:r>
            <a:r>
              <a:rPr lang="en-US" b="1" u="sng" dirty="0">
                <a:solidFill>
                  <a:schemeClr val="tx1"/>
                </a:solidFill>
                <a:latin typeface="Calibri" panose="020F0502020204030204" pitchFamily="34" charset="0"/>
                <a:ea typeface="Calibri" panose="020F0502020204030204" pitchFamily="34" charset="0"/>
                <a:cs typeface="Calibri" panose="020F0502020204030204" pitchFamily="34" charset="0"/>
              </a:rPr>
              <a:t>and </a:t>
            </a:r>
            <a:r>
              <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Approach</a:t>
            </a:r>
            <a:endParaRPr lang="en-IN"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4"/>
          <p:cNvSpPr>
            <a:spLocks noGrp="1"/>
          </p:cNvSpPr>
          <p:nvPr>
            <p:ph sz="half" idx="2"/>
          </p:nvPr>
        </p:nvSpPr>
        <p:spPr>
          <a:xfrm>
            <a:off x="0" y="778165"/>
            <a:ext cx="11976520" cy="5760422"/>
          </a:xfrm>
        </p:spPr>
        <p:txBody>
          <a:bodyPr>
            <a:normAutofit/>
          </a:bodyPr>
          <a:lstStyle/>
          <a:p>
            <a:pPr lvl="0">
              <a:buFont typeface="Wingdings" panose="05000000000000000000" pitchFamily="2" charset="2"/>
              <a:buChar char="q"/>
            </a:pPr>
            <a:r>
              <a:rPr lang="en-IN" sz="1200" b="1" u="sng" dirty="0"/>
              <a:t>Step 5: Deployment</a:t>
            </a:r>
            <a:endParaRPr lang="en-IN" sz="1200" u="sng" dirty="0"/>
          </a:p>
          <a:p>
            <a:pPr lvl="1"/>
            <a:r>
              <a:rPr lang="en-IN" sz="1200" dirty="0"/>
              <a:t>Deploy the application </a:t>
            </a:r>
            <a:r>
              <a:rPr lang="en-IN" sz="1200" u="sng" dirty="0"/>
              <a:t>on </a:t>
            </a:r>
            <a:r>
              <a:rPr lang="en-IN" sz="1200" b="1" u="sng" dirty="0"/>
              <a:t>Cloud Infrastructure (Microsoft Azure or AWS)</a:t>
            </a:r>
            <a:r>
              <a:rPr lang="en-IN" sz="1200" u="sng" dirty="0"/>
              <a:t> </a:t>
            </a:r>
            <a:r>
              <a:rPr lang="en-IN" sz="1200" dirty="0"/>
              <a:t>to ensure scalability and reliability.</a:t>
            </a:r>
          </a:p>
          <a:p>
            <a:pPr lvl="1"/>
            <a:r>
              <a:rPr lang="en-IN" sz="1200" dirty="0"/>
              <a:t>Set up </a:t>
            </a:r>
            <a:r>
              <a:rPr lang="en-IN" sz="1200" b="1" u="sng" dirty="0"/>
              <a:t>Customer Support Platforms (</a:t>
            </a:r>
            <a:r>
              <a:rPr lang="en-IN" sz="1200" b="1" u="sng" dirty="0" err="1"/>
              <a:t>Zendesk</a:t>
            </a:r>
            <a:r>
              <a:rPr lang="en-IN" sz="1200" b="1" u="sng" dirty="0"/>
              <a:t> or </a:t>
            </a:r>
            <a:r>
              <a:rPr lang="en-IN" sz="1200" b="1" u="sng" dirty="0" err="1"/>
              <a:t>Freshdesk</a:t>
            </a:r>
            <a:r>
              <a:rPr lang="en-IN" sz="1200" b="1" dirty="0"/>
              <a:t>)</a:t>
            </a:r>
            <a:r>
              <a:rPr lang="en-IN" sz="1200" dirty="0"/>
              <a:t> to provide 24/7 real-time assistance.</a:t>
            </a:r>
          </a:p>
          <a:p>
            <a:pPr lvl="1"/>
            <a:r>
              <a:rPr lang="en-IN" sz="1200" dirty="0"/>
              <a:t>Conduct a phased rollout, starting with pilot testing to gather feedback and address potential issues.</a:t>
            </a:r>
          </a:p>
          <a:p>
            <a:pPr lvl="1"/>
            <a:r>
              <a:rPr lang="en-IN" sz="1200" dirty="0"/>
              <a:t>Train staff and end-users on system functionalities and ensure smooth </a:t>
            </a:r>
            <a:r>
              <a:rPr lang="en-IN" sz="1200" dirty="0" smtClean="0"/>
              <a:t>on boarding</a:t>
            </a:r>
            <a:r>
              <a:rPr lang="en-IN" sz="1200" dirty="0"/>
              <a:t>.</a:t>
            </a:r>
          </a:p>
          <a:p>
            <a:pPr lvl="1"/>
            <a:r>
              <a:rPr lang="en-IN" sz="1200" dirty="0"/>
              <a:t>Integrate monitoring tools for </a:t>
            </a:r>
            <a:r>
              <a:rPr lang="en-IN" sz="1200" b="1" u="sng" dirty="0"/>
              <a:t>Application Performance Management (APM</a:t>
            </a:r>
            <a:r>
              <a:rPr lang="en-IN" sz="1200" b="1" dirty="0"/>
              <a:t>)</a:t>
            </a:r>
            <a:r>
              <a:rPr lang="en-IN" sz="1200" dirty="0"/>
              <a:t> to track usage and troubleshoot issues post-launch.</a:t>
            </a:r>
          </a:p>
          <a:p>
            <a:pPr lvl="0">
              <a:buFont typeface="Wingdings" panose="05000000000000000000" pitchFamily="2" charset="2"/>
              <a:buChar char="q"/>
            </a:pPr>
            <a:endParaRPr lang="en-IN" sz="1200" b="1" dirty="0" smtClean="0"/>
          </a:p>
          <a:p>
            <a:pPr lvl="0">
              <a:buFont typeface="Wingdings" panose="05000000000000000000" pitchFamily="2" charset="2"/>
              <a:buChar char="q"/>
            </a:pPr>
            <a:r>
              <a:rPr lang="en-IN" sz="1200" b="1" dirty="0" smtClean="0"/>
              <a:t>Step </a:t>
            </a:r>
            <a:r>
              <a:rPr lang="en-IN" sz="1200" b="1" dirty="0"/>
              <a:t>6: Project Closure</a:t>
            </a:r>
            <a:endParaRPr lang="en-IN" sz="1200" dirty="0"/>
          </a:p>
          <a:p>
            <a:pPr lvl="1"/>
            <a:r>
              <a:rPr lang="en-IN" sz="1200" dirty="0"/>
              <a:t>Finalize and archive </a:t>
            </a:r>
            <a:r>
              <a:rPr lang="en-IN" sz="1200" b="1" u="sng" dirty="0"/>
              <a:t>Project Closure Documents</a:t>
            </a:r>
            <a:r>
              <a:rPr lang="en-IN" sz="1200" u="sng" dirty="0"/>
              <a:t> </a:t>
            </a:r>
            <a:r>
              <a:rPr lang="en-IN" sz="1200" dirty="0"/>
              <a:t>to record deliverables, timelines, and lessons learned.</a:t>
            </a:r>
          </a:p>
          <a:p>
            <a:pPr lvl="1"/>
            <a:r>
              <a:rPr lang="en-IN" sz="1200" dirty="0"/>
              <a:t>Conduct post-deployment </a:t>
            </a:r>
            <a:r>
              <a:rPr lang="en-IN" sz="1200" dirty="0" err="1" smtClean="0"/>
              <a:t>revisew</a:t>
            </a:r>
            <a:r>
              <a:rPr lang="en-IN" sz="1200" dirty="0" smtClean="0"/>
              <a:t> </a:t>
            </a:r>
            <a:r>
              <a:rPr lang="en-IN" sz="1200" dirty="0"/>
              <a:t>meetings with stakeholders to assess project success and identify areas for improvement.</a:t>
            </a:r>
          </a:p>
          <a:p>
            <a:pPr lvl="1"/>
            <a:r>
              <a:rPr lang="en-IN" sz="1200" dirty="0"/>
              <a:t>Provide detailed </a:t>
            </a:r>
            <a:r>
              <a:rPr lang="en-IN" sz="1200" b="1" dirty="0"/>
              <a:t>Training and User Manuals</a:t>
            </a:r>
            <a:r>
              <a:rPr lang="en-IN" sz="1200" dirty="0"/>
              <a:t> to ensure continued usability and knowledge transfer.</a:t>
            </a:r>
          </a:p>
          <a:p>
            <a:pPr lvl="1"/>
            <a:r>
              <a:rPr lang="en-IN" sz="1200" dirty="0"/>
              <a:t>Establish a </a:t>
            </a:r>
            <a:r>
              <a:rPr lang="en-IN" sz="1200" b="1" u="sng" dirty="0"/>
              <a:t>Post-Implementation Support Plan</a:t>
            </a:r>
            <a:r>
              <a:rPr lang="en-IN" sz="1200" u="sng" dirty="0"/>
              <a:t> </a:t>
            </a:r>
            <a:r>
              <a:rPr lang="en-IN" sz="1200" dirty="0"/>
              <a:t>for ongoing maintenance and </a:t>
            </a:r>
            <a:r>
              <a:rPr lang="en-IN" sz="1200" dirty="0" smtClean="0"/>
              <a:t>updates.</a:t>
            </a:r>
          </a:p>
          <a:p>
            <a:pPr lvl="1"/>
            <a:r>
              <a:rPr lang="en-IN" sz="1200" dirty="0" smtClean="0"/>
              <a:t>Ensure </a:t>
            </a:r>
            <a:r>
              <a:rPr lang="en-IN" sz="1200" dirty="0"/>
              <a:t>compliance with regulatory standards and conduct </a:t>
            </a:r>
            <a:r>
              <a:rPr lang="en-IN" sz="1200" u="sng" dirty="0"/>
              <a:t>final </a:t>
            </a:r>
            <a:r>
              <a:rPr lang="en-IN" sz="1200" b="1" u="sng" dirty="0"/>
              <a:t>Audits</a:t>
            </a:r>
            <a:r>
              <a:rPr lang="en-IN" sz="1200" u="sng" dirty="0"/>
              <a:t> </a:t>
            </a:r>
            <a:r>
              <a:rPr lang="en-IN" sz="1200" dirty="0"/>
              <a:t>to verify data security and operational </a:t>
            </a:r>
            <a:r>
              <a:rPr lang="en-IN" sz="1200" dirty="0" smtClean="0"/>
              <a:t>effectiveness</a:t>
            </a:r>
          </a:p>
          <a:p>
            <a:pPr marL="457200" lvl="1" indent="0">
              <a:buNone/>
            </a:pPr>
            <a:endParaRPr lang="en-IN" sz="1200" dirty="0" smtClean="0"/>
          </a:p>
          <a:p>
            <a:pPr marL="457200" lvl="1" indent="0">
              <a:buNone/>
            </a:pPr>
            <a:r>
              <a:rPr lang="en-IN" sz="1200" dirty="0" smtClean="0"/>
              <a:t>A </a:t>
            </a:r>
            <a:r>
              <a:rPr lang="en-IN" sz="1200" dirty="0"/>
              <a:t>robust deployment strategy and comprehensive closure plan ensure a seamless transition to operational use, maximizing the application’s efficiency and meeting customer expectations while maintaining compliance and long-term support.</a:t>
            </a:r>
          </a:p>
          <a:p>
            <a:pPr marL="457200" lvl="1" indent="0">
              <a:buNone/>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9854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72749" y="0"/>
            <a:ext cx="12089258" cy="679236"/>
          </a:xfrm>
        </p:spPr>
        <p:txBody>
          <a:bodyPr/>
          <a:lstStyle/>
          <a:p>
            <a:r>
              <a:rPr lang="en-IN"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Resources and budget:</a:t>
            </a:r>
            <a:endParaRPr lang="en-IN" sz="2400"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03588596"/>
              </p:ext>
            </p:extLst>
          </p:nvPr>
        </p:nvGraphicFramePr>
        <p:xfrm>
          <a:off x="-1" y="952071"/>
          <a:ext cx="12192002" cy="691749"/>
        </p:xfrm>
        <a:graphic>
          <a:graphicData uri="http://schemas.openxmlformats.org/drawingml/2006/table">
            <a:tbl>
              <a:tblPr>
                <a:tableStyleId>{5C22544A-7EE6-4342-B048-85BDC9FD1C3A}</a:tableStyleId>
              </a:tblPr>
              <a:tblGrid>
                <a:gridCol w="3441844">
                  <a:extLst>
                    <a:ext uri="{9D8B030D-6E8A-4147-A177-3AD203B41FA5}">
                      <a16:colId xmlns:a16="http://schemas.microsoft.com/office/drawing/2014/main" val="143406792"/>
                    </a:ext>
                  </a:extLst>
                </a:gridCol>
                <a:gridCol w="3400746">
                  <a:extLst>
                    <a:ext uri="{9D8B030D-6E8A-4147-A177-3AD203B41FA5}">
                      <a16:colId xmlns:a16="http://schemas.microsoft.com/office/drawing/2014/main" val="2829206478"/>
                    </a:ext>
                  </a:extLst>
                </a:gridCol>
                <a:gridCol w="2640458">
                  <a:extLst>
                    <a:ext uri="{9D8B030D-6E8A-4147-A177-3AD203B41FA5}">
                      <a16:colId xmlns:a16="http://schemas.microsoft.com/office/drawing/2014/main" val="1947993032"/>
                    </a:ext>
                  </a:extLst>
                </a:gridCol>
                <a:gridCol w="2708954">
                  <a:extLst>
                    <a:ext uri="{9D8B030D-6E8A-4147-A177-3AD203B41FA5}">
                      <a16:colId xmlns:a16="http://schemas.microsoft.com/office/drawing/2014/main" val="1153899956"/>
                    </a:ext>
                  </a:extLst>
                </a:gridCol>
              </a:tblGrid>
              <a:tr h="691749">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Category</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Tools/ Platforms </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Cost per Unit</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Total Estimated Cost (INR)</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1994004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16312709"/>
              </p:ext>
            </p:extLst>
          </p:nvPr>
        </p:nvGraphicFramePr>
        <p:xfrm>
          <a:off x="0" y="1643820"/>
          <a:ext cx="12192000" cy="5214179"/>
        </p:xfrm>
        <a:graphic>
          <a:graphicData uri="http://schemas.openxmlformats.org/drawingml/2006/table">
            <a:tbl>
              <a:tblPr>
                <a:tableStyleId>{5C22544A-7EE6-4342-B048-85BDC9FD1C3A}</a:tableStyleId>
              </a:tblPr>
              <a:tblGrid>
                <a:gridCol w="3431569">
                  <a:extLst>
                    <a:ext uri="{9D8B030D-6E8A-4147-A177-3AD203B41FA5}">
                      <a16:colId xmlns:a16="http://schemas.microsoft.com/office/drawing/2014/main" val="1604747138"/>
                    </a:ext>
                  </a:extLst>
                </a:gridCol>
                <a:gridCol w="3400746">
                  <a:extLst>
                    <a:ext uri="{9D8B030D-6E8A-4147-A177-3AD203B41FA5}">
                      <a16:colId xmlns:a16="http://schemas.microsoft.com/office/drawing/2014/main" val="366867590"/>
                    </a:ext>
                  </a:extLst>
                </a:gridCol>
                <a:gridCol w="2663846">
                  <a:extLst>
                    <a:ext uri="{9D8B030D-6E8A-4147-A177-3AD203B41FA5}">
                      <a16:colId xmlns:a16="http://schemas.microsoft.com/office/drawing/2014/main" val="2947433946"/>
                    </a:ext>
                  </a:extLst>
                </a:gridCol>
                <a:gridCol w="2695839">
                  <a:extLst>
                    <a:ext uri="{9D8B030D-6E8A-4147-A177-3AD203B41FA5}">
                      <a16:colId xmlns:a16="http://schemas.microsoft.com/office/drawing/2014/main" val="1337477081"/>
                    </a:ext>
                  </a:extLst>
                </a:gridCol>
              </a:tblGrid>
              <a:tr h="1020998">
                <a:tc rowSpan="3">
                  <a:txBody>
                    <a:bodyPr/>
                    <a:lstStyle/>
                    <a:p>
                      <a:pPr marL="0" algn="ctr" defTabSz="457200" rtl="0" eaLnBrk="1" fontAlgn="ctr" latinLnBrk="0" hangingPunct="1"/>
                      <a:r>
                        <a:rPr lang="en-IN" sz="1200" b="1"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Operational and Miscellaneous</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Training and Knowledge Transfer</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 (Initial)</a:t>
                      </a:r>
                    </a:p>
                  </a:txBody>
                  <a:tcPr marL="6350" marR="6350" marT="6350" marB="0" anchor="ctr"/>
                </a:tc>
                <a:extLst>
                  <a:ext uri="{0D108BD9-81ED-4DB2-BD59-A6C34878D82A}">
                    <a16:rowId xmlns:a16="http://schemas.microsoft.com/office/drawing/2014/main" val="3960053878"/>
                  </a:ext>
                </a:extLst>
              </a:tr>
              <a:tr h="829602">
                <a:tc vMerge="1">
                  <a:txBody>
                    <a:bodyPr/>
                    <a:lstStyle/>
                    <a:p>
                      <a:endParaRPr lang="en-IN"/>
                    </a:p>
                  </a:txBody>
                  <a:tcP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Marketing and Customer Engagement</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₹2,00,000</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₹2,00,000 (Initial)</a:t>
                      </a:r>
                    </a:p>
                  </a:txBody>
                  <a:tcPr marL="6350" marR="6350" marT="6350" marB="0" anchor="ctr"/>
                </a:tc>
                <a:extLst>
                  <a:ext uri="{0D108BD9-81ED-4DB2-BD59-A6C34878D82A}">
                    <a16:rowId xmlns:a16="http://schemas.microsoft.com/office/drawing/2014/main" val="1531281596"/>
                  </a:ext>
                </a:extLst>
              </a:tr>
              <a:tr h="829602">
                <a:tc vMerge="1">
                  <a:txBody>
                    <a:bodyPr/>
                    <a:lstStyle/>
                    <a:p>
                      <a:endParaRPr lang="en-IN"/>
                    </a:p>
                  </a:txBody>
                  <a:tcP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Internet and Server Maintenance</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₹50,000 </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₹50,000 per year</a:t>
                      </a:r>
                    </a:p>
                  </a:txBody>
                  <a:tcPr marL="6350" marR="6350" marT="6350" marB="0" anchor="ctr"/>
                </a:tc>
                <a:extLst>
                  <a:ext uri="{0D108BD9-81ED-4DB2-BD59-A6C34878D82A}">
                    <a16:rowId xmlns:a16="http://schemas.microsoft.com/office/drawing/2014/main" val="3327665330"/>
                  </a:ext>
                </a:extLst>
              </a:tr>
              <a:tr h="519301">
                <a:tc>
                  <a:txBody>
                    <a:bodyPr/>
                    <a:lstStyle/>
                    <a:p>
                      <a:pPr marL="0" algn="ctr" defTabSz="457200" rtl="0" eaLnBrk="1" fontAlgn="ctr" latinLnBrk="0" hangingPunct="1"/>
                      <a:r>
                        <a:rPr lang="en-IN" sz="1200" b="1"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Contingency Fund</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Unforeseen Costs</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 (Initial)</a:t>
                      </a:r>
                    </a:p>
                  </a:txBody>
                  <a:tcPr marL="6350" marR="6350" marT="6350" marB="0" anchor="ctr"/>
                </a:tc>
                <a:extLst>
                  <a:ext uri="{0D108BD9-81ED-4DB2-BD59-A6C34878D82A}">
                    <a16:rowId xmlns:a16="http://schemas.microsoft.com/office/drawing/2014/main" val="1868816912"/>
                  </a:ext>
                </a:extLst>
              </a:tr>
              <a:tr h="774549">
                <a:tc>
                  <a:txBody>
                    <a:bodyPr/>
                    <a:lstStyle/>
                    <a:p>
                      <a:pPr marL="0" algn="ctr" defTabSz="457200" rtl="0" eaLnBrk="1" fontAlgn="ctr" latinLnBrk="0" hangingPunct="1"/>
                      <a:r>
                        <a:rPr lang="en-IN" sz="1200" b="1"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Total Estimated Project Cost</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Total One-Time Cost</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₹10,640,000 (Initial)</a:t>
                      </a:r>
                    </a:p>
                  </a:txBody>
                  <a:tcPr marL="6350" marR="6350" marT="6350" marB="0" anchor="ctr"/>
                </a:tc>
                <a:extLst>
                  <a:ext uri="{0D108BD9-81ED-4DB2-BD59-A6C34878D82A}">
                    <a16:rowId xmlns:a16="http://schemas.microsoft.com/office/drawing/2014/main" val="2471404200"/>
                  </a:ext>
                </a:extLst>
              </a:tr>
              <a:tr h="1240127">
                <a:tc>
                  <a:txBody>
                    <a:bodyPr/>
                    <a:lstStyle/>
                    <a:p>
                      <a:pPr marL="0" algn="ctr" defTabSz="457200" rtl="0" eaLnBrk="1" fontAlgn="ctr" latinLnBrk="0" hangingPunct="1"/>
                      <a:r>
                        <a:rPr lang="en-IN" sz="1200" b="1"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Total Ongoing Annual Costs</a:t>
                      </a:r>
                    </a:p>
                  </a:txBody>
                  <a:tcPr marL="6350" marR="6350" marT="6350" marB="0" anchor="ct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Annual Costs (Including Subscriptions, Maintenance, Support)</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₹3,50,000 (Annual)</a:t>
                      </a:r>
                    </a:p>
                  </a:txBody>
                  <a:tcPr marL="6350" marR="6350" marT="6350" marB="0" anchor="ctr"/>
                </a:tc>
                <a:extLst>
                  <a:ext uri="{0D108BD9-81ED-4DB2-BD59-A6C34878D82A}">
                    <a16:rowId xmlns:a16="http://schemas.microsoft.com/office/drawing/2014/main" val="574415811"/>
                  </a:ext>
                </a:extLst>
              </a:tr>
            </a:tbl>
          </a:graphicData>
        </a:graphic>
      </p:graphicFrame>
    </p:spTree>
    <p:extLst>
      <p:ext uri="{BB962C8B-B14F-4D97-AF65-F5344CB8AC3E}">
        <p14:creationId xmlns:p14="http://schemas.microsoft.com/office/powerpoint/2010/main" val="802480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0" y="0"/>
            <a:ext cx="12192000" cy="945224"/>
          </a:xfrm>
        </p:spPr>
        <p:txBody>
          <a:bodyPr/>
          <a:lstStyle/>
          <a:p>
            <a:r>
              <a:rPr lang="en-IN" b="1" u="sng" dirty="0">
                <a:solidFill>
                  <a:schemeClr val="tx1"/>
                </a:solidFill>
                <a:latin typeface="Calibri" panose="020F0502020204030204" pitchFamily="34" charset="0"/>
                <a:ea typeface="Calibri" panose="020F0502020204030204" pitchFamily="34" charset="0"/>
                <a:cs typeface="Calibri" panose="020F0502020204030204" pitchFamily="34" charset="0"/>
              </a:rPr>
              <a:t>Resources and budget </a:t>
            </a:r>
            <a:r>
              <a:rPr lang="en-IN" sz="24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IN" sz="2400" dirty="0">
              <a:solidFill>
                <a:schemeClr val="tx1"/>
              </a:solidFill>
              <a:latin typeface="Arial Black" panose="020B0A040201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69650605"/>
              </p:ext>
            </p:extLst>
          </p:nvPr>
        </p:nvGraphicFramePr>
        <p:xfrm>
          <a:off x="0" y="893852"/>
          <a:ext cx="12192000" cy="3656744"/>
        </p:xfrm>
        <a:graphic>
          <a:graphicData uri="http://schemas.openxmlformats.org/drawingml/2006/table">
            <a:tbl>
              <a:tblPr>
                <a:tableStyleId>{5C22544A-7EE6-4342-B048-85BDC9FD1C3A}</a:tableStyleId>
              </a:tblPr>
              <a:tblGrid>
                <a:gridCol w="3400161">
                  <a:extLst>
                    <a:ext uri="{9D8B030D-6E8A-4147-A177-3AD203B41FA5}">
                      <a16:colId xmlns:a16="http://schemas.microsoft.com/office/drawing/2014/main" val="2504005663"/>
                    </a:ext>
                  </a:extLst>
                </a:gridCol>
                <a:gridCol w="3400161">
                  <a:extLst>
                    <a:ext uri="{9D8B030D-6E8A-4147-A177-3AD203B41FA5}">
                      <a16:colId xmlns:a16="http://schemas.microsoft.com/office/drawing/2014/main" val="235821433"/>
                    </a:ext>
                  </a:extLst>
                </a:gridCol>
                <a:gridCol w="2695839">
                  <a:extLst>
                    <a:ext uri="{9D8B030D-6E8A-4147-A177-3AD203B41FA5}">
                      <a16:colId xmlns:a16="http://schemas.microsoft.com/office/drawing/2014/main" val="4228520494"/>
                    </a:ext>
                  </a:extLst>
                </a:gridCol>
                <a:gridCol w="2695839">
                  <a:extLst>
                    <a:ext uri="{9D8B030D-6E8A-4147-A177-3AD203B41FA5}">
                      <a16:colId xmlns:a16="http://schemas.microsoft.com/office/drawing/2014/main" val="3966898894"/>
                    </a:ext>
                  </a:extLst>
                </a:gridCol>
              </a:tblGrid>
              <a:tr h="691749">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Category</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Tools/ Platforms </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Cost per Unit</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Total Estimated Cost (INR)</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4267890944"/>
                  </a:ext>
                </a:extLst>
              </a:tr>
              <a:tr h="397220">
                <a:tc rowSpan="5">
                  <a:txBody>
                    <a:bodyPr/>
                    <a:lstStyle/>
                    <a:p>
                      <a:pPr algn="ctr" fontAlgn="ctr"/>
                      <a:r>
                        <a:rPr lang="en-IN" sz="1200" b="1"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Software and Tools</a:t>
                      </a:r>
                      <a:endParaRPr lang="en-IN"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Google Cloud Platform (GCP)</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₹3,00,000</a:t>
                      </a:r>
                      <a:endParaRPr lang="en-IN" sz="12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₹3,00,000 (Initial)</a:t>
                      </a:r>
                      <a:endParaRPr lang="en-IN" sz="12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70851714"/>
                  </a:ext>
                </a:extLst>
              </a:tr>
              <a:tr h="691749">
                <a:tc vMerge="1">
                  <a:txBody>
                    <a:bodyPr/>
                    <a:lstStyle/>
                    <a:p>
                      <a:endParaRPr lang="en-IN"/>
                    </a:p>
                  </a:txBody>
                  <a:tcP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Google Workspace (Annual Subscription)</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₹50,000 </a:t>
                      </a:r>
                      <a:endParaRPr lang="en-IN" sz="12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₹50,000 per year</a:t>
                      </a:r>
                      <a:endParaRPr lang="en-IN" sz="12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056374276"/>
                  </a:ext>
                </a:extLst>
              </a:tr>
              <a:tr h="397220">
                <a:tc vMerge="1">
                  <a:txBody>
                    <a:bodyPr/>
                    <a:lstStyle/>
                    <a:p>
                      <a:endParaRPr lang="en-IN"/>
                    </a:p>
                  </a:txBody>
                  <a:tcP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Google Identity &amp; Security</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₹1,50,000</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₹1,50,000 (Initial)</a:t>
                      </a:r>
                      <a:endParaRPr lang="en-IN" sz="12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21997285"/>
                  </a:ext>
                </a:extLst>
              </a:tr>
              <a:tr h="691749">
                <a:tc vMerge="1">
                  <a:txBody>
                    <a:bodyPr/>
                    <a:lstStyle/>
                    <a:p>
                      <a:endParaRPr lang="en-IN"/>
                    </a:p>
                  </a:txBody>
                  <a:tcP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DocuSign Integration (Annual Subscription)</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₹1,00,000 per year</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81603244"/>
                  </a:ext>
                </a:extLst>
              </a:tr>
              <a:tr h="787057">
                <a:tc vMerge="1">
                  <a:txBody>
                    <a:bodyPr/>
                    <a:lstStyle/>
                    <a:p>
                      <a:endParaRPr lang="en-IN"/>
                    </a:p>
                  </a:txBody>
                  <a:tcPr/>
                </a:tc>
                <a:tc>
                  <a:txBody>
                    <a:bodyPr/>
                    <a:lstStyle/>
                    <a:p>
                      <a:pPr algn="ctr" fontAlgn="ctr"/>
                      <a:r>
                        <a:rPr lang="en-US"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Third-Party APIs (Verification, Valuation, Legal Agencies)</a:t>
                      </a:r>
                      <a:endParaRPr lang="en-US"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₹2,00,000</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n-IN" sz="120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₹2,00,000 (Initial)</a:t>
                      </a:r>
                      <a:endParaRPr lang="en-IN" sz="12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153468719"/>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00407337"/>
              </p:ext>
            </p:extLst>
          </p:nvPr>
        </p:nvGraphicFramePr>
        <p:xfrm>
          <a:off x="-9427" y="4479832"/>
          <a:ext cx="12192000" cy="2660087"/>
        </p:xfrm>
        <a:graphic>
          <a:graphicData uri="http://schemas.openxmlformats.org/drawingml/2006/table">
            <a:tbl>
              <a:tblPr>
                <a:tableStyleId>{5C22544A-7EE6-4342-B048-85BDC9FD1C3A}</a:tableStyleId>
              </a:tblPr>
              <a:tblGrid>
                <a:gridCol w="3400161">
                  <a:extLst>
                    <a:ext uri="{9D8B030D-6E8A-4147-A177-3AD203B41FA5}">
                      <a16:colId xmlns:a16="http://schemas.microsoft.com/office/drawing/2014/main" val="3807269945"/>
                    </a:ext>
                  </a:extLst>
                </a:gridCol>
                <a:gridCol w="3400161">
                  <a:extLst>
                    <a:ext uri="{9D8B030D-6E8A-4147-A177-3AD203B41FA5}">
                      <a16:colId xmlns:a16="http://schemas.microsoft.com/office/drawing/2014/main" val="4012677008"/>
                    </a:ext>
                  </a:extLst>
                </a:gridCol>
                <a:gridCol w="2695839">
                  <a:extLst>
                    <a:ext uri="{9D8B030D-6E8A-4147-A177-3AD203B41FA5}">
                      <a16:colId xmlns:a16="http://schemas.microsoft.com/office/drawing/2014/main" val="3954160577"/>
                    </a:ext>
                  </a:extLst>
                </a:gridCol>
                <a:gridCol w="2695839">
                  <a:extLst>
                    <a:ext uri="{9D8B030D-6E8A-4147-A177-3AD203B41FA5}">
                      <a16:colId xmlns:a16="http://schemas.microsoft.com/office/drawing/2014/main" val="2019453264"/>
                    </a:ext>
                  </a:extLst>
                </a:gridCol>
              </a:tblGrid>
              <a:tr h="369323">
                <a:tc rowSpan="7">
                  <a:txBody>
                    <a:bodyPr/>
                    <a:lstStyle/>
                    <a:p>
                      <a:pPr marL="0" algn="ctr" defTabSz="457200" rtl="0" eaLnBrk="1" fontAlgn="ctr" latinLnBrk="0" hangingPunct="1"/>
                      <a:r>
                        <a:rPr lang="en-IN" sz="1200" b="1"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Personnel Costs</a:t>
                      </a:r>
                    </a:p>
                  </a:txBody>
                  <a:tcPr marL="6350" marR="6350" marT="6350" marB="0" anchor="ct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Project Manager (₹1,00,000 per month)</a:t>
                      </a:r>
                    </a:p>
                  </a:txBody>
                  <a:tcPr marL="6350" marR="6350" marT="6350" marB="0" anchor="ctr"/>
                </a:tc>
                <a:tc>
                  <a:txBody>
                    <a:bodyPr/>
                    <a:lstStyle/>
                    <a:p>
                      <a:pPr marL="0" algn="ctr" defTabSz="457200" rtl="0" eaLnBrk="1" fontAlgn="ctr" latinLnBrk="0" hangingPunct="1"/>
                      <a:r>
                        <a:rPr lang="en-IN" sz="120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₹1,00,000</a:t>
                      </a:r>
                    </a:p>
                  </a:txBody>
                  <a:tcPr marL="6350" marR="6350" marT="6350" marB="0" anchor="ctr"/>
                </a:tc>
                <a:tc>
                  <a:txBody>
                    <a:bodyPr/>
                    <a:lstStyle/>
                    <a:p>
                      <a:pPr marL="0" algn="ctr" defTabSz="457200" rtl="0" eaLnBrk="1" fontAlgn="ctr" latinLnBrk="0" hangingPunct="1"/>
                      <a:r>
                        <a:rPr lang="en-IN" sz="1200" u="none" strike="noStrike" kern="120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₹30,00,000 (30 months)</a:t>
                      </a:r>
                      <a:endPar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4243079611"/>
                  </a:ext>
                </a:extLst>
              </a:tr>
              <a:tr h="369323">
                <a:tc vMerge="1">
                  <a:txBody>
                    <a:bodyPr/>
                    <a:lstStyle/>
                    <a:p>
                      <a:endParaRPr lang="en-IN"/>
                    </a:p>
                  </a:txBody>
                  <a:tcP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Developers (2 at ₹75,000 per month each)</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₹75,000 </a:t>
                      </a:r>
                    </a:p>
                  </a:txBody>
                  <a:tcPr marL="6350" marR="6350" marT="6350" marB="0" anchor="ctr"/>
                </a:tc>
                <a:tc>
                  <a:txBody>
                    <a:bodyPr/>
                    <a:lstStyle/>
                    <a:p>
                      <a:pPr marL="0" algn="ctr" defTabSz="457200" rtl="0" eaLnBrk="1" fontAlgn="ctr" latinLnBrk="0" hangingPunct="1"/>
                      <a:r>
                        <a:rPr lang="en-US" sz="1200" u="none" strike="noStrike" kern="120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₹45,00,000 (30 months for 2 developers)</a:t>
                      </a:r>
                      <a:endPar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847349591"/>
                  </a:ext>
                </a:extLst>
              </a:tr>
              <a:tr h="369323">
                <a:tc vMerge="1">
                  <a:txBody>
                    <a:bodyPr/>
                    <a:lstStyle/>
                    <a:p>
                      <a:endParaRPr lang="en-IN"/>
                    </a:p>
                  </a:txBody>
                  <a:tcP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UI/UX Designers (2 at ₹50,000 per month each)</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₹50,000 </a:t>
                      </a:r>
                    </a:p>
                  </a:txBody>
                  <a:tcPr marL="6350" marR="6350" marT="6350" marB="0" anchor="ctr"/>
                </a:tc>
                <a:tc>
                  <a:txBody>
                    <a:bodyPr/>
                    <a:lstStyle/>
                    <a:p>
                      <a:pPr marL="0" algn="ctr" defTabSz="457200" rtl="0" eaLnBrk="1" fontAlgn="ctr" latinLnBrk="0" hangingPunct="1"/>
                      <a:r>
                        <a:rPr lang="en-US" sz="1200" u="none" strike="noStrike" kern="120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₹30,00,000 (30 months for 2 designers)</a:t>
                      </a:r>
                      <a:endPar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155101539"/>
                  </a:ext>
                </a:extLst>
              </a:tr>
              <a:tr h="261872">
                <a:tc vMerge="1">
                  <a:txBody>
                    <a:bodyPr/>
                    <a:lstStyle/>
                    <a:p>
                      <a:endParaRPr lang="en-IN"/>
                    </a:p>
                  </a:txBody>
                  <a:tcP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Business Analyst</a:t>
                      </a:r>
                    </a:p>
                  </a:txBody>
                  <a:tcPr marL="6350" marR="6350" marT="6350" marB="0" anchor="ctr"/>
                </a:tc>
                <a:tc>
                  <a:txBody>
                    <a:bodyPr/>
                    <a:lstStyle/>
                    <a:p>
                      <a:pPr marL="0" algn="ctr" defTabSz="457200" rtl="0" eaLnBrk="1" fontAlgn="ctr" latinLnBrk="0" hangingPunct="1"/>
                      <a:r>
                        <a:rPr lang="en-IN" sz="1200" u="none" strike="noStrike" kern="120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₹90,000 </a:t>
                      </a:r>
                      <a:endPar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tc>
                  <a:txBody>
                    <a:bodyPr/>
                    <a:lstStyle/>
                    <a:p>
                      <a:pPr marL="0" algn="ctr" defTabSz="457200" rtl="0" eaLnBrk="1" fontAlgn="ctr" latinLnBrk="0" hangingPunct="1"/>
                      <a:r>
                        <a:rPr lang="en-IN" sz="1200" u="none" strike="noStrike" kern="120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₹27,00,000 (30 months)</a:t>
                      </a:r>
                      <a:endPar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087854426"/>
                  </a:ext>
                </a:extLst>
              </a:tr>
              <a:tr h="514187">
                <a:tc vMerge="1">
                  <a:txBody>
                    <a:bodyPr/>
                    <a:lstStyle/>
                    <a:p>
                      <a:endParaRPr lang="en-IN"/>
                    </a:p>
                  </a:txBody>
                  <a:tcP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QA Engineers (2 at ₹40,000 per month each)</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₹40,000 </a:t>
                      </a:r>
                    </a:p>
                  </a:txBody>
                  <a:tcPr marL="6350" marR="6350" marT="6350" marB="0" anchor="ctr"/>
                </a:tc>
                <a:tc>
                  <a:txBody>
                    <a:bodyPr/>
                    <a:lstStyle/>
                    <a:p>
                      <a:pPr marL="0" algn="ctr" defTabSz="457200" rtl="0" eaLnBrk="1" fontAlgn="ctr" latinLnBrk="0" hangingPunct="1"/>
                      <a:r>
                        <a:rPr lang="en-US" sz="1200" u="none" strike="noStrike"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₹12,00,000 (30 months for 2 QA Engineers)</a:t>
                      </a:r>
                      <a:endPar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905582242"/>
                  </a:ext>
                </a:extLst>
              </a:tr>
              <a:tr h="261872">
                <a:tc vMerge="1">
                  <a:txBody>
                    <a:bodyPr/>
                    <a:lstStyle/>
                    <a:p>
                      <a:endParaRPr lang="en-IN"/>
                    </a:p>
                  </a:txBody>
                  <a:tcPr/>
                </a:tc>
                <a:tc>
                  <a:txBody>
                    <a:bodyPr/>
                    <a:lstStyle/>
                    <a:p>
                      <a:pPr marL="0" algn="ctr" defTabSz="457200" rtl="0" eaLnBrk="1" fontAlgn="ctr" latinLnBrk="0" hangingPunct="1"/>
                      <a:r>
                        <a:rPr lang="en-IN" sz="120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Security &amp; Compliance Expert</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₹90,000 </a:t>
                      </a:r>
                    </a:p>
                  </a:txBody>
                  <a:tcPr marL="6350" marR="6350" marT="6350" marB="0" anchor="ctr"/>
                </a:tc>
                <a:tc>
                  <a:txBody>
                    <a:bodyPr/>
                    <a:lstStyle/>
                    <a:p>
                      <a:pPr marL="0" algn="ctr" defTabSz="457200" rtl="0" eaLnBrk="1" fontAlgn="ctr" latinLnBrk="0" hangingPunct="1"/>
                      <a:r>
                        <a:rPr lang="en-IN" sz="1200" u="none" strike="noStrike"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₹27,00,000 (30 months)</a:t>
                      </a:r>
                      <a:endPar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695367547"/>
                  </a:ext>
                </a:extLst>
              </a:tr>
              <a:tr h="514187">
                <a:tc vMerge="1">
                  <a:txBody>
                    <a:bodyPr/>
                    <a:lstStyle/>
                    <a:p>
                      <a:endParaRPr lang="en-IN"/>
                    </a:p>
                  </a:txBody>
                  <a:tcPr/>
                </a:tc>
                <a:tc>
                  <a:txBody>
                    <a:bodyPr/>
                    <a:lstStyle/>
                    <a:p>
                      <a:pPr marL="0" algn="ctr" defTabSz="457200" rtl="0" eaLnBrk="1" fontAlgn="ctr" latinLnBrk="0" hangingPunct="1"/>
                      <a:r>
                        <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Customer Support (5 at ₹25,000 per month each)</a:t>
                      </a:r>
                    </a:p>
                  </a:txBody>
                  <a:tcPr marL="6350" marR="6350" marT="6350" marB="0" anchor="ctr"/>
                </a:tc>
                <a:tc>
                  <a:txBody>
                    <a:bodyPr/>
                    <a:lstStyle/>
                    <a:p>
                      <a:pPr marL="0" algn="ctr" defTabSz="457200" rtl="0" eaLnBrk="1" fontAlgn="ctr" latinLnBrk="0" hangingPunct="1"/>
                      <a:r>
                        <a:rPr lang="en-IN"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₹25,000 </a:t>
                      </a:r>
                    </a:p>
                  </a:txBody>
                  <a:tcPr marL="6350" marR="6350" marT="6350" marB="0" anchor="ctr"/>
                </a:tc>
                <a:tc>
                  <a:txBody>
                    <a:bodyPr/>
                    <a:lstStyle/>
                    <a:p>
                      <a:pPr marL="0" algn="ctr" defTabSz="457200" rtl="0" eaLnBrk="1" fontAlgn="ctr" latinLnBrk="0" hangingPunct="1"/>
                      <a:r>
                        <a:rPr lang="en-US" sz="1200" u="none" strike="noStrike"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₹30,00,000 (30 months for 5 support members)</a:t>
                      </a:r>
                      <a:endParaRPr lang="en-US" sz="120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945731624"/>
                  </a:ext>
                </a:extLst>
              </a:tr>
            </a:tbl>
          </a:graphicData>
        </a:graphic>
      </p:graphicFrame>
    </p:spTree>
    <p:extLst>
      <p:ext uri="{BB962C8B-B14F-4D97-AF65-F5344CB8AC3E}">
        <p14:creationId xmlns:p14="http://schemas.microsoft.com/office/powerpoint/2010/main" val="113962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 y="0"/>
            <a:ext cx="12108872" cy="1154545"/>
          </a:xfrm>
        </p:spPr>
        <p:txBody>
          <a:bodyPr>
            <a:noAutofit/>
          </a:bodyPr>
          <a:lstStyle/>
          <a:p>
            <a:r>
              <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Implementation </a:t>
            </a:r>
            <a:r>
              <a:rPr lang="en-US" b="1" u="sng" dirty="0">
                <a:solidFill>
                  <a:schemeClr val="tx1"/>
                </a:solidFill>
                <a:latin typeface="Calibri" panose="020F0502020204030204" pitchFamily="34" charset="0"/>
                <a:ea typeface="Calibri" panose="020F0502020204030204" pitchFamily="34" charset="0"/>
                <a:cs typeface="Calibri" panose="020F0502020204030204" pitchFamily="34" charset="0"/>
              </a:rPr>
              <a:t>Timeline (30 Months for Pan India Launch)</a:t>
            </a:r>
            <a:endParaRPr lang="en-IN"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066651358"/>
              </p:ext>
            </p:extLst>
          </p:nvPr>
        </p:nvGraphicFramePr>
        <p:xfrm>
          <a:off x="0" y="782426"/>
          <a:ext cx="12108873" cy="6075572"/>
        </p:xfrm>
        <a:graphic>
          <a:graphicData uri="http://schemas.openxmlformats.org/drawingml/2006/table">
            <a:tbl>
              <a:tblPr>
                <a:tableStyleId>{5C22544A-7EE6-4342-B048-85BDC9FD1C3A}</a:tableStyleId>
              </a:tblPr>
              <a:tblGrid>
                <a:gridCol w="2840707">
                  <a:extLst>
                    <a:ext uri="{9D8B030D-6E8A-4147-A177-3AD203B41FA5}">
                      <a16:colId xmlns:a16="http://schemas.microsoft.com/office/drawing/2014/main" val="1393344386"/>
                    </a:ext>
                  </a:extLst>
                </a:gridCol>
                <a:gridCol w="3500668">
                  <a:extLst>
                    <a:ext uri="{9D8B030D-6E8A-4147-A177-3AD203B41FA5}">
                      <a16:colId xmlns:a16="http://schemas.microsoft.com/office/drawing/2014/main" val="4007332463"/>
                    </a:ext>
                  </a:extLst>
                </a:gridCol>
                <a:gridCol w="2582462">
                  <a:extLst>
                    <a:ext uri="{9D8B030D-6E8A-4147-A177-3AD203B41FA5}">
                      <a16:colId xmlns:a16="http://schemas.microsoft.com/office/drawing/2014/main" val="4016328316"/>
                    </a:ext>
                  </a:extLst>
                </a:gridCol>
                <a:gridCol w="3185036">
                  <a:extLst>
                    <a:ext uri="{9D8B030D-6E8A-4147-A177-3AD203B41FA5}">
                      <a16:colId xmlns:a16="http://schemas.microsoft.com/office/drawing/2014/main" val="2500763354"/>
                    </a:ext>
                  </a:extLst>
                </a:gridCol>
              </a:tblGrid>
              <a:tr h="196197">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Phase</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Description</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Duration</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Timeline</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2675334150"/>
                  </a:ext>
                </a:extLst>
              </a:tr>
              <a:tr h="568971">
                <a:tc>
                  <a:txBody>
                    <a:bodyPr/>
                    <a:lstStyle/>
                    <a:p>
                      <a:pPr algn="ctr" fontAlgn="b"/>
                      <a:r>
                        <a:rPr lang="en-IN" sz="1200" b="1" u="none" strike="noStrike" dirty="0">
                          <a:effectLst/>
                          <a:latin typeface="Calibri" panose="020F0502020204030204" pitchFamily="34" charset="0"/>
                          <a:ea typeface="Calibri" panose="020F0502020204030204" pitchFamily="34" charset="0"/>
                          <a:cs typeface="Calibri" panose="020F0502020204030204" pitchFamily="34" charset="0"/>
                        </a:rPr>
                        <a:t>1. Project Planning &amp; Research</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Initial planning, research, and requirements gathering.</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2 Months</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1 – Month 2</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895341782"/>
                  </a:ext>
                </a:extLst>
              </a:tr>
              <a:tr h="568971">
                <a:tc>
                  <a:txBody>
                    <a:bodyPr/>
                    <a:lstStyle/>
                    <a:p>
                      <a:pPr algn="ctr" fontAlgn="b"/>
                      <a:r>
                        <a:rPr lang="en-IN" sz="1200" b="1" u="none" strike="noStrike">
                          <a:effectLst/>
                          <a:latin typeface="Calibri" panose="020F0502020204030204" pitchFamily="34" charset="0"/>
                          <a:ea typeface="Calibri" panose="020F0502020204030204" pitchFamily="34" charset="0"/>
                          <a:cs typeface="Calibri" panose="020F0502020204030204" pitchFamily="34" charset="0"/>
                        </a:rPr>
                        <a:t>2. System Design &amp; Architecture</a:t>
                      </a:r>
                      <a:endParaRPr lang="en-IN"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Designing the digital platform, architecture, and security frameworks.</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3 Months</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Month 3 – Month 5</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3498783625"/>
                  </a:ext>
                </a:extLst>
              </a:tr>
              <a:tr h="758631">
                <a:tc>
                  <a:txBody>
                    <a:bodyPr/>
                    <a:lstStyle/>
                    <a:p>
                      <a:pPr algn="ctr" fontAlgn="b"/>
                      <a:r>
                        <a:rPr lang="en-IN" sz="1200" b="1" u="none" strike="noStrike">
                          <a:effectLst/>
                          <a:latin typeface="Calibri" panose="020F0502020204030204" pitchFamily="34" charset="0"/>
                          <a:ea typeface="Calibri" panose="020F0502020204030204" pitchFamily="34" charset="0"/>
                          <a:cs typeface="Calibri" panose="020F0502020204030204" pitchFamily="34" charset="0"/>
                        </a:rPr>
                        <a:t>3. Software Development</a:t>
                      </a:r>
                      <a:endParaRPr lang="en-IN"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a:effectLst/>
                          <a:latin typeface="Calibri" panose="020F0502020204030204" pitchFamily="34" charset="0"/>
                          <a:ea typeface="Calibri" panose="020F0502020204030204" pitchFamily="34" charset="0"/>
                          <a:cs typeface="Calibri" panose="020F0502020204030204" pitchFamily="34" charset="0"/>
                        </a:rPr>
                        <a:t>Development of core features for the home loan platform (UI/UX, APIs, integrations).</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6 Months</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6 – Month 11</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3806872260"/>
                  </a:ext>
                </a:extLst>
              </a:tr>
              <a:tr h="758631">
                <a:tc>
                  <a:txBody>
                    <a:bodyPr/>
                    <a:lstStyle/>
                    <a:p>
                      <a:pPr algn="ctr" fontAlgn="b"/>
                      <a:r>
                        <a:rPr lang="en-IN" sz="1200" b="1" u="none" strike="noStrike">
                          <a:effectLst/>
                          <a:latin typeface="Calibri" panose="020F0502020204030204" pitchFamily="34" charset="0"/>
                          <a:ea typeface="Calibri" panose="020F0502020204030204" pitchFamily="34" charset="0"/>
                          <a:cs typeface="Calibri" panose="020F0502020204030204" pitchFamily="34" charset="0"/>
                        </a:rPr>
                        <a:t>4. Quality Assurance &amp; Testing</a:t>
                      </a:r>
                      <a:endParaRPr lang="en-IN"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a:effectLst/>
                          <a:latin typeface="Calibri" panose="020F0502020204030204" pitchFamily="34" charset="0"/>
                          <a:ea typeface="Calibri" panose="020F0502020204030204" pitchFamily="34" charset="0"/>
                          <a:cs typeface="Calibri" panose="020F0502020204030204" pitchFamily="34" charset="0"/>
                        </a:rPr>
                        <a:t>Comprehensive testing of the system for bugs, performance, and security.</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4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12 – Month 15</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3147963154"/>
                  </a:ext>
                </a:extLst>
              </a:tr>
              <a:tr h="568971">
                <a:tc>
                  <a:txBody>
                    <a:bodyPr/>
                    <a:lstStyle/>
                    <a:p>
                      <a:pPr algn="ctr" fontAlgn="b"/>
                      <a:r>
                        <a:rPr lang="en-US" sz="1200" b="1" u="none" strike="noStrike">
                          <a:effectLst/>
                          <a:latin typeface="Calibri" panose="020F0502020204030204" pitchFamily="34" charset="0"/>
                          <a:ea typeface="Calibri" panose="020F0502020204030204" pitchFamily="34" charset="0"/>
                          <a:cs typeface="Calibri" panose="020F0502020204030204" pitchFamily="34" charset="0"/>
                        </a:rPr>
                        <a:t>5. Integration with Third-Party Services</a:t>
                      </a:r>
                      <a:endParaRPr lang="en-US"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API integrations with verification, valuation, legal, and other agencies.</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3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16 – Month 18</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1395044821"/>
                  </a:ext>
                </a:extLst>
              </a:tr>
              <a:tr h="568971">
                <a:tc>
                  <a:txBody>
                    <a:bodyPr/>
                    <a:lstStyle/>
                    <a:p>
                      <a:pPr algn="ctr" fontAlgn="b"/>
                      <a:r>
                        <a:rPr lang="en-US" sz="1200" b="1" u="none" strike="noStrike">
                          <a:effectLst/>
                          <a:latin typeface="Calibri" panose="020F0502020204030204" pitchFamily="34" charset="0"/>
                          <a:ea typeface="Calibri" panose="020F0502020204030204" pitchFamily="34" charset="0"/>
                          <a:cs typeface="Calibri" panose="020F0502020204030204" pitchFamily="34" charset="0"/>
                        </a:rPr>
                        <a:t>6. User Training &amp; Knowledge Transfer</a:t>
                      </a:r>
                      <a:endParaRPr lang="en-US"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a:effectLst/>
                          <a:latin typeface="Calibri" panose="020F0502020204030204" pitchFamily="34" charset="0"/>
                          <a:ea typeface="Calibri" panose="020F0502020204030204" pitchFamily="34" charset="0"/>
                          <a:cs typeface="Calibri" panose="020F0502020204030204" pitchFamily="34" charset="0"/>
                        </a:rPr>
                        <a:t>Training internal staff and stakeholders on the new system.</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2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19 – Month 20</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1317119225"/>
                  </a:ext>
                </a:extLst>
              </a:tr>
              <a:tr h="948287">
                <a:tc>
                  <a:txBody>
                    <a:bodyPr/>
                    <a:lstStyle/>
                    <a:p>
                      <a:pPr algn="ctr" fontAlgn="b"/>
                      <a:r>
                        <a:rPr lang="en-IN" sz="1200" b="1" u="none" strike="noStrike" dirty="0">
                          <a:effectLst/>
                          <a:latin typeface="Calibri" panose="020F0502020204030204" pitchFamily="34" charset="0"/>
                          <a:ea typeface="Calibri" panose="020F0502020204030204" pitchFamily="34" charset="0"/>
                          <a:cs typeface="Calibri" panose="020F0502020204030204" pitchFamily="34" charset="0"/>
                        </a:rPr>
                        <a:t>7. Marketing &amp; Awareness Campaign</a:t>
                      </a:r>
                      <a:endParaRPr lang="en-IN"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a:effectLst/>
                          <a:latin typeface="Calibri" panose="020F0502020204030204" pitchFamily="34" charset="0"/>
                          <a:ea typeface="Calibri" panose="020F0502020204030204" pitchFamily="34" charset="0"/>
                          <a:cs typeface="Calibri" panose="020F0502020204030204" pitchFamily="34" charset="0"/>
                        </a:rPr>
                        <a:t>Launching marketing campaigns and awareness programs for customers and employees.</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2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20 – Month 21</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2218835008"/>
                  </a:ext>
                </a:extLst>
              </a:tr>
              <a:tr h="568971">
                <a:tc>
                  <a:txBody>
                    <a:bodyPr/>
                    <a:lstStyle/>
                    <a:p>
                      <a:pPr algn="ctr" fontAlgn="b"/>
                      <a:r>
                        <a:rPr lang="en-US" sz="1200" b="1" u="none" strike="noStrike">
                          <a:effectLst/>
                          <a:latin typeface="Calibri" panose="020F0502020204030204" pitchFamily="34" charset="0"/>
                          <a:ea typeface="Calibri" panose="020F0502020204030204" pitchFamily="34" charset="0"/>
                          <a:cs typeface="Calibri" panose="020F0502020204030204" pitchFamily="34" charset="0"/>
                        </a:rPr>
                        <a:t>8. System Launch (Pilot Phase)</a:t>
                      </a:r>
                      <a:endParaRPr lang="en-US"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a:effectLst/>
                          <a:latin typeface="Calibri" panose="020F0502020204030204" pitchFamily="34" charset="0"/>
                          <a:ea typeface="Calibri" panose="020F0502020204030204" pitchFamily="34" charset="0"/>
                          <a:cs typeface="Calibri" panose="020F0502020204030204" pitchFamily="34" charset="0"/>
                        </a:rPr>
                        <a:t>Launching the system in select regions for initial testing and feedback.</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3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22 – Month 24</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2792980401"/>
                  </a:ext>
                </a:extLst>
              </a:tr>
              <a:tr h="568971">
                <a:tc>
                  <a:txBody>
                    <a:bodyPr/>
                    <a:lstStyle/>
                    <a:p>
                      <a:pPr algn="ctr" fontAlgn="b"/>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9. Full-Scale Pan India Rollout</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Full deployment across all 8,735 branches and 3,836 cities.</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a:effectLst/>
                          <a:latin typeface="Calibri" panose="020F0502020204030204" pitchFamily="34" charset="0"/>
                          <a:ea typeface="Calibri" panose="020F0502020204030204" pitchFamily="34" charset="0"/>
                          <a:cs typeface="Calibri" panose="020F0502020204030204" pitchFamily="34" charset="0"/>
                        </a:rPr>
                        <a:t>6 Months</a:t>
                      </a:r>
                      <a:endParaRPr lang="en-IN"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tc>
                  <a:txBody>
                    <a:bodyPr/>
                    <a:lstStyle/>
                    <a:p>
                      <a:pPr algn="ctr" fontAlgn="b"/>
                      <a:r>
                        <a:rPr lang="en-IN" sz="1200" u="none" strike="noStrike" dirty="0">
                          <a:effectLst/>
                          <a:latin typeface="Calibri" panose="020F0502020204030204" pitchFamily="34" charset="0"/>
                          <a:ea typeface="Calibri" panose="020F0502020204030204" pitchFamily="34" charset="0"/>
                          <a:cs typeface="Calibri" panose="020F0502020204030204" pitchFamily="34" charset="0"/>
                        </a:rPr>
                        <a:t>Month 25 – Month 30</a:t>
                      </a:r>
                      <a:endParaRPr lang="en-IN"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16" marR="4516" marT="4516" marB="0" anchor="b"/>
                </a:tc>
                <a:extLst>
                  <a:ext uri="{0D108BD9-81ED-4DB2-BD59-A6C34878D82A}">
                    <a16:rowId xmlns:a16="http://schemas.microsoft.com/office/drawing/2014/main" val="1546576137"/>
                  </a:ext>
                </a:extLst>
              </a:tr>
            </a:tbl>
          </a:graphicData>
        </a:graphic>
      </p:graphicFrame>
    </p:spTree>
    <p:extLst>
      <p:ext uri="{BB962C8B-B14F-4D97-AF65-F5344CB8AC3E}">
        <p14:creationId xmlns:p14="http://schemas.microsoft.com/office/powerpoint/2010/main" val="3540241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0"/>
            <a:ext cx="11580454" cy="914400"/>
          </a:xfrm>
        </p:spPr>
        <p:txBody>
          <a:bodyPr>
            <a:normAutofit/>
          </a:bodyPr>
          <a:lstStyle/>
          <a:p>
            <a:pPr defTabSz="914400" eaLnBrk="0" fontAlgn="base" hangingPunct="0">
              <a:spcAft>
                <a:spcPct val="0"/>
              </a:spcAft>
            </a:pP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Risks and Dependencies:</a:t>
            </a:r>
            <a:endParaRPr lang="en-IN" sz="28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p:cNvSpPr/>
          <p:nvPr/>
        </p:nvSpPr>
        <p:spPr>
          <a:xfrm>
            <a:off x="113121" y="1023283"/>
            <a:ext cx="12169286" cy="5920082"/>
          </a:xfrm>
          <a:prstGeom prst="rect">
            <a:avLst/>
          </a:prstGeom>
        </p:spPr>
        <p:txBody>
          <a:bodyPr wrap="square">
            <a:spAutoFit/>
          </a:bodyPr>
          <a:lstStyle/>
          <a:p>
            <a:pPr>
              <a:lnSpc>
                <a:spcPct val="70000"/>
              </a:lnSpc>
              <a:spcBef>
                <a:spcPts val="1000"/>
              </a:spcBef>
              <a:buClr>
                <a:schemeClr val="accent1"/>
              </a:buClr>
              <a:buSzPct val="80000"/>
            </a:pPr>
            <a:r>
              <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1. Existing System Familiarity  </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a:t>
            </a: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Risk: The current solution has been in place for over N years, making it familiar and intuitive to current users.</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Dependency: User training and change management are crucial to ensure smooth adoption of the new system.</a:t>
            </a:r>
          </a:p>
          <a:p>
            <a:pPr>
              <a:lnSpc>
                <a:spcPct val="70000"/>
              </a:lnSpc>
              <a:spcBef>
                <a:spcPts val="1000"/>
              </a:spcBef>
              <a:buClr>
                <a:schemeClr val="accent1"/>
              </a:buClr>
              <a:buSzPct val="80000"/>
            </a:pPr>
            <a:endPar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ts val="1000"/>
              </a:spcBef>
              <a:buClr>
                <a:schemeClr val="accent1"/>
              </a:buClr>
              <a:buSzPct val="80000"/>
            </a:pPr>
            <a:r>
              <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2. Cost Justification Challenges  </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Risk: Justifying the costs for the new system in terms of usability, information quality, speed, and ease of maintenance may be difficult to quantify, especially in terms of return on investment (ROI) for management.</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Dependency: Providing clear metrics and measurable benefits post-implementation is essential to gain stakeholder buy-in and support.</a:t>
            </a:r>
          </a:p>
          <a:p>
            <a:pPr>
              <a:lnSpc>
                <a:spcPct val="70000"/>
              </a:lnSpc>
              <a:spcBef>
                <a:spcPts val="1000"/>
              </a:spcBef>
              <a:buClr>
                <a:schemeClr val="accent1"/>
              </a:buClr>
              <a:buSzPct val="80000"/>
            </a:pPr>
            <a:endPar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ts val="1000"/>
              </a:spcBef>
              <a:buClr>
                <a:schemeClr val="accent1"/>
              </a:buClr>
              <a:buSzPct val="80000"/>
            </a:pPr>
            <a:r>
              <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3. User Resistance to Change  </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Risk: Long-standing familiarity with the old system might lead to user resistance, affecting adoption rates.</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Dependency: Implementation of effective user engagement strategies and hands-on training sessions will be needed.</a:t>
            </a:r>
          </a:p>
          <a:p>
            <a:pPr>
              <a:lnSpc>
                <a:spcPct val="70000"/>
              </a:lnSpc>
              <a:spcBef>
                <a:spcPts val="1000"/>
              </a:spcBef>
              <a:buClr>
                <a:schemeClr val="accent1"/>
              </a:buClr>
              <a:buSzPct val="80000"/>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4. Quality of Information and Accessibility Improvements  </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Risk: Improvements in quality, speed of access, and support might not immediately meet expectations, causing dissatisfaction.</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Dependency: Regular feedback collection and iterative adjustments during the rollout will be critical to ensure alignment with user needs.</a:t>
            </a:r>
          </a:p>
          <a:p>
            <a:pPr>
              <a:lnSpc>
                <a:spcPct val="70000"/>
              </a:lnSpc>
              <a:spcBef>
                <a:spcPts val="1000"/>
              </a:spcBef>
              <a:buClr>
                <a:schemeClr val="accent1"/>
              </a:buClr>
              <a:buSzPct val="80000"/>
            </a:pPr>
            <a:endPar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ts val="1000"/>
              </a:spcBef>
              <a:buClr>
                <a:schemeClr val="accent1"/>
              </a:buClr>
              <a:buSzPct val="80000"/>
            </a:pPr>
            <a:r>
              <a:rPr lang="en-US" sz="1200" b="1" u="sng"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5. System Integration and Data Migration  </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 Risk: Integration with existing databases and third-party systems, as well as data migration, may lead to technical challenges.</a:t>
            </a:r>
          </a:p>
          <a:p>
            <a:pPr marL="285750" indent="-285750">
              <a:lnSpc>
                <a:spcPct val="70000"/>
              </a:lnSpc>
              <a:spcBef>
                <a:spcPts val="1000"/>
              </a:spcBef>
              <a:buClr>
                <a:schemeClr val="accent1"/>
              </a:buClr>
              <a:buSzPct val="80000"/>
              <a:buFont typeface="Wingdings" panose="05000000000000000000" pitchFamily="2" charset="2"/>
              <a:buChar char="Ø"/>
            </a:pPr>
            <a:r>
              <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Dependency: Testing and validation of data integrity and functionality with integrated systems must be prioritized</a:t>
            </a:r>
            <a:r>
              <a:rPr lang="en-US" sz="1200" b="1" dirty="0" smtClean="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a:t>
            </a:r>
          </a:p>
          <a:p>
            <a:pPr marL="285750" indent="-285750">
              <a:lnSpc>
                <a:spcPct val="70000"/>
              </a:lnSpc>
              <a:spcBef>
                <a:spcPts val="1000"/>
              </a:spcBef>
              <a:buClr>
                <a:schemeClr val="accent1"/>
              </a:buClr>
              <a:buSzPct val="80000"/>
              <a:buFont typeface="Wingdings" panose="05000000000000000000" pitchFamily="2" charset="2"/>
              <a:buChar char="Ø"/>
            </a:pPr>
            <a:endParaRPr lang="en-US" sz="1200" dirty="0" smtClean="0"/>
          </a:p>
          <a:p>
            <a:pPr>
              <a:lnSpc>
                <a:spcPct val="70000"/>
              </a:lnSpc>
              <a:spcBef>
                <a:spcPts val="1000"/>
              </a:spcBef>
              <a:buClr>
                <a:schemeClr val="accent1"/>
              </a:buClr>
              <a:buSzPct val="80000"/>
            </a:pPr>
            <a:r>
              <a:rPr lang="en-US" sz="1200" dirty="0" smtClean="0">
                <a:latin typeface="Calibri" panose="020F0502020204030204" pitchFamily="34" charset="0"/>
                <a:ea typeface="Calibri" panose="020F0502020204030204" pitchFamily="34" charset="0"/>
                <a:cs typeface="Calibri" panose="020F0502020204030204" pitchFamily="34" charset="0"/>
              </a:rPr>
              <a:t>To </a:t>
            </a:r>
            <a:r>
              <a:rPr lang="en-US" sz="1200" dirty="0">
                <a:latin typeface="Calibri" panose="020F0502020204030204" pitchFamily="34" charset="0"/>
                <a:ea typeface="Calibri" panose="020F0502020204030204" pitchFamily="34" charset="0"/>
                <a:cs typeface="Calibri" panose="020F0502020204030204" pitchFamily="34" charset="0"/>
              </a:rPr>
              <a:t>conclude, the project’s estimated cost of ₹1,84,50,000 over 30 months reflects a strategic investment in innovation. It promises to enhance customer satisfaction, drive growth, and secure HDFC Bank’s leadership in digital banking, delivering long-term value and competitive advantage.</a:t>
            </a:r>
            <a:endParaRPr lang="en-US" sz="1200" b="1"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285750" indent="-285750">
              <a:lnSpc>
                <a:spcPct val="70000"/>
              </a:lnSpc>
              <a:spcBef>
                <a:spcPts val="1000"/>
              </a:spcBef>
              <a:buClr>
                <a:schemeClr val="bg2">
                  <a:lumMod val="40000"/>
                  <a:lumOff val="60000"/>
                </a:schemeClr>
              </a:buClr>
              <a:buSzPct val="80000"/>
              <a:buFont typeface="Wingdings" panose="05000000000000000000" pitchFamily="2" charset="2"/>
              <a:buChar char="Ø"/>
            </a:pPr>
            <a:endParaRPr lang="en-US" sz="1200" b="1" dirty="0">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ts val="1000"/>
              </a:spcBef>
              <a:buClr>
                <a:schemeClr val="bg2">
                  <a:lumMod val="40000"/>
                  <a:lumOff val="60000"/>
                </a:schemeClr>
              </a:buClr>
              <a:buSzPct val="80000"/>
            </a:pPr>
            <a:endParaRPr lang="en-US" sz="1500" b="1" u="sn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2970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09" y="0"/>
            <a:ext cx="10262584" cy="664753"/>
          </a:xfrm>
        </p:spPr>
        <p:txBody>
          <a:bodyPr>
            <a:noAutofit/>
          </a:bodyPr>
          <a:lstStyle/>
          <a:p>
            <a:r>
              <a:rPr lang="en-IN" b="1" u="sng">
                <a:solidFill>
                  <a:schemeClr val="tx1"/>
                </a:solidFill>
              </a:rPr>
              <a:t>Situation</a:t>
            </a:r>
            <a:r>
              <a:rPr lang="en-IN" b="1" u="sng" smtClean="0">
                <a:solidFill>
                  <a:schemeClr val="tx1"/>
                </a:solidFill>
              </a:rPr>
              <a:t> :-</a:t>
            </a:r>
            <a:r>
              <a:rPr lang="en-US" sz="2400" u="sng" smtClean="0">
                <a:solidFill>
                  <a:schemeClr val="tx1"/>
                </a:solidFill>
              </a:rPr>
              <a:t/>
            </a:r>
            <a:br>
              <a:rPr lang="en-US" sz="2400" u="sng" smtClean="0">
                <a:solidFill>
                  <a:schemeClr val="tx1"/>
                </a:solidFill>
              </a:rPr>
            </a:br>
            <a:endParaRPr lang="en-US" sz="2400" u="sng" dirty="0">
              <a:solidFill>
                <a:schemeClr val="tx1"/>
              </a:solidFill>
            </a:endParaRPr>
          </a:p>
        </p:txBody>
      </p:sp>
      <p:sp>
        <p:nvSpPr>
          <p:cNvPr id="8" name="Rectangle 7"/>
          <p:cNvSpPr/>
          <p:nvPr/>
        </p:nvSpPr>
        <p:spPr>
          <a:xfrm>
            <a:off x="213187" y="890678"/>
            <a:ext cx="11662995" cy="3693319"/>
          </a:xfrm>
          <a:prstGeom prst="rect">
            <a:avLst/>
          </a:prstGeom>
        </p:spPr>
        <p:txBody>
          <a:bodyPr wrap="square">
            <a:spAutoFit/>
          </a:bodyPr>
          <a:lstStyle/>
          <a:p>
            <a:endParaRPr lang="en-US" dirty="0" smtClean="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smtClean="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smtClean="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smtClean="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smtClean="0">
              <a:latin typeface="Calibri" panose="020F0502020204030204" pitchFamily="34" charset="0"/>
              <a:ea typeface="Calibri" panose="020F0502020204030204" pitchFamily="34" charset="0"/>
              <a:cs typeface="Calibri" panose="020F0502020204030204" pitchFamily="34" charset="0"/>
            </a:endParaRPr>
          </a:p>
          <a:p>
            <a:r>
              <a:rPr lang="en-US" dirty="0">
                <a:latin typeface="Calibri" panose="020F0502020204030204" pitchFamily="34" charset="0"/>
                <a:ea typeface="Calibri" panose="020F0502020204030204" pitchFamily="34" charset="0"/>
                <a:cs typeface="Calibri" panose="020F0502020204030204" pitchFamily="34" charset="0"/>
              </a:rPr>
              <a:t/>
            </a:r>
            <a:br>
              <a:rPr lang="en-US" dirty="0">
                <a:latin typeface="Calibri" panose="020F0502020204030204" pitchFamily="34" charset="0"/>
                <a:ea typeface="Calibri" panose="020F0502020204030204" pitchFamily="34" charset="0"/>
                <a:cs typeface="Calibri" panose="020F0502020204030204" pitchFamily="34" charset="0"/>
              </a:rPr>
            </a:br>
            <a:r>
              <a:rPr lang="en-IN" dirty="0"/>
              <a:t/>
            </a:r>
            <a:br>
              <a:rPr lang="en-IN" dirty="0"/>
            </a:br>
            <a:r>
              <a:rPr lang="en-IN" dirty="0" smtClean="0"/>
              <a:t/>
            </a:r>
            <a:br>
              <a:rPr lang="en-IN" dirty="0" smtClean="0"/>
            </a:br>
            <a:endParaRPr lang="en-IN" dirty="0"/>
          </a:p>
        </p:txBody>
      </p:sp>
      <p:sp>
        <p:nvSpPr>
          <p:cNvPr id="9" name="Rectangle 8"/>
          <p:cNvSpPr/>
          <p:nvPr/>
        </p:nvSpPr>
        <p:spPr>
          <a:xfrm>
            <a:off x="213187" y="588724"/>
            <a:ext cx="11786747" cy="5816977"/>
          </a:xfrm>
          <a:prstGeom prst="rect">
            <a:avLst/>
          </a:prstGeom>
        </p:spPr>
        <p:txBody>
          <a:bodyPr wrap="square">
            <a:spAutoFit/>
          </a:bodyPr>
          <a:lstStyle/>
          <a:p>
            <a:r>
              <a:rPr lang="en-US" sz="1200" dirty="0" smtClean="0"/>
              <a:t>HDFC Bank’s current home loan process involves multiple manual and in-person steps, from inquiry to loan approval. While functional, the process faces challenges like inefficiencies, delays, and limited accessibility, highlighting the need for a streamlined digital solution.</a:t>
            </a:r>
          </a:p>
          <a:p>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r>
              <a:rPr lang="en-IN" sz="1200" b="1" u="sng" dirty="0" smtClean="0">
                <a:latin typeface="Calibri" panose="020F0502020204030204" pitchFamily="34" charset="0"/>
                <a:ea typeface="Calibri" panose="020F0502020204030204" pitchFamily="34" charset="0"/>
                <a:cs typeface="Calibri" panose="020F0502020204030204" pitchFamily="34" charset="0"/>
              </a:rPr>
              <a:t>1.Initial Inquiry and Pre-Qualification:-</a:t>
            </a:r>
            <a:endParaRPr lang="en-IN" sz="1200" dirty="0" smtClean="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dirty="0" smtClean="0">
                <a:latin typeface="Calibri" panose="020F0502020204030204" pitchFamily="34" charset="0"/>
                <a:ea typeface="Calibri" panose="020F0502020204030204" pitchFamily="34" charset="0"/>
                <a:cs typeface="Calibri" panose="020F0502020204030204" pitchFamily="34" charset="0"/>
              </a:rPr>
              <a:t>Customers </a:t>
            </a:r>
            <a:r>
              <a:rPr lang="en-IN" sz="1200" dirty="0">
                <a:latin typeface="Calibri" panose="020F0502020204030204" pitchFamily="34" charset="0"/>
                <a:ea typeface="Calibri" panose="020F0502020204030204" pitchFamily="34" charset="0"/>
                <a:cs typeface="Calibri" panose="020F0502020204030204" pitchFamily="34" charset="0"/>
              </a:rPr>
              <a:t>inquire about loan eligibility and interest rates via online platforms, customer service, or branch visits.</a:t>
            </a:r>
          </a:p>
          <a:p>
            <a:r>
              <a:rPr lang="en-IN" sz="1200" b="1" dirty="0">
                <a:latin typeface="Calibri" panose="020F0502020204030204" pitchFamily="34" charset="0"/>
                <a:ea typeface="Calibri" panose="020F0502020204030204" pitchFamily="34" charset="0"/>
                <a:cs typeface="Calibri" panose="020F0502020204030204" pitchFamily="34" charset="0"/>
              </a:rPr>
              <a:t> </a:t>
            </a:r>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r>
              <a:rPr lang="en-IN" sz="1200" b="1" u="sng" dirty="0" smtClean="0">
                <a:latin typeface="Calibri" panose="020F0502020204030204" pitchFamily="34" charset="0"/>
                <a:ea typeface="Calibri" panose="020F0502020204030204" pitchFamily="34" charset="0"/>
                <a:cs typeface="Calibri" panose="020F0502020204030204" pitchFamily="34" charset="0"/>
              </a:rPr>
              <a:t>2.Application </a:t>
            </a:r>
            <a:r>
              <a:rPr lang="en-IN" sz="1200" b="1" u="sng" dirty="0">
                <a:latin typeface="Calibri" panose="020F0502020204030204" pitchFamily="34" charset="0"/>
                <a:ea typeface="Calibri" panose="020F0502020204030204" pitchFamily="34" charset="0"/>
                <a:cs typeface="Calibri" panose="020F0502020204030204" pitchFamily="34" charset="0"/>
              </a:rPr>
              <a:t>Submission:-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dirty="0">
                <a:latin typeface="Calibri" panose="020F0502020204030204" pitchFamily="34" charset="0"/>
                <a:ea typeface="Calibri" panose="020F0502020204030204" pitchFamily="34" charset="0"/>
                <a:cs typeface="Calibri" panose="020F0502020204030204" pitchFamily="34" charset="0"/>
              </a:rPr>
              <a:t>Customers provide personal and financial details through the home loan application form.</a:t>
            </a: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r>
              <a:rPr lang="en-IN" sz="1200" b="1" u="sng" dirty="0" smtClean="0">
                <a:latin typeface="Calibri" panose="020F0502020204030204" pitchFamily="34" charset="0"/>
                <a:ea typeface="Calibri" panose="020F0502020204030204" pitchFamily="34" charset="0"/>
                <a:cs typeface="Calibri" panose="020F0502020204030204" pitchFamily="34" charset="0"/>
              </a:rPr>
              <a:t>3.Document </a:t>
            </a:r>
            <a:r>
              <a:rPr lang="en-IN" sz="1200" b="1" u="sng" dirty="0">
                <a:latin typeface="Calibri" panose="020F0502020204030204" pitchFamily="34" charset="0"/>
                <a:ea typeface="Calibri" panose="020F0502020204030204" pitchFamily="34" charset="0"/>
                <a:cs typeface="Calibri" panose="020F0502020204030204" pitchFamily="34" charset="0"/>
              </a:rPr>
              <a:t>Collection:-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dirty="0">
                <a:latin typeface="Calibri" panose="020F0502020204030204" pitchFamily="34" charset="0"/>
                <a:ea typeface="Calibri" panose="020F0502020204030204" pitchFamily="34" charset="0"/>
                <a:cs typeface="Calibri" panose="020F0502020204030204" pitchFamily="34" charset="0"/>
              </a:rPr>
              <a:t>Bank representatives collect essential documents, such as identity proof, income proof, and property-related papers.</a:t>
            </a: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r>
              <a:rPr lang="en-IN" sz="1200" b="1" u="sng" dirty="0" smtClean="0">
                <a:latin typeface="Calibri" panose="020F0502020204030204" pitchFamily="34" charset="0"/>
                <a:ea typeface="Calibri" panose="020F0502020204030204" pitchFamily="34" charset="0"/>
                <a:cs typeface="Calibri" panose="020F0502020204030204" pitchFamily="34" charset="0"/>
              </a:rPr>
              <a:t>4.Verification </a:t>
            </a:r>
            <a:r>
              <a:rPr lang="en-IN" sz="1200" b="1" u="sng" dirty="0">
                <a:latin typeface="Calibri" panose="020F0502020204030204" pitchFamily="34" charset="0"/>
                <a:ea typeface="Calibri" panose="020F0502020204030204" pitchFamily="34" charset="0"/>
                <a:cs typeface="Calibri" panose="020F0502020204030204" pitchFamily="34" charset="0"/>
              </a:rPr>
              <a:t>and Background Check:-</a:t>
            </a:r>
            <a:endParaRPr lang="en-IN" sz="12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dirty="0">
                <a:latin typeface="Calibri" panose="020F0502020204030204" pitchFamily="34" charset="0"/>
                <a:ea typeface="Calibri" panose="020F0502020204030204" pitchFamily="34" charset="0"/>
                <a:cs typeface="Calibri" panose="020F0502020204030204" pitchFamily="34" charset="0"/>
              </a:rPr>
              <a:t>Comprehensive verification of credit history and financial stability ensures applicant reliability.</a:t>
            </a: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r>
              <a:rPr lang="en-IN" sz="1200" b="1" u="sng" dirty="0" smtClean="0">
                <a:latin typeface="Calibri" panose="020F0502020204030204" pitchFamily="34" charset="0"/>
                <a:ea typeface="Calibri" panose="020F0502020204030204" pitchFamily="34" charset="0"/>
                <a:cs typeface="Calibri" panose="020F0502020204030204" pitchFamily="34" charset="0"/>
              </a:rPr>
              <a:t>5.Property </a:t>
            </a:r>
            <a:r>
              <a:rPr lang="en-IN" sz="1200" b="1" u="sng" dirty="0">
                <a:latin typeface="Calibri" panose="020F0502020204030204" pitchFamily="34" charset="0"/>
                <a:ea typeface="Calibri" panose="020F0502020204030204" pitchFamily="34" charset="0"/>
                <a:cs typeface="Calibri" panose="020F0502020204030204" pitchFamily="34" charset="0"/>
              </a:rPr>
              <a:t>Evaluation:-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b="1" u="sng" dirty="0" smtClean="0">
                <a:latin typeface="Calibri" panose="020F0502020204030204" pitchFamily="34" charset="0"/>
                <a:ea typeface="Calibri" panose="020F0502020204030204" pitchFamily="34" charset="0"/>
                <a:cs typeface="Calibri" panose="020F0502020204030204" pitchFamily="34" charset="0"/>
              </a:rPr>
              <a:t>Technical </a:t>
            </a:r>
            <a:r>
              <a:rPr lang="en-IN" sz="1200" b="1" u="sng" dirty="0">
                <a:latin typeface="Calibri" panose="020F0502020204030204" pitchFamily="34" charset="0"/>
                <a:ea typeface="Calibri" panose="020F0502020204030204" pitchFamily="34" charset="0"/>
                <a:cs typeface="Calibri" panose="020F0502020204030204" pitchFamily="34" charset="0"/>
              </a:rPr>
              <a:t>Evaluation:-</a:t>
            </a:r>
            <a:r>
              <a:rPr lang="en-IN" sz="1200" dirty="0">
                <a:latin typeface="Calibri" panose="020F0502020204030204" pitchFamily="34" charset="0"/>
                <a:ea typeface="Calibri" panose="020F0502020204030204" pitchFamily="34" charset="0"/>
                <a:cs typeface="Calibri" panose="020F0502020204030204" pitchFamily="34" charset="0"/>
              </a:rPr>
              <a:t> Examines the structural integrity and physical condition of the property.</a:t>
            </a:r>
          </a:p>
          <a:p>
            <a:pPr marL="285750" indent="-285750">
              <a:buFont typeface="Wingdings" panose="05000000000000000000" pitchFamily="2" charset="2"/>
              <a:buChar char="q"/>
            </a:pPr>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b="1" u="sng" dirty="0" smtClean="0">
                <a:latin typeface="Calibri" panose="020F0502020204030204" pitchFamily="34" charset="0"/>
                <a:ea typeface="Calibri" panose="020F0502020204030204" pitchFamily="34" charset="0"/>
                <a:cs typeface="Calibri" panose="020F0502020204030204" pitchFamily="34" charset="0"/>
              </a:rPr>
              <a:t>Legal </a:t>
            </a:r>
            <a:r>
              <a:rPr lang="en-IN" sz="1200" b="1" u="sng" dirty="0">
                <a:latin typeface="Calibri" panose="020F0502020204030204" pitchFamily="34" charset="0"/>
                <a:ea typeface="Calibri" panose="020F0502020204030204" pitchFamily="34" charset="0"/>
                <a:cs typeface="Calibri" panose="020F0502020204030204" pitchFamily="34" charset="0"/>
              </a:rPr>
              <a:t>Evaluation:-</a:t>
            </a:r>
            <a:r>
              <a:rPr lang="en-IN" sz="1200" dirty="0">
                <a:latin typeface="Calibri" panose="020F0502020204030204" pitchFamily="34" charset="0"/>
                <a:ea typeface="Calibri" panose="020F0502020204030204" pitchFamily="34" charset="0"/>
                <a:cs typeface="Calibri" panose="020F0502020204030204" pitchFamily="34" charset="0"/>
              </a:rPr>
              <a:t> Confirms legal status, title clarity, and regulatory compliance.</a:t>
            </a:r>
          </a:p>
          <a:p>
            <a:pPr marL="285750" indent="-285750">
              <a:buFont typeface="Wingdings" panose="05000000000000000000" pitchFamily="2" charset="2"/>
              <a:buChar char="q"/>
            </a:pPr>
            <a:endParaRPr lang="en-IN" sz="1200" b="1" u="sng" dirty="0" smtClean="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en-IN" sz="1200" b="1" u="sng" dirty="0" smtClean="0">
                <a:latin typeface="Calibri" panose="020F0502020204030204" pitchFamily="34" charset="0"/>
                <a:ea typeface="Calibri" panose="020F0502020204030204" pitchFamily="34" charset="0"/>
                <a:cs typeface="Calibri" panose="020F0502020204030204" pitchFamily="34" charset="0"/>
              </a:rPr>
              <a:t>Loan </a:t>
            </a:r>
            <a:r>
              <a:rPr lang="en-IN" sz="1200" b="1" u="sng" dirty="0">
                <a:latin typeface="Calibri" panose="020F0502020204030204" pitchFamily="34" charset="0"/>
                <a:ea typeface="Calibri" panose="020F0502020204030204" pitchFamily="34" charset="0"/>
                <a:cs typeface="Calibri" panose="020F0502020204030204" pitchFamily="34" charset="0"/>
              </a:rPr>
              <a:t>Approval:- </a:t>
            </a:r>
            <a:r>
              <a:rPr lang="en-IN" sz="1200" dirty="0">
                <a:latin typeface="Calibri" panose="020F0502020204030204" pitchFamily="34" charset="0"/>
                <a:ea typeface="Calibri" panose="020F0502020204030204" pitchFamily="34" charset="0"/>
                <a:cs typeface="Calibri" panose="020F0502020204030204" pitchFamily="34" charset="0"/>
              </a:rPr>
              <a:t>The underwriting team reviews the application and approves it if all criteria are fulfilled</a:t>
            </a:r>
            <a:r>
              <a:rPr lang="en-IN" sz="1200" dirty="0" smtClean="0">
                <a:latin typeface="Calibri" panose="020F0502020204030204" pitchFamily="34" charset="0"/>
                <a:ea typeface="Calibri" panose="020F0502020204030204" pitchFamily="34" charset="0"/>
                <a:cs typeface="Calibri" panose="020F0502020204030204" pitchFamily="34" charset="0"/>
              </a:rPr>
              <a:t>.</a:t>
            </a:r>
          </a:p>
          <a:p>
            <a:endParaRPr lang="en-US" sz="1200" dirty="0" smtClean="0">
              <a:latin typeface="Calibri" panose="020F0502020204030204" pitchFamily="34" charset="0"/>
              <a:ea typeface="Calibri" panose="020F0502020204030204" pitchFamily="34" charset="0"/>
              <a:cs typeface="Calibri" panose="020F0502020204030204" pitchFamily="34" charset="0"/>
            </a:endParaRPr>
          </a:p>
          <a:p>
            <a:endParaRPr lang="en-US" sz="1200" dirty="0" smtClean="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dirty="0" smtClean="0">
                <a:latin typeface="Calibri" panose="020F0502020204030204" pitchFamily="34" charset="0"/>
                <a:ea typeface="Calibri" panose="020F0502020204030204" pitchFamily="34" charset="0"/>
                <a:cs typeface="Calibri" panose="020F0502020204030204" pitchFamily="34" charset="0"/>
              </a:rPr>
              <a:t>The </a:t>
            </a:r>
            <a:r>
              <a:rPr lang="en-US" sz="1200" dirty="0">
                <a:latin typeface="Calibri" panose="020F0502020204030204" pitchFamily="34" charset="0"/>
                <a:ea typeface="Calibri" panose="020F0502020204030204" pitchFamily="34" charset="0"/>
                <a:cs typeface="Calibri" panose="020F0502020204030204" pitchFamily="34" charset="0"/>
              </a:rPr>
              <a:t>current home loan process at HDFC Bank is comprehensive and ensures customer eligibility, property verification, and regulatory compliance. However, it involves multiple steps that may be time-consuming and require better streamlining to enhance customer experience and efficiency.</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97051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0" y="0"/>
            <a:ext cx="1198153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Aft>
                <a:spcPct val="0"/>
              </a:spcAft>
            </a:pPr>
            <a:r>
              <a:rPr lang="en-US" altLang="en-US" b="1" u="sng" dirty="0">
                <a:solidFill>
                  <a:schemeClr val="tx1"/>
                </a:solidFill>
              </a:rPr>
              <a:t>Problem</a:t>
            </a:r>
            <a:r>
              <a:rPr lang="en-US" altLang="en-US" b="1" u="sng" dirty="0" smtClean="0">
                <a:solidFill>
                  <a:schemeClr val="tx1"/>
                </a:solidFill>
              </a:rPr>
              <a:t> :-</a:t>
            </a:r>
            <a:endParaRPr lang="en-US" altLang="en-US" b="1" u="sng" dirty="0">
              <a:solidFill>
                <a:schemeClr val="tx1"/>
              </a:solidFill>
            </a:endParaRPr>
          </a:p>
        </p:txBody>
      </p:sp>
      <p:sp>
        <p:nvSpPr>
          <p:cNvPr id="10" name="Rectangle 9"/>
          <p:cNvSpPr/>
          <p:nvPr/>
        </p:nvSpPr>
        <p:spPr>
          <a:xfrm>
            <a:off x="164962" y="646332"/>
            <a:ext cx="11691241" cy="6591548"/>
          </a:xfrm>
          <a:prstGeom prst="rect">
            <a:avLst/>
          </a:prstGeom>
        </p:spPr>
        <p:txBody>
          <a:bodyPr wrap="square">
            <a:spAutoFit/>
          </a:bodyPr>
          <a:lstStyle/>
          <a:p>
            <a:pPr marL="342900" indent="-342900">
              <a:spcBef>
                <a:spcPts val="1000"/>
              </a:spcBef>
              <a:buClr>
                <a:schemeClr val="accent1"/>
              </a:buClr>
              <a:buSzPct val="80000"/>
              <a:buFont typeface="Wingdings" panose="05000000000000000000" pitchFamily="2" charset="2"/>
              <a:buChar char="q"/>
            </a:pPr>
            <a:r>
              <a:rPr lang="en-US" sz="1200" b="1" u="sng" dirty="0" smtClean="0">
                <a:solidFill>
                  <a:schemeClr val="tx1">
                    <a:lumMod val="75000"/>
                    <a:lumOff val="25000"/>
                  </a:schemeClr>
                </a:solidFill>
              </a:rPr>
              <a:t>Inefficiency </a:t>
            </a:r>
            <a:r>
              <a:rPr lang="en-US" sz="1200" b="1" u="sng" dirty="0">
                <a:solidFill>
                  <a:schemeClr val="tx1">
                    <a:lumMod val="75000"/>
                    <a:lumOff val="25000"/>
                  </a:schemeClr>
                </a:solidFill>
              </a:rPr>
              <a:t>in Manual </a:t>
            </a:r>
            <a:r>
              <a:rPr lang="en-US" sz="1200" b="1" u="sng" dirty="0" smtClean="0">
                <a:solidFill>
                  <a:schemeClr val="tx1">
                    <a:lumMod val="75000"/>
                    <a:lumOff val="25000"/>
                  </a:schemeClr>
                </a:solidFill>
              </a:rPr>
              <a:t>Documentation: </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     Time-intensive </a:t>
            </a:r>
            <a:r>
              <a:rPr lang="en-US" sz="1200" dirty="0">
                <a:solidFill>
                  <a:schemeClr val="tx1">
                    <a:lumMod val="75000"/>
                    <a:lumOff val="25000"/>
                  </a:schemeClr>
                </a:solidFill>
              </a:rPr>
              <a:t>paperwork delays the overall process.</a:t>
            </a:r>
          </a:p>
          <a:p>
            <a:pPr marL="342900" indent="-342900">
              <a:spcBef>
                <a:spcPts val="1000"/>
              </a:spcBef>
              <a:buClr>
                <a:schemeClr val="accent1"/>
              </a:buClr>
              <a:buSzPct val="80000"/>
              <a:buFont typeface="Wingdings" panose="05000000000000000000" pitchFamily="2" charset="2"/>
              <a:buChar char="q"/>
            </a:pPr>
            <a:r>
              <a:rPr lang="en-US" sz="1200" b="1" u="sng" dirty="0" smtClean="0">
                <a:solidFill>
                  <a:schemeClr val="tx1">
                    <a:lumMod val="75000"/>
                    <a:lumOff val="25000"/>
                  </a:schemeClr>
                </a:solidFill>
              </a:rPr>
              <a:t>Limited </a:t>
            </a:r>
            <a:r>
              <a:rPr lang="en-US" sz="1200" b="1" u="sng" dirty="0">
                <a:solidFill>
                  <a:schemeClr val="tx1">
                    <a:lumMod val="75000"/>
                    <a:lumOff val="25000"/>
                  </a:schemeClr>
                </a:solidFill>
              </a:rPr>
              <a:t>Accessibility:</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 Physical </a:t>
            </a:r>
            <a:r>
              <a:rPr lang="en-US" sz="1200" dirty="0">
                <a:solidFill>
                  <a:schemeClr val="tx1">
                    <a:lumMod val="75000"/>
                    <a:lumOff val="25000"/>
                  </a:schemeClr>
                </a:solidFill>
              </a:rPr>
              <a:t>visits are required, causing inconvenience for customers unable to visit branches.</a:t>
            </a:r>
          </a:p>
          <a:p>
            <a:pPr marL="171450" indent="-171450">
              <a:spcBef>
                <a:spcPts val="1000"/>
              </a:spcBef>
              <a:buClr>
                <a:schemeClr val="accent1"/>
              </a:buClr>
              <a:buSzPct val="80000"/>
              <a:buFont typeface="Wingdings" panose="05000000000000000000" pitchFamily="2" charset="2"/>
              <a:buChar char="q"/>
            </a:pPr>
            <a:r>
              <a:rPr lang="en-US" sz="1200" b="1" dirty="0" smtClean="0">
                <a:solidFill>
                  <a:schemeClr val="tx1">
                    <a:lumMod val="75000"/>
                    <a:lumOff val="25000"/>
                  </a:schemeClr>
                </a:solidFill>
              </a:rPr>
              <a:t>    </a:t>
            </a:r>
            <a:r>
              <a:rPr lang="en-US" sz="1200" b="1" u="sng" dirty="0" smtClean="0">
                <a:solidFill>
                  <a:schemeClr val="tx1">
                    <a:lumMod val="75000"/>
                    <a:lumOff val="25000"/>
                  </a:schemeClr>
                </a:solidFill>
              </a:rPr>
              <a:t>Communication </a:t>
            </a:r>
            <a:r>
              <a:rPr lang="en-US" sz="1200" b="1" u="sng" dirty="0">
                <a:solidFill>
                  <a:schemeClr val="tx1">
                    <a:lumMod val="75000"/>
                    <a:lumOff val="25000"/>
                  </a:schemeClr>
                </a:solidFill>
              </a:rPr>
              <a:t>Gaps:</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Miscommunication </a:t>
            </a:r>
            <a:r>
              <a:rPr lang="en-US" sz="1200" dirty="0">
                <a:solidFill>
                  <a:schemeClr val="tx1">
                    <a:lumMod val="75000"/>
                    <a:lumOff val="25000"/>
                  </a:schemeClr>
                </a:solidFill>
              </a:rPr>
              <a:t>between departments and stakeholders increases the risk of errors.</a:t>
            </a:r>
          </a:p>
          <a:p>
            <a:pPr marL="342900" indent="-342900">
              <a:spcBef>
                <a:spcPts val="1000"/>
              </a:spcBef>
              <a:buClr>
                <a:schemeClr val="accent1"/>
              </a:buClr>
              <a:buSzPct val="80000"/>
              <a:buFont typeface="Wingdings" panose="05000000000000000000" pitchFamily="2" charset="2"/>
              <a:buChar char="q"/>
            </a:pPr>
            <a:r>
              <a:rPr lang="en-US" sz="1200" b="1" u="sng" dirty="0" smtClean="0">
                <a:solidFill>
                  <a:schemeClr val="tx1">
                    <a:lumMod val="75000"/>
                    <a:lumOff val="25000"/>
                  </a:schemeClr>
                </a:solidFill>
              </a:rPr>
              <a:t>Dependency </a:t>
            </a:r>
            <a:r>
              <a:rPr lang="en-US" sz="1200" b="1" u="sng" dirty="0">
                <a:solidFill>
                  <a:schemeClr val="tx1">
                    <a:lumMod val="75000"/>
                    <a:lumOff val="25000"/>
                  </a:schemeClr>
                </a:solidFill>
              </a:rPr>
              <a:t>on Physical Verification:</a:t>
            </a:r>
          </a:p>
          <a:p>
            <a:pPr>
              <a:spcBef>
                <a:spcPts val="1000"/>
              </a:spcBef>
              <a:buClr>
                <a:schemeClr val="accent1"/>
              </a:buClr>
              <a:buSzPct val="80000"/>
            </a:pPr>
            <a:r>
              <a:rPr lang="en-US" sz="1200" dirty="0" smtClean="0">
                <a:solidFill>
                  <a:schemeClr val="tx1">
                    <a:lumMod val="75000"/>
                    <a:lumOff val="25000"/>
                  </a:schemeClr>
                </a:solidFill>
              </a:rPr>
              <a:t>        In-person </a:t>
            </a:r>
            <a:r>
              <a:rPr lang="en-US" sz="1200" dirty="0">
                <a:solidFill>
                  <a:schemeClr val="tx1">
                    <a:lumMod val="75000"/>
                    <a:lumOff val="25000"/>
                  </a:schemeClr>
                </a:solidFill>
              </a:rPr>
              <a:t>property inspections slow down the process.</a:t>
            </a:r>
          </a:p>
          <a:p>
            <a:pPr marL="342900" indent="-342900">
              <a:spcBef>
                <a:spcPts val="1000"/>
              </a:spcBef>
              <a:buClr>
                <a:schemeClr val="accent1"/>
              </a:buClr>
              <a:buSzPct val="80000"/>
              <a:buFont typeface="Wingdings" panose="05000000000000000000" pitchFamily="2" charset="2"/>
              <a:buChar char="q"/>
            </a:pPr>
            <a:r>
              <a:rPr lang="en-US" sz="1200" b="1" u="sng" dirty="0" smtClean="0">
                <a:solidFill>
                  <a:schemeClr val="tx1">
                    <a:lumMod val="75000"/>
                    <a:lumOff val="25000"/>
                  </a:schemeClr>
                </a:solidFill>
              </a:rPr>
              <a:t>Document </a:t>
            </a:r>
            <a:r>
              <a:rPr lang="en-US" sz="1200" b="1" u="sng" dirty="0">
                <a:solidFill>
                  <a:schemeClr val="tx1">
                    <a:lumMod val="75000"/>
                    <a:lumOff val="25000"/>
                  </a:schemeClr>
                </a:solidFill>
              </a:rPr>
              <a:t>Fraud </a:t>
            </a:r>
            <a:r>
              <a:rPr lang="en-US" sz="1200" b="1" u="sng" dirty="0" smtClean="0">
                <a:solidFill>
                  <a:schemeClr val="tx1">
                    <a:lumMod val="75000"/>
                    <a:lumOff val="25000"/>
                  </a:schemeClr>
                </a:solidFill>
              </a:rPr>
              <a:t>Risks:</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Susceptibility </a:t>
            </a:r>
            <a:r>
              <a:rPr lang="en-US" sz="1200" dirty="0">
                <a:solidFill>
                  <a:schemeClr val="tx1">
                    <a:lumMod val="75000"/>
                    <a:lumOff val="25000"/>
                  </a:schemeClr>
                </a:solidFill>
              </a:rPr>
              <a:t>to fraudulent document submission compromises security.</a:t>
            </a:r>
          </a:p>
          <a:p>
            <a:pPr marL="342900" indent="-342900">
              <a:spcBef>
                <a:spcPts val="1000"/>
              </a:spcBef>
              <a:buClr>
                <a:schemeClr val="accent1"/>
              </a:buClr>
              <a:buSzPct val="80000"/>
              <a:buFont typeface="Wingdings" panose="05000000000000000000" pitchFamily="2" charset="2"/>
              <a:buChar char="q"/>
            </a:pPr>
            <a:r>
              <a:rPr lang="en-US" sz="1200" b="1" u="sng" dirty="0" smtClean="0">
                <a:solidFill>
                  <a:schemeClr val="tx1">
                    <a:lumMod val="75000"/>
                    <a:lumOff val="25000"/>
                  </a:schemeClr>
                </a:solidFill>
              </a:rPr>
              <a:t>High </a:t>
            </a:r>
            <a:r>
              <a:rPr lang="en-US" sz="1200" b="1" u="sng" dirty="0">
                <a:solidFill>
                  <a:schemeClr val="tx1">
                    <a:lumMod val="75000"/>
                    <a:lumOff val="25000"/>
                  </a:schemeClr>
                </a:solidFill>
              </a:rPr>
              <a:t>Turnaround Time:</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Lengthy </a:t>
            </a:r>
            <a:r>
              <a:rPr lang="en-US" sz="1200" dirty="0">
                <a:solidFill>
                  <a:schemeClr val="tx1">
                    <a:lumMod val="75000"/>
                    <a:lumOff val="25000"/>
                  </a:schemeClr>
                </a:solidFill>
              </a:rPr>
              <a:t>approval timelines discourage potential borrowers.</a:t>
            </a:r>
          </a:p>
          <a:p>
            <a:pPr marL="34290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Inconsistent Customer Experience:</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Service </a:t>
            </a:r>
            <a:r>
              <a:rPr lang="en-US" sz="1200" dirty="0">
                <a:solidFill>
                  <a:schemeClr val="tx1">
                    <a:lumMod val="75000"/>
                    <a:lumOff val="25000"/>
                  </a:schemeClr>
                </a:solidFill>
              </a:rPr>
              <a:t>quality varies across branches and representatives.</a:t>
            </a:r>
          </a:p>
          <a:p>
            <a:pPr marL="34290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8.Lack of Real-Time Updates:</a:t>
            </a:r>
          </a:p>
          <a:p>
            <a:pPr>
              <a:spcBef>
                <a:spcPts val="1000"/>
              </a:spcBef>
              <a:buClr>
                <a:schemeClr val="accent1"/>
              </a:buClr>
              <a:buSzPct val="80000"/>
            </a:pPr>
            <a:r>
              <a:rPr lang="en-US" sz="1200" b="1" dirty="0" smtClean="0">
                <a:solidFill>
                  <a:schemeClr val="tx1">
                    <a:lumMod val="75000"/>
                    <a:lumOff val="25000"/>
                  </a:schemeClr>
                </a:solidFill>
              </a:rPr>
              <a:t>       </a:t>
            </a:r>
            <a:r>
              <a:rPr lang="en-US" sz="1200" dirty="0" smtClean="0">
                <a:solidFill>
                  <a:schemeClr val="tx1">
                    <a:lumMod val="75000"/>
                    <a:lumOff val="25000"/>
                  </a:schemeClr>
                </a:solidFill>
              </a:rPr>
              <a:t>Customers </a:t>
            </a:r>
            <a:r>
              <a:rPr lang="en-US" sz="1200" dirty="0">
                <a:solidFill>
                  <a:schemeClr val="tx1">
                    <a:lumMod val="75000"/>
                    <a:lumOff val="25000"/>
                  </a:schemeClr>
                </a:solidFill>
              </a:rPr>
              <a:t>often remain unaware of their application status.</a:t>
            </a:r>
          </a:p>
          <a:p>
            <a:pPr marL="34290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9.Resource Constraints:</a:t>
            </a:r>
          </a:p>
          <a:p>
            <a:pPr>
              <a:spcBef>
                <a:spcPts val="1000"/>
              </a:spcBef>
              <a:buClr>
                <a:schemeClr val="accent1"/>
              </a:buClr>
              <a:buSzPct val="80000"/>
            </a:pPr>
            <a:r>
              <a:rPr lang="en-US" sz="1200" dirty="0" smtClean="0">
                <a:solidFill>
                  <a:schemeClr val="tx1">
                    <a:lumMod val="75000"/>
                    <a:lumOff val="25000"/>
                  </a:schemeClr>
                </a:solidFill>
              </a:rPr>
              <a:t>        Limited </a:t>
            </a:r>
            <a:r>
              <a:rPr lang="en-US" sz="1200" dirty="0">
                <a:solidFill>
                  <a:schemeClr val="tx1">
                    <a:lumMod val="75000"/>
                    <a:lumOff val="25000"/>
                  </a:schemeClr>
                </a:solidFill>
              </a:rPr>
              <a:t>staff availability creates bottlenecks in processing</a:t>
            </a:r>
            <a:r>
              <a:rPr lang="en-US" sz="1200" dirty="0" smtClean="0">
                <a:solidFill>
                  <a:schemeClr val="tx1">
                    <a:lumMod val="75000"/>
                    <a:lumOff val="25000"/>
                  </a:schemeClr>
                </a:solidFill>
              </a:rPr>
              <a:t>.</a:t>
            </a:r>
          </a:p>
          <a:p>
            <a:pPr>
              <a:spcBef>
                <a:spcPts val="1000"/>
              </a:spcBef>
              <a:buClr>
                <a:schemeClr val="accent1"/>
              </a:buClr>
              <a:buSzPct val="80000"/>
            </a:pPr>
            <a:r>
              <a:rPr lang="en-US" sz="1200" dirty="0"/>
              <a:t>The current process faces multiple challenges, from inefficiencies and delays to inconsistent customer service, which impact customer satisfaction and operational effectiveness.</a:t>
            </a:r>
            <a:endParaRPr lang="en-US" sz="1200" b="1" u="sng" dirty="0">
              <a:solidFill>
                <a:schemeClr val="tx1">
                  <a:lumMod val="75000"/>
                  <a:lumOff val="25000"/>
                </a:schemeClr>
              </a:solidFill>
            </a:endParaRPr>
          </a:p>
          <a:p>
            <a:pPr>
              <a:spcBef>
                <a:spcPts val="1000"/>
              </a:spcBef>
              <a:buClr>
                <a:schemeClr val="accent1"/>
              </a:buClr>
              <a:buSzPct val="80000"/>
            </a:pPr>
            <a:r>
              <a:rPr lang="en-US" sz="1200" b="1" u="sng" dirty="0" smtClean="0">
                <a:solidFill>
                  <a:schemeClr val="tx1">
                    <a:lumMod val="75000"/>
                    <a:lumOff val="25000"/>
                  </a:schemeClr>
                </a:solidFill>
              </a:rPr>
              <a:t>	</a:t>
            </a:r>
            <a:endParaRPr lang="en-US" sz="1200" b="1" u="sng" dirty="0">
              <a:solidFill>
                <a:schemeClr val="tx1">
                  <a:lumMod val="75000"/>
                  <a:lumOff val="25000"/>
                </a:schemeClr>
              </a:solidFill>
            </a:endParaRPr>
          </a:p>
        </p:txBody>
      </p:sp>
    </p:spTree>
    <p:extLst>
      <p:ext uri="{BB962C8B-B14F-4D97-AF65-F5344CB8AC3E}">
        <p14:creationId xmlns:p14="http://schemas.microsoft.com/office/powerpoint/2010/main" val="280175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60705" y="0"/>
            <a:ext cx="103152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Aft>
                <a:spcPct val="0"/>
              </a:spcAft>
            </a:pPr>
            <a:r>
              <a:rPr lang="en-US" altLang="en-US" b="1" u="sng" dirty="0" smtClean="0">
                <a:solidFill>
                  <a:schemeClr val="tx1"/>
                </a:solidFill>
              </a:rPr>
              <a:t>Opportunity:-</a:t>
            </a:r>
            <a:endParaRPr lang="en-US" altLang="en-US" b="1" u="sng" dirty="0">
              <a:solidFill>
                <a:schemeClr val="tx1"/>
              </a:solidFill>
            </a:endParaRPr>
          </a:p>
        </p:txBody>
      </p:sp>
      <p:sp>
        <p:nvSpPr>
          <p:cNvPr id="2" name="Rectangle 1"/>
          <p:cNvSpPr/>
          <p:nvPr/>
        </p:nvSpPr>
        <p:spPr>
          <a:xfrm>
            <a:off x="196609" y="750424"/>
            <a:ext cx="11995391" cy="5781070"/>
          </a:xfrm>
          <a:prstGeom prst="rect">
            <a:avLst/>
          </a:prstGeom>
        </p:spPr>
        <p:txBody>
          <a:bodyPr wrap="square">
            <a:spAutoFit/>
          </a:bodyPr>
          <a:lstStyle/>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Enhanced Accessibility :- </a:t>
            </a:r>
          </a:p>
          <a:p>
            <a:pPr lvl="0">
              <a:spcBef>
                <a:spcPts val="1000"/>
              </a:spcBef>
              <a:buClr>
                <a:schemeClr val="accent1"/>
              </a:buClr>
              <a:buSzPct val="80000"/>
            </a:pPr>
            <a:r>
              <a:rPr lang="en-US" sz="1200" b="1" dirty="0" smtClean="0">
                <a:solidFill>
                  <a:schemeClr val="tx1">
                    <a:lumMod val="75000"/>
                    <a:lumOff val="25000"/>
                  </a:schemeClr>
                </a:solidFill>
              </a:rPr>
              <a:t>       Customers </a:t>
            </a:r>
            <a:r>
              <a:rPr lang="en-US" sz="1200" b="1" dirty="0">
                <a:solidFill>
                  <a:schemeClr val="tx1">
                    <a:lumMod val="75000"/>
                    <a:lumOff val="25000"/>
                  </a:schemeClr>
                </a:solidFill>
              </a:rPr>
              <a:t>can apply for loans anytime, anywhere, reducing the need for physical branch visits.</a:t>
            </a:r>
            <a:endParaRPr lang="en-IN" sz="1200" b="1"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endParaRPr lang="en-US"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Faster Processing:- </a:t>
            </a:r>
            <a:endParaRPr lang="en-US" sz="1200" b="1" u="sng" dirty="0" smtClean="0">
              <a:solidFill>
                <a:schemeClr val="tx1">
                  <a:lumMod val="75000"/>
                  <a:lumOff val="25000"/>
                </a:schemeClr>
              </a:solidFill>
            </a:endParaRPr>
          </a:p>
          <a:p>
            <a:pPr lvl="0">
              <a:spcBef>
                <a:spcPts val="1000"/>
              </a:spcBef>
              <a:buClr>
                <a:schemeClr val="accent1"/>
              </a:buClr>
              <a:buSzPct val="80000"/>
            </a:pPr>
            <a:r>
              <a:rPr lang="en-US" sz="1200" b="1" dirty="0" smtClean="0">
                <a:solidFill>
                  <a:schemeClr val="tx1">
                    <a:lumMod val="75000"/>
                    <a:lumOff val="25000"/>
                  </a:schemeClr>
                </a:solidFill>
              </a:rPr>
              <a:t>       Times </a:t>
            </a:r>
            <a:r>
              <a:rPr lang="en-US" sz="1200" b="1" dirty="0">
                <a:solidFill>
                  <a:schemeClr val="tx1">
                    <a:lumMod val="75000"/>
                    <a:lumOff val="25000"/>
                  </a:schemeClr>
                </a:solidFill>
              </a:rPr>
              <a:t>Automated workflows expedite document verification and approval processes, leading to quicker loan disbursement.</a:t>
            </a:r>
            <a:endParaRPr lang="en-IN" sz="1200" b="1"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endParaRPr lang="en-US"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Improved Customer Experience :- </a:t>
            </a:r>
            <a:endParaRPr lang="en-US" sz="1200" b="1" u="sng" dirty="0" smtClean="0">
              <a:solidFill>
                <a:schemeClr val="tx1">
                  <a:lumMod val="75000"/>
                  <a:lumOff val="25000"/>
                </a:schemeClr>
              </a:solidFill>
            </a:endParaRPr>
          </a:p>
          <a:p>
            <a:pPr lvl="0">
              <a:spcBef>
                <a:spcPts val="1000"/>
              </a:spcBef>
              <a:buClr>
                <a:schemeClr val="accent1"/>
              </a:buClr>
              <a:buSzPct val="80000"/>
            </a:pPr>
            <a:r>
              <a:rPr lang="en-US" sz="1200" b="1" dirty="0" smtClean="0">
                <a:solidFill>
                  <a:schemeClr val="tx1">
                    <a:lumMod val="75000"/>
                    <a:lumOff val="25000"/>
                  </a:schemeClr>
                </a:solidFill>
              </a:rPr>
              <a:t>       A </a:t>
            </a:r>
            <a:r>
              <a:rPr lang="en-US" sz="1200" b="1" dirty="0">
                <a:solidFill>
                  <a:schemeClr val="tx1">
                    <a:lumMod val="75000"/>
                    <a:lumOff val="25000"/>
                  </a:schemeClr>
                </a:solidFill>
              </a:rPr>
              <a:t>user-friendly digital interface provides a seamless experience, offering real-time updates and support.</a:t>
            </a:r>
            <a:endParaRPr lang="en-IN" sz="1200" b="1"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endParaRPr lang="en-US"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Reduced Operational Costs </a:t>
            </a:r>
            <a:r>
              <a:rPr lang="en-US" sz="1200" b="1" u="sng" dirty="0" smtClean="0">
                <a:solidFill>
                  <a:schemeClr val="tx1">
                    <a:lumMod val="75000"/>
                    <a:lumOff val="25000"/>
                  </a:schemeClr>
                </a:solidFill>
              </a:rPr>
              <a:t>:-</a:t>
            </a:r>
          </a:p>
          <a:p>
            <a:pPr lvl="0">
              <a:spcBef>
                <a:spcPts val="1000"/>
              </a:spcBef>
              <a:buClr>
                <a:schemeClr val="accent1"/>
              </a:buClr>
              <a:buSzPct val="80000"/>
            </a:pPr>
            <a:r>
              <a:rPr lang="en-US" sz="1200" b="1" dirty="0" smtClean="0">
                <a:solidFill>
                  <a:schemeClr val="tx1">
                    <a:lumMod val="75000"/>
                    <a:lumOff val="25000"/>
                  </a:schemeClr>
                </a:solidFill>
              </a:rPr>
              <a:t>        Minimizing </a:t>
            </a:r>
            <a:r>
              <a:rPr lang="en-US" sz="1200" b="1" dirty="0">
                <a:solidFill>
                  <a:schemeClr val="tx1">
                    <a:lumMod val="75000"/>
                    <a:lumOff val="25000"/>
                  </a:schemeClr>
                </a:solidFill>
              </a:rPr>
              <a:t>physical paperwork and manual processing can lead to lower operational expenses for the bank.</a:t>
            </a:r>
            <a:endParaRPr lang="en-IN" sz="1200" b="1"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endParaRPr lang="en-US"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Data Analytics and Insights </a:t>
            </a:r>
            <a:r>
              <a:rPr lang="en-US" sz="1200" b="1" u="sng" dirty="0" smtClean="0">
                <a:solidFill>
                  <a:schemeClr val="tx1">
                    <a:lumMod val="75000"/>
                    <a:lumOff val="25000"/>
                  </a:schemeClr>
                </a:solidFill>
              </a:rPr>
              <a:t>:-</a:t>
            </a:r>
          </a:p>
          <a:p>
            <a:pPr lvl="0">
              <a:spcBef>
                <a:spcPts val="1000"/>
              </a:spcBef>
              <a:buClr>
                <a:schemeClr val="accent1"/>
              </a:buClr>
              <a:buSzPct val="80000"/>
            </a:pPr>
            <a:r>
              <a:rPr lang="en-US" sz="1200" b="1" dirty="0" smtClean="0">
                <a:solidFill>
                  <a:schemeClr val="tx1">
                    <a:lumMod val="75000"/>
                    <a:lumOff val="25000"/>
                  </a:schemeClr>
                </a:solidFill>
              </a:rPr>
              <a:t>        Digital </a:t>
            </a:r>
            <a:r>
              <a:rPr lang="en-US" sz="1200" b="1" dirty="0">
                <a:solidFill>
                  <a:schemeClr val="tx1">
                    <a:lumMod val="75000"/>
                    <a:lumOff val="25000"/>
                  </a:schemeClr>
                </a:solidFill>
              </a:rPr>
              <a:t>systems enable better data collection and analysis, allowing for more informed decision-making and risk assessment</a:t>
            </a:r>
            <a:r>
              <a:rPr lang="en-US" sz="1200" b="1" u="sng" dirty="0">
                <a:solidFill>
                  <a:schemeClr val="tx1">
                    <a:lumMod val="75000"/>
                    <a:lumOff val="25000"/>
                  </a:schemeClr>
                </a:solidFill>
              </a:rPr>
              <a:t>.</a:t>
            </a:r>
            <a:endParaRPr lang="en-IN"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endParaRPr lang="en-US" sz="1200" b="1" u="sng" dirty="0">
              <a:solidFill>
                <a:schemeClr val="tx1">
                  <a:lumMod val="75000"/>
                  <a:lumOff val="25000"/>
                </a:schemeClr>
              </a:solidFill>
            </a:endParaRPr>
          </a:p>
          <a:p>
            <a:pPr marL="342900" lvl="0" indent="-342900">
              <a:spcBef>
                <a:spcPts val="1000"/>
              </a:spcBef>
              <a:buClr>
                <a:schemeClr val="accent1"/>
              </a:buClr>
              <a:buSzPct val="80000"/>
              <a:buFont typeface="Wingdings" panose="05000000000000000000" pitchFamily="2" charset="2"/>
              <a:buChar char="q"/>
            </a:pPr>
            <a:r>
              <a:rPr lang="en-US" sz="1200" b="1" u="sng" dirty="0">
                <a:solidFill>
                  <a:schemeClr val="tx1">
                    <a:lumMod val="75000"/>
                    <a:lumOff val="25000"/>
                  </a:schemeClr>
                </a:solidFill>
              </a:rPr>
              <a:t>Enhanced Security </a:t>
            </a:r>
            <a:r>
              <a:rPr lang="en-US" sz="1200" b="1" u="sng" dirty="0" smtClean="0">
                <a:solidFill>
                  <a:schemeClr val="tx1">
                    <a:lumMod val="75000"/>
                    <a:lumOff val="25000"/>
                  </a:schemeClr>
                </a:solidFill>
              </a:rPr>
              <a:t>:-</a:t>
            </a:r>
          </a:p>
          <a:p>
            <a:pPr lvl="0">
              <a:spcBef>
                <a:spcPts val="1000"/>
              </a:spcBef>
              <a:buClr>
                <a:schemeClr val="accent1"/>
              </a:buClr>
              <a:buSzPct val="80000"/>
            </a:pPr>
            <a:r>
              <a:rPr lang="en-US" sz="1200" b="1" dirty="0" smtClean="0">
                <a:solidFill>
                  <a:schemeClr val="tx1">
                    <a:lumMod val="75000"/>
                    <a:lumOff val="25000"/>
                  </a:schemeClr>
                </a:solidFill>
              </a:rPr>
              <a:t>       Measures </a:t>
            </a:r>
            <a:r>
              <a:rPr lang="en-US" sz="1200" b="1" dirty="0">
                <a:solidFill>
                  <a:schemeClr val="tx1">
                    <a:lumMod val="75000"/>
                    <a:lumOff val="25000"/>
                  </a:schemeClr>
                </a:solidFill>
              </a:rPr>
              <a:t>Advanced digital security protocols can help safeguard sensitive customer information and reduce fraud risks.</a:t>
            </a:r>
            <a:endParaRPr lang="en-IN" sz="1200" b="1" dirty="0">
              <a:solidFill>
                <a:schemeClr val="tx1">
                  <a:lumMod val="75000"/>
                  <a:lumOff val="25000"/>
                </a:schemeClr>
              </a:solidFill>
            </a:endParaRPr>
          </a:p>
          <a:p>
            <a:pPr>
              <a:spcBef>
                <a:spcPts val="1000"/>
              </a:spcBef>
              <a:buClr>
                <a:schemeClr val="accent1"/>
              </a:buClr>
              <a:buSzPct val="80000"/>
            </a:pPr>
            <a:r>
              <a:rPr lang="en-US" sz="1200" b="1" dirty="0" smtClean="0">
                <a:solidFill>
                  <a:schemeClr val="tx1">
                    <a:lumMod val="75000"/>
                    <a:lumOff val="25000"/>
                  </a:schemeClr>
                </a:solidFill>
              </a:rPr>
              <a:t>Developing </a:t>
            </a:r>
            <a:r>
              <a:rPr lang="en-US" sz="1200" b="1" dirty="0">
                <a:solidFill>
                  <a:schemeClr val="tx1">
                    <a:lumMod val="75000"/>
                    <a:lumOff val="25000"/>
                  </a:schemeClr>
                </a:solidFill>
              </a:rPr>
              <a:t>a digital home loan application presents significant opportunities for HDFC Bank to improve accessibility, efficiency, and customer satisfaction while reducing costs and enhancing security, paving the way for a competitive advantage in the </a:t>
            </a:r>
            <a:r>
              <a:rPr lang="en-US" sz="1200" b="1" dirty="0" err="1">
                <a:solidFill>
                  <a:schemeClr val="tx1">
                    <a:lumMod val="75000"/>
                    <a:lumOff val="25000"/>
                  </a:schemeClr>
                </a:solidFill>
              </a:rPr>
              <a:t>marke</a:t>
            </a:r>
            <a:r>
              <a:rPr lang="en-US" sz="1200" b="1" dirty="0">
                <a:solidFill>
                  <a:schemeClr val="tx1">
                    <a:lumMod val="75000"/>
                    <a:lumOff val="25000"/>
                  </a:schemeClr>
                </a:solidFill>
              </a:rPr>
              <a:t>.</a:t>
            </a:r>
          </a:p>
        </p:txBody>
      </p:sp>
    </p:spTree>
    <p:extLst>
      <p:ext uri="{BB962C8B-B14F-4D97-AF65-F5344CB8AC3E}">
        <p14:creationId xmlns:p14="http://schemas.microsoft.com/office/powerpoint/2010/main" val="279354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114"/>
            <a:ext cx="9404723" cy="1400530"/>
          </a:xfrm>
        </p:spPr>
        <p:txBody>
          <a:bodyPr/>
          <a:lstStyle/>
          <a:p>
            <a:r>
              <a:rPr lang="en-IN" b="1" u="sng" dirty="0">
                <a:solidFill>
                  <a:schemeClr val="tx1"/>
                </a:solidFill>
              </a:rPr>
              <a:t>Purpose Statement (Goals):</a:t>
            </a:r>
            <a:endParaRPr lang="en-IN" sz="2000" b="1" u="sng" dirty="0">
              <a:solidFill>
                <a:schemeClr val="tx1"/>
              </a:solidFill>
              <a:latin typeface="Arial Black" panose="020B0A04020102020204" pitchFamily="34" charset="0"/>
            </a:endParaRPr>
          </a:p>
        </p:txBody>
      </p:sp>
      <p:sp>
        <p:nvSpPr>
          <p:cNvPr id="5" name="Content Placeholder 4"/>
          <p:cNvSpPr>
            <a:spLocks noGrp="1"/>
          </p:cNvSpPr>
          <p:nvPr>
            <p:ph sz="half" idx="2"/>
          </p:nvPr>
        </p:nvSpPr>
        <p:spPr>
          <a:xfrm>
            <a:off x="133564" y="872836"/>
            <a:ext cx="11961454" cy="5856737"/>
          </a:xfrm>
        </p:spPr>
        <p:txBody>
          <a:bodyPr>
            <a:normAutofit lnSpcReduction="10000"/>
          </a:bodyPr>
          <a:lstStyle/>
          <a:p>
            <a:pPr lvl="0">
              <a:buFont typeface="Wingdings" panose="05000000000000000000" pitchFamily="2" charset="2"/>
              <a:buChar char="q"/>
            </a:pPr>
            <a:r>
              <a:rPr lang="en-IN" sz="1200" b="1" u="sng" dirty="0"/>
              <a:t>Promoting Digital Transformation:</a:t>
            </a:r>
            <a:r>
              <a:rPr lang="en-IN" sz="1200" dirty="0"/>
              <a:t/>
            </a:r>
            <a:br>
              <a:rPr lang="en-IN" sz="1200" dirty="0"/>
            </a:br>
            <a:r>
              <a:rPr lang="en-IN" sz="1200" dirty="0"/>
              <a:t>Align with India’s shift towards digital banking, reshaping financial accessibility, especially for the underbanked.</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Faster </a:t>
            </a:r>
            <a:r>
              <a:rPr lang="en-IN" sz="1200" b="1" u="sng" dirty="0"/>
              <a:t>Loan Approvals:</a:t>
            </a:r>
            <a:r>
              <a:rPr lang="en-IN" sz="1200" dirty="0"/>
              <a:t/>
            </a:r>
            <a:br>
              <a:rPr lang="en-IN" sz="1200" dirty="0"/>
            </a:br>
            <a:r>
              <a:rPr lang="en-IN" sz="1200" dirty="0"/>
              <a:t>Leverage automation to reduce home loan processing times by up to 70%, enabling quicker approvals.</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Enhancing </a:t>
            </a:r>
            <a:r>
              <a:rPr lang="en-IN" sz="1200" b="1" u="sng" dirty="0"/>
              <a:t>Financial Inclusion:</a:t>
            </a:r>
            <a:r>
              <a:rPr lang="en-IN" sz="1200" dirty="0"/>
              <a:t/>
            </a:r>
            <a:br>
              <a:rPr lang="en-IN" sz="1200" dirty="0"/>
            </a:br>
            <a:r>
              <a:rPr lang="en-IN" sz="1200" dirty="0"/>
              <a:t>Extend digital banking services to rural and semi-urban areas, contributing to higher financial inclusion rates.</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Boosting </a:t>
            </a:r>
            <a:r>
              <a:rPr lang="en-IN" sz="1200" b="1" u="sng" dirty="0"/>
              <a:t>Customer Convenience:</a:t>
            </a:r>
            <a:r>
              <a:rPr lang="en-IN" sz="1200" dirty="0"/>
              <a:t/>
            </a:r>
            <a:br>
              <a:rPr lang="en-IN" sz="1200" dirty="0"/>
            </a:br>
            <a:r>
              <a:rPr lang="en-IN" sz="1200" dirty="0"/>
              <a:t>Provide 24/7 online loan application access, ensuring seamless and hassle-free customer experiences.</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Improving </a:t>
            </a:r>
            <a:r>
              <a:rPr lang="en-IN" sz="1200" b="1" u="sng" dirty="0"/>
              <a:t>Transparency:</a:t>
            </a:r>
            <a:r>
              <a:rPr lang="en-IN" sz="1200" dirty="0"/>
              <a:t/>
            </a:r>
            <a:br>
              <a:rPr lang="en-IN" sz="1200" dirty="0"/>
            </a:br>
            <a:r>
              <a:rPr lang="en-IN" sz="1200" dirty="0"/>
              <a:t>Reduce cash dependency with digital transactions, fostering transparency and lowering transaction costs.</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Expanding </a:t>
            </a:r>
            <a:r>
              <a:rPr lang="en-IN" sz="1200" b="1" u="sng" dirty="0"/>
              <a:t>Digital Reach:</a:t>
            </a:r>
            <a:r>
              <a:rPr lang="en-IN" sz="1200" dirty="0"/>
              <a:t/>
            </a:r>
            <a:br>
              <a:rPr lang="en-IN" sz="1200" dirty="0"/>
            </a:br>
            <a:r>
              <a:rPr lang="en-IN" sz="1200" dirty="0"/>
              <a:t>Capitalize on the growing adoption of mobile and internet banking, reflecting a 100% annual growth trend.</a:t>
            </a:r>
          </a:p>
          <a:p>
            <a:pPr lvl="0">
              <a:buFont typeface="Wingdings" panose="05000000000000000000" pitchFamily="2" charset="2"/>
              <a:buChar char="q"/>
            </a:pPr>
            <a:endParaRPr lang="en-IN" sz="1200" b="1" u="sng" dirty="0" smtClean="0"/>
          </a:p>
          <a:p>
            <a:pPr lvl="0">
              <a:buFont typeface="Wingdings" panose="05000000000000000000" pitchFamily="2" charset="2"/>
              <a:buChar char="q"/>
            </a:pPr>
            <a:r>
              <a:rPr lang="en-IN" sz="1200" b="1" u="sng" dirty="0" smtClean="0"/>
              <a:t>Reducing </a:t>
            </a:r>
            <a:r>
              <a:rPr lang="en-IN" sz="1200" b="1" u="sng" dirty="0"/>
              <a:t>Operational Costs:</a:t>
            </a:r>
            <a:r>
              <a:rPr lang="en-IN" sz="1200" dirty="0"/>
              <a:t/>
            </a:r>
            <a:br>
              <a:rPr lang="en-IN" sz="1200" dirty="0"/>
            </a:br>
            <a:r>
              <a:rPr lang="en-IN" sz="1200" dirty="0"/>
              <a:t>Cut down paperwork and manual interventions, leading to 20-30% savings on operational costs.</a:t>
            </a:r>
          </a:p>
          <a:p>
            <a:pPr>
              <a:buFont typeface="Wingdings" panose="05000000000000000000" pitchFamily="2" charset="2"/>
              <a:buChar char="q"/>
            </a:pPr>
            <a:endParaRPr lang="en-IN" sz="1200" b="1" u="sng" dirty="0" smtClean="0"/>
          </a:p>
          <a:p>
            <a:pPr>
              <a:buFont typeface="Wingdings" panose="05000000000000000000" pitchFamily="2" charset="2"/>
              <a:buChar char="q"/>
            </a:pPr>
            <a:r>
              <a:rPr lang="en-IN" sz="1200" b="1" u="sng" dirty="0" smtClean="0"/>
              <a:t>Optimizing </a:t>
            </a:r>
            <a:r>
              <a:rPr lang="en-IN" sz="1200" b="1" u="sng" dirty="0"/>
              <a:t>Customer Experience:</a:t>
            </a:r>
            <a:r>
              <a:rPr lang="en-IN" sz="1200" dirty="0"/>
              <a:t/>
            </a:r>
            <a:br>
              <a:rPr lang="en-IN" sz="1200" dirty="0"/>
            </a:br>
            <a:r>
              <a:rPr lang="en-IN" sz="1200" dirty="0"/>
              <a:t>Implement intuitive interfaces and digital support to boost satisfaction, increasing retention and loyalty.</a:t>
            </a:r>
            <a:endParaRPr lang="en-IN"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992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3114"/>
            <a:ext cx="6503541" cy="676077"/>
          </a:xfrm>
        </p:spPr>
        <p:txBody>
          <a:bodyPr>
            <a:normAutofit/>
          </a:bodyPr>
          <a:lstStyle/>
          <a:p>
            <a:r>
              <a:rPr lang="en-IN" b="1" u="sng" dirty="0">
                <a:solidFill>
                  <a:schemeClr val="tx1"/>
                </a:solidFill>
              </a:rPr>
              <a:t>Project Objectives:</a:t>
            </a:r>
            <a:endParaRPr lang="en-IN" sz="2000" b="1" u="sng" dirty="0">
              <a:solidFill>
                <a:schemeClr val="tx1"/>
              </a:solidFill>
              <a:latin typeface="Arial Black" panose="020B0A04020102020204" pitchFamily="34" charset="0"/>
            </a:endParaRPr>
          </a:p>
        </p:txBody>
      </p:sp>
      <p:sp>
        <p:nvSpPr>
          <p:cNvPr id="8" name="Rectangle 3"/>
          <p:cNvSpPr>
            <a:spLocks noChangeArrowheads="1"/>
          </p:cNvSpPr>
          <p:nvPr/>
        </p:nvSpPr>
        <p:spPr bwMode="auto">
          <a:xfrm>
            <a:off x="0" y="778567"/>
            <a:ext cx="12192000" cy="590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Integrate </a:t>
            </a:r>
            <a:r>
              <a:rPr lang="en-IN" sz="1200" b="1" u="sng" dirty="0">
                <a:solidFill>
                  <a:schemeClr val="tx1">
                    <a:lumMod val="75000"/>
                    <a:lumOff val="25000"/>
                  </a:schemeClr>
                </a:solidFill>
              </a:rPr>
              <a:t>Predictive Analytics for Risk Assessment:</a:t>
            </a:r>
            <a:br>
              <a:rPr lang="en-IN" sz="1200" b="1" u="sng" dirty="0">
                <a:solidFill>
                  <a:schemeClr val="tx1">
                    <a:lumMod val="75000"/>
                    <a:lumOff val="25000"/>
                  </a:schemeClr>
                </a:solidFill>
              </a:rPr>
            </a:br>
            <a:r>
              <a:rPr lang="en-IN" sz="1200" dirty="0">
                <a:solidFill>
                  <a:schemeClr val="tx1">
                    <a:lumMod val="75000"/>
                    <a:lumOff val="25000"/>
                  </a:schemeClr>
                </a:solidFill>
              </a:rPr>
              <a:t>Use AI-driven analytics to evaluate borrower profiles and predict risks, ensuring accurate decision-making.</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b="1" u="sng" dirty="0" smtClean="0">
              <a:solidFill>
                <a:schemeClr val="tx1">
                  <a:lumMod val="75000"/>
                  <a:lumOff val="25000"/>
                </a:schemeClr>
              </a:solidFill>
            </a:endParaRPr>
          </a:p>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 </a:t>
            </a:r>
            <a:r>
              <a:rPr lang="en-IN" sz="1200" b="1" u="sng" dirty="0">
                <a:solidFill>
                  <a:schemeClr val="tx1">
                    <a:lumMod val="75000"/>
                    <a:lumOff val="25000"/>
                  </a:schemeClr>
                </a:solidFill>
              </a:rPr>
              <a:t>Build a Scalable Platform:</a:t>
            </a:r>
            <a:br>
              <a:rPr lang="en-IN" sz="1200" b="1" u="sng" dirty="0">
                <a:solidFill>
                  <a:schemeClr val="tx1">
                    <a:lumMod val="75000"/>
                    <a:lumOff val="25000"/>
                  </a:schemeClr>
                </a:solidFill>
              </a:rPr>
            </a:br>
            <a:r>
              <a:rPr lang="en-IN" sz="1200" dirty="0">
                <a:solidFill>
                  <a:schemeClr val="tx1">
                    <a:lumMod val="75000"/>
                    <a:lumOff val="25000"/>
                  </a:schemeClr>
                </a:solidFill>
              </a:rPr>
              <a:t>Develop a flexible system that can adapt to increasing customer demands and integrate future features seamlessly.</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b="1" u="sng" dirty="0" smtClean="0">
              <a:solidFill>
                <a:schemeClr val="tx1">
                  <a:lumMod val="75000"/>
                  <a:lumOff val="25000"/>
                </a:schemeClr>
              </a:solidFill>
            </a:endParaRPr>
          </a:p>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Facilitate </a:t>
            </a:r>
            <a:r>
              <a:rPr lang="en-IN" sz="1200" b="1" u="sng" dirty="0" err="1" smtClean="0">
                <a:solidFill>
                  <a:schemeClr val="tx1">
                    <a:lumMod val="75000"/>
                    <a:lumOff val="25000"/>
                  </a:schemeClr>
                </a:solidFill>
              </a:rPr>
              <a:t>Omnichannel</a:t>
            </a:r>
            <a:r>
              <a:rPr lang="en-IN" sz="1200" b="1" u="sng" dirty="0" smtClean="0">
                <a:solidFill>
                  <a:schemeClr val="tx1">
                    <a:lumMod val="75000"/>
                    <a:lumOff val="25000"/>
                  </a:schemeClr>
                </a:solidFill>
              </a:rPr>
              <a:t> </a:t>
            </a:r>
            <a:r>
              <a:rPr lang="en-IN" sz="1200" b="1" u="sng" dirty="0">
                <a:solidFill>
                  <a:schemeClr val="tx1">
                    <a:lumMod val="75000"/>
                    <a:lumOff val="25000"/>
                  </a:schemeClr>
                </a:solidFill>
              </a:rPr>
              <a:t>Experience:</a:t>
            </a:r>
            <a:br>
              <a:rPr lang="en-IN" sz="1200" b="1" u="sng" dirty="0">
                <a:solidFill>
                  <a:schemeClr val="tx1">
                    <a:lumMod val="75000"/>
                    <a:lumOff val="25000"/>
                  </a:schemeClr>
                </a:solidFill>
              </a:rPr>
            </a:br>
            <a:r>
              <a:rPr lang="en-IN" sz="1200" dirty="0">
                <a:solidFill>
                  <a:schemeClr val="tx1">
                    <a:lumMod val="75000"/>
                    <a:lumOff val="25000"/>
                  </a:schemeClr>
                </a:solidFill>
              </a:rPr>
              <a:t>Ensure the application supports multiple platforms—web, mobile, and tablets—providing consistent user experiences.</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b="1" u="sng" dirty="0" smtClean="0">
              <a:solidFill>
                <a:schemeClr val="tx1">
                  <a:lumMod val="75000"/>
                  <a:lumOff val="25000"/>
                </a:schemeClr>
              </a:solidFill>
            </a:endParaRPr>
          </a:p>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Incorporate </a:t>
            </a:r>
            <a:r>
              <a:rPr lang="en-IN" sz="1200" b="1" u="sng" dirty="0">
                <a:solidFill>
                  <a:schemeClr val="tx1">
                    <a:lumMod val="75000"/>
                    <a:lumOff val="25000"/>
                  </a:schemeClr>
                </a:solidFill>
              </a:rPr>
              <a:t>Customizable Loan Plans:</a:t>
            </a:r>
            <a:br>
              <a:rPr lang="en-IN" sz="1200" b="1" u="sng" dirty="0">
                <a:solidFill>
                  <a:schemeClr val="tx1">
                    <a:lumMod val="75000"/>
                    <a:lumOff val="25000"/>
                  </a:schemeClr>
                </a:solidFill>
              </a:rPr>
            </a:br>
            <a:r>
              <a:rPr lang="en-IN" sz="1200" dirty="0">
                <a:solidFill>
                  <a:schemeClr val="tx1">
                    <a:lumMod val="75000"/>
                    <a:lumOff val="25000"/>
                  </a:schemeClr>
                </a:solidFill>
              </a:rPr>
              <a:t>Offer tailored loan options based on customer preferences, income profiles, and repayment capabilities.</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b="1" u="sng" dirty="0" smtClean="0">
              <a:solidFill>
                <a:schemeClr val="tx1">
                  <a:lumMod val="75000"/>
                  <a:lumOff val="25000"/>
                </a:schemeClr>
              </a:solidFill>
            </a:endParaRPr>
          </a:p>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Enable </a:t>
            </a:r>
            <a:r>
              <a:rPr lang="en-IN" sz="1200" b="1" u="sng" dirty="0">
                <a:solidFill>
                  <a:schemeClr val="tx1">
                    <a:lumMod val="75000"/>
                    <a:lumOff val="25000"/>
                  </a:schemeClr>
                </a:solidFill>
              </a:rPr>
              <a:t>Multilingual Support:</a:t>
            </a:r>
            <a:br>
              <a:rPr lang="en-IN" sz="1200" b="1" u="sng" dirty="0">
                <a:solidFill>
                  <a:schemeClr val="tx1">
                    <a:lumMod val="75000"/>
                    <a:lumOff val="25000"/>
                  </a:schemeClr>
                </a:solidFill>
              </a:rPr>
            </a:br>
            <a:r>
              <a:rPr lang="en-IN" sz="1200" dirty="0">
                <a:solidFill>
                  <a:schemeClr val="tx1">
                    <a:lumMod val="75000"/>
                    <a:lumOff val="25000"/>
                  </a:schemeClr>
                </a:solidFill>
              </a:rPr>
              <a:t>Provide the application in multiple regional languages to cater to diverse customer demographics across India.</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b="1" u="sng" dirty="0" smtClean="0">
              <a:solidFill>
                <a:schemeClr val="tx1">
                  <a:lumMod val="75000"/>
                  <a:lumOff val="25000"/>
                </a:schemeClr>
              </a:solidFill>
            </a:endParaRPr>
          </a:p>
          <a:p>
            <a:pPr marL="342900" indent="-342900">
              <a:lnSpc>
                <a:spcPct val="107000"/>
              </a:lnSpc>
              <a:spcBef>
                <a:spcPts val="1000"/>
              </a:spcBef>
              <a:buClr>
                <a:schemeClr val="accent1"/>
              </a:buClr>
              <a:buSzPct val="80000"/>
              <a:buFont typeface="Wingdings" panose="05000000000000000000" pitchFamily="2" charset="2"/>
              <a:buChar char="q"/>
            </a:pPr>
            <a:r>
              <a:rPr lang="en-IN" sz="1200" b="1" u="sng" dirty="0" smtClean="0">
                <a:solidFill>
                  <a:schemeClr val="tx1">
                    <a:lumMod val="75000"/>
                    <a:lumOff val="25000"/>
                  </a:schemeClr>
                </a:solidFill>
              </a:rPr>
              <a:t>Introduce </a:t>
            </a:r>
            <a:r>
              <a:rPr lang="en-IN" sz="1200" b="1" u="sng" dirty="0">
                <a:solidFill>
                  <a:schemeClr val="tx1">
                    <a:lumMod val="75000"/>
                    <a:lumOff val="25000"/>
                  </a:schemeClr>
                </a:solidFill>
              </a:rPr>
              <a:t>Instant Loan Pre-Approval:</a:t>
            </a:r>
            <a:br>
              <a:rPr lang="en-IN" sz="1200" b="1" u="sng" dirty="0">
                <a:solidFill>
                  <a:schemeClr val="tx1">
                    <a:lumMod val="75000"/>
                    <a:lumOff val="25000"/>
                  </a:schemeClr>
                </a:solidFill>
              </a:rPr>
            </a:br>
            <a:r>
              <a:rPr lang="en-IN" sz="1200" dirty="0">
                <a:solidFill>
                  <a:schemeClr val="tx1">
                    <a:lumMod val="75000"/>
                    <a:lumOff val="25000"/>
                  </a:schemeClr>
                </a:solidFill>
              </a:rPr>
              <a:t>Allow pre-approval of loans through automated eligibility checks for quicker decision-making</a:t>
            </a:r>
            <a:r>
              <a:rPr lang="en-IN" sz="1200" dirty="0" smtClean="0">
                <a:solidFill>
                  <a:schemeClr val="tx1">
                    <a:lumMod val="75000"/>
                    <a:lumOff val="25000"/>
                  </a:schemeClr>
                </a:solidFill>
              </a:rPr>
              <a:t>.</a:t>
            </a:r>
          </a:p>
          <a:p>
            <a:pPr marL="342900" indent="-342900">
              <a:lnSpc>
                <a:spcPct val="107000"/>
              </a:lnSpc>
              <a:spcBef>
                <a:spcPts val="1000"/>
              </a:spcBef>
              <a:buClr>
                <a:schemeClr val="accent1"/>
              </a:buClr>
              <a:buSzPct val="80000"/>
              <a:buFont typeface="Wingdings" panose="05000000000000000000" pitchFamily="2" charset="2"/>
              <a:buChar char="q"/>
            </a:pPr>
            <a:endParaRPr lang="en-US" sz="1200" dirty="0" smtClean="0">
              <a:solidFill>
                <a:schemeClr val="tx1">
                  <a:lumMod val="75000"/>
                  <a:lumOff val="25000"/>
                </a:schemeClr>
              </a:solidFill>
            </a:endParaRPr>
          </a:p>
          <a:p>
            <a:pPr>
              <a:lnSpc>
                <a:spcPct val="107000"/>
              </a:lnSpc>
              <a:spcBef>
                <a:spcPts val="1000"/>
              </a:spcBef>
              <a:buClr>
                <a:schemeClr val="accent1"/>
              </a:buClr>
              <a:buSzPct val="80000"/>
            </a:pPr>
            <a:r>
              <a:rPr lang="en-US" sz="1200" b="1" dirty="0" smtClean="0">
                <a:solidFill>
                  <a:schemeClr val="tx1">
                    <a:lumMod val="75000"/>
                    <a:lumOff val="25000"/>
                  </a:schemeClr>
                </a:solidFill>
              </a:rPr>
              <a:t>The </a:t>
            </a:r>
            <a:r>
              <a:rPr lang="en-US" sz="1200" b="1" dirty="0">
                <a:solidFill>
                  <a:schemeClr val="tx1">
                    <a:lumMod val="75000"/>
                    <a:lumOff val="25000"/>
                  </a:schemeClr>
                </a:solidFill>
              </a:rPr>
              <a:t>project objectives focus on creating a future-ready digital application that enhances efficiency, caters to diverse customer needs, and offers innovative solutions for an unparalleled home loan experience.</a:t>
            </a:r>
          </a:p>
          <a:p>
            <a:pPr marL="342900" indent="-342900">
              <a:lnSpc>
                <a:spcPct val="107000"/>
              </a:lnSpc>
              <a:spcBef>
                <a:spcPts val="1000"/>
              </a:spcBef>
              <a:buClr>
                <a:schemeClr val="accent1"/>
              </a:buClr>
              <a:buSzPct val="80000"/>
              <a:buFont typeface="Wingdings" panose="05000000000000000000" pitchFamily="2" charset="2"/>
              <a:buChar char="q"/>
            </a:pPr>
            <a:endParaRPr lang="en-IN" sz="1200" dirty="0">
              <a:solidFill>
                <a:schemeClr val="tx1">
                  <a:lumMod val="75000"/>
                  <a:lumOff val="25000"/>
                </a:schemeClr>
              </a:solidFill>
            </a:endParaRPr>
          </a:p>
        </p:txBody>
      </p:sp>
    </p:spTree>
    <p:extLst>
      <p:ext uri="{BB962C8B-B14F-4D97-AF65-F5344CB8AC3E}">
        <p14:creationId xmlns:p14="http://schemas.microsoft.com/office/powerpoint/2010/main" val="2783585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04723" cy="534256"/>
          </a:xfrm>
        </p:spPr>
        <p:txBody>
          <a:bodyPr>
            <a:noAutofit/>
          </a:bodyPr>
          <a:lstStyle/>
          <a:p>
            <a:pPr defTabSz="914400" eaLnBrk="0" fontAlgn="base" hangingPunct="0">
              <a:spcAft>
                <a:spcPct val="0"/>
              </a:spcAft>
            </a:pPr>
            <a:r>
              <a:rPr lang="en-IN" b="1" u="sng" dirty="0">
                <a:solidFill>
                  <a:schemeClr val="tx1"/>
                </a:solidFill>
              </a:rPr>
              <a:t>Success Criteria:</a:t>
            </a:r>
            <a:endParaRPr lang="en-IN" b="1" u="sng" dirty="0">
              <a:solidFill>
                <a:schemeClr val="tx1"/>
              </a:solidFill>
              <a:latin typeface="Arial Black" panose="020B0A04020102020204" pitchFamily="34" charset="0"/>
            </a:endParaRPr>
          </a:p>
        </p:txBody>
      </p:sp>
      <p:sp>
        <p:nvSpPr>
          <p:cNvPr id="5" name="Content Placeholder 4"/>
          <p:cNvSpPr>
            <a:spLocks noGrp="1"/>
          </p:cNvSpPr>
          <p:nvPr>
            <p:ph sz="half" idx="2"/>
          </p:nvPr>
        </p:nvSpPr>
        <p:spPr>
          <a:xfrm>
            <a:off x="86172" y="621950"/>
            <a:ext cx="11847210" cy="5912778"/>
          </a:xfrm>
        </p:spPr>
        <p:txBody>
          <a:bodyPr>
            <a:normAutofit/>
          </a:bodyPr>
          <a:lstStyle/>
          <a:p>
            <a:pPr>
              <a:lnSpc>
                <a:spcPct val="90000"/>
              </a:lnSpc>
              <a:buFont typeface="Wingdings" panose="05000000000000000000" pitchFamily="2" charset="2"/>
              <a:buChar char="ü"/>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buFont typeface="Wingdings" panose="05000000000000000000" pitchFamily="2" charset="2"/>
              <a:buChar char="q"/>
            </a:pP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Customer </a:t>
            </a:r>
            <a:r>
              <a:rPr lang="en-US" sz="1200" b="1" u="sng" dirty="0">
                <a:solidFill>
                  <a:schemeClr val="tx1"/>
                </a:solidFill>
                <a:latin typeface="Calibri" panose="020F0502020204030204" pitchFamily="34" charset="0"/>
                <a:ea typeface="Calibri" panose="020F0502020204030204" pitchFamily="34" charset="0"/>
                <a:cs typeface="Calibri" panose="020F0502020204030204" pitchFamily="34" charset="0"/>
              </a:rPr>
              <a:t>Adoption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Rate: </a:t>
            </a:r>
          </a:p>
          <a:p>
            <a:pPr marL="0" indent="0">
              <a:lnSpc>
                <a:spcPct val="90000"/>
              </a:lnSpc>
              <a:buNone/>
            </a:pP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 of 30% increase in loan applications via the digital platform within 6 months</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a:lnSpc>
                <a:spcPct val="90000"/>
              </a:lnSpc>
              <a:buFont typeface="Wingdings" panose="05000000000000000000" pitchFamily="2" charset="2"/>
              <a:buChar char="q"/>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buFont typeface="Wingdings" panose="05000000000000000000" pitchFamily="2" charset="2"/>
              <a:buChar char="q"/>
            </a:pP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Time Efficiency:</a:t>
            </a:r>
          </a:p>
          <a:p>
            <a:pPr marL="0" indent="0">
              <a:lnSpc>
                <a:spcPct val="90000"/>
              </a:lnSpc>
              <a:buNone/>
            </a:pP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Reduction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of loan processing time by 20% due to automated workflows</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a:lnSpc>
                <a:spcPct val="90000"/>
              </a:lnSpc>
              <a:buFont typeface="Wingdings" panose="05000000000000000000" pitchFamily="2" charset="2"/>
              <a:buChar char="q"/>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buFont typeface="Wingdings" panose="05000000000000000000" pitchFamily="2" charset="2"/>
              <a:buChar char="q"/>
            </a:pP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Customer </a:t>
            </a:r>
            <a:r>
              <a:rPr lang="en-US" sz="1200" b="1" u="sng" dirty="0">
                <a:solidFill>
                  <a:schemeClr val="tx1"/>
                </a:solidFill>
                <a:latin typeface="Calibri" panose="020F0502020204030204" pitchFamily="34" charset="0"/>
                <a:ea typeface="Calibri" panose="020F0502020204030204" pitchFamily="34" charset="0"/>
                <a:cs typeface="Calibri" panose="020F0502020204030204" pitchFamily="34" charset="0"/>
              </a:rPr>
              <a:t>Satisfaction</a:t>
            </a: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lnSpc>
                <a:spcPct val="90000"/>
              </a:lnSpc>
              <a:buNone/>
            </a:pP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Achieve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least 85% satisfaction rate from customers using the new digital home loan system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survey-based).</a:t>
            </a:r>
          </a:p>
          <a:p>
            <a:pPr>
              <a:lnSpc>
                <a:spcPct val="90000"/>
              </a:lnSpc>
              <a:buFont typeface="Wingdings" panose="05000000000000000000" pitchFamily="2" charset="2"/>
              <a:buChar char="q"/>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buFont typeface="Wingdings" panose="05000000000000000000" pitchFamily="2" charset="2"/>
              <a:buChar char="q"/>
            </a:pP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System </a:t>
            </a:r>
            <a:r>
              <a:rPr lang="en-US" sz="1200" b="1" u="sng" dirty="0">
                <a:solidFill>
                  <a:schemeClr val="tx1"/>
                </a:solidFill>
                <a:latin typeface="Calibri" panose="020F0502020204030204" pitchFamily="34" charset="0"/>
                <a:ea typeface="Calibri" panose="020F0502020204030204" pitchFamily="34" charset="0"/>
                <a:cs typeface="Calibri" panose="020F0502020204030204" pitchFamily="34" charset="0"/>
              </a:rPr>
              <a:t>Uptime and Performance</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lnSpc>
                <a:spcPct val="90000"/>
              </a:lnSpc>
              <a:buNone/>
            </a:pP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Ensure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the system maintains 99.9% uptime during peak usage, measured using Google Cloud monitoring tools</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a:lnSpc>
                <a:spcPct val="90000"/>
              </a:lnSpc>
              <a:buFont typeface="Wingdings" panose="05000000000000000000" pitchFamily="2" charset="2"/>
              <a:buChar char="q"/>
            </a:pP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buFont typeface="Wingdings" panose="05000000000000000000" pitchFamily="2" charset="2"/>
              <a:buChar char="q"/>
            </a:pPr>
            <a:r>
              <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Stakeholder </a:t>
            </a:r>
            <a:r>
              <a:rPr lang="en-US" sz="1200" b="1" u="sng" dirty="0">
                <a:solidFill>
                  <a:schemeClr val="tx1"/>
                </a:solidFill>
                <a:latin typeface="Calibri" panose="020F0502020204030204" pitchFamily="34" charset="0"/>
                <a:ea typeface="Calibri" panose="020F0502020204030204" pitchFamily="34" charset="0"/>
                <a:cs typeface="Calibri" panose="020F0502020204030204" pitchFamily="34" charset="0"/>
              </a:rPr>
              <a:t>Integration</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lnSpc>
                <a:spcPct val="90000"/>
              </a:lnSpc>
              <a:buNone/>
            </a:pP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Successful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integration with all internal stakeholders (managers, underwriters, CPA, legal agencies) and third-party verification services</a:t>
            </a: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marL="0" indent="0">
              <a:lnSpc>
                <a:spcPct val="90000"/>
              </a:lnSpc>
              <a:buNone/>
            </a:pPr>
            <a:endPar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90000"/>
              </a:lnSpc>
              <a:buNone/>
            </a:pPr>
            <a:r>
              <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By </a:t>
            </a:r>
            <a:r>
              <a:rPr lang="en-US" sz="1200" b="1" dirty="0">
                <a:solidFill>
                  <a:schemeClr val="tx1"/>
                </a:solidFill>
                <a:latin typeface="Calibri" panose="020F0502020204030204" pitchFamily="34" charset="0"/>
                <a:ea typeface="Calibri" panose="020F0502020204030204" pitchFamily="34" charset="0"/>
                <a:cs typeface="Calibri" panose="020F0502020204030204" pitchFamily="34" charset="0"/>
              </a:rPr>
              <a:t>aligning these deliverables and success criteria with the project's overall goals, you will have clear checkpoints to track progress, evaluate the project's impact, and demonstrate value to HDFC and its customers.</a:t>
            </a:r>
            <a:endParaRPr lang="en-US" sz="1200" b="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7627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435472" cy="534256"/>
          </a:xfrm>
        </p:spPr>
        <p:txBody>
          <a:bodyPr>
            <a:normAutofit fontScale="90000"/>
          </a:bodyPr>
          <a:lstStyle/>
          <a:p>
            <a:pPr defTabSz="914400" eaLnBrk="0" fontAlgn="base" hangingPunct="0">
              <a:spcAft>
                <a:spcPct val="0"/>
              </a:spcAft>
            </a:pPr>
            <a:r>
              <a:rPr lang="en-US" sz="40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Methods </a:t>
            </a:r>
            <a:r>
              <a:rPr lang="en-US" sz="4000" b="1" u="sng" dirty="0">
                <a:solidFill>
                  <a:schemeClr val="tx1"/>
                </a:solidFill>
                <a:latin typeface="Calibri" panose="020F0502020204030204" pitchFamily="34" charset="0"/>
                <a:ea typeface="Calibri" panose="020F0502020204030204" pitchFamily="34" charset="0"/>
                <a:cs typeface="Calibri" panose="020F0502020204030204" pitchFamily="34" charset="0"/>
              </a:rPr>
              <a:t>and </a:t>
            </a:r>
            <a:r>
              <a:rPr lang="en-US" sz="40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Approach</a:t>
            </a:r>
            <a:endParaRPr lang="en-IN" sz="40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4"/>
          <p:cNvSpPr>
            <a:spLocks noGrp="1"/>
          </p:cNvSpPr>
          <p:nvPr>
            <p:ph sz="half" idx="2"/>
          </p:nvPr>
        </p:nvSpPr>
        <p:spPr>
          <a:xfrm>
            <a:off x="86171" y="534256"/>
            <a:ext cx="11976520" cy="6405513"/>
          </a:xfrm>
        </p:spPr>
        <p:txBody>
          <a:bodyPr>
            <a:normAutofit/>
          </a:bodyPr>
          <a:lstStyle/>
          <a:p>
            <a:pPr lvl="0">
              <a:buFont typeface="Wingdings" panose="05000000000000000000" pitchFamily="2" charset="2"/>
              <a:buChar char="q"/>
            </a:pPr>
            <a:r>
              <a:rPr lang="en-IN" sz="1200" b="1" dirty="0"/>
              <a:t>Step 1: Planning and Analysis</a:t>
            </a:r>
            <a:endParaRPr lang="en-IN" sz="1200" dirty="0"/>
          </a:p>
          <a:p>
            <a:pPr lvl="1"/>
            <a:r>
              <a:rPr lang="en-IN" sz="1200" dirty="0"/>
              <a:t>Identify the </a:t>
            </a:r>
            <a:r>
              <a:rPr lang="en-IN" sz="1200" b="1" u="sng" dirty="0"/>
              <a:t>Business Process Model</a:t>
            </a:r>
            <a:r>
              <a:rPr lang="en-IN" sz="1200" u="sng" dirty="0"/>
              <a:t> </a:t>
            </a:r>
            <a:r>
              <a:rPr lang="en-IN" sz="1200" dirty="0"/>
              <a:t>to define workflows.</a:t>
            </a:r>
          </a:p>
          <a:p>
            <a:pPr lvl="1"/>
            <a:r>
              <a:rPr lang="en-IN" sz="1200" dirty="0"/>
              <a:t>Conduct </a:t>
            </a:r>
            <a:r>
              <a:rPr lang="en-IN" sz="1200" b="1" u="sng" dirty="0"/>
              <a:t>SWOT Analysis </a:t>
            </a:r>
            <a:r>
              <a:rPr lang="en-IN" sz="1200" dirty="0"/>
              <a:t>to determine project feasibility.</a:t>
            </a:r>
          </a:p>
          <a:p>
            <a:pPr lvl="1"/>
            <a:r>
              <a:rPr lang="en-IN" sz="1200" dirty="0"/>
              <a:t>Perform </a:t>
            </a:r>
            <a:r>
              <a:rPr lang="en-IN" sz="1200" b="1" u="sng" dirty="0"/>
              <a:t>Feasibility Study </a:t>
            </a:r>
            <a:r>
              <a:rPr lang="en-IN" sz="1200" dirty="0"/>
              <a:t>and </a:t>
            </a:r>
            <a:r>
              <a:rPr lang="en-IN" sz="1200" b="1" u="sng" dirty="0"/>
              <a:t>Gap Analysis </a:t>
            </a:r>
            <a:r>
              <a:rPr lang="en-IN" sz="1200" dirty="0"/>
              <a:t>to identify system requirements and opportunities for improvement.</a:t>
            </a:r>
          </a:p>
          <a:p>
            <a:pPr lvl="1"/>
            <a:r>
              <a:rPr lang="en-IN" sz="1200" dirty="0"/>
              <a:t>Execute </a:t>
            </a:r>
            <a:r>
              <a:rPr lang="en-IN" sz="1200" b="1" u="sng" dirty="0"/>
              <a:t>Risk Analysis</a:t>
            </a:r>
            <a:r>
              <a:rPr lang="en-IN" sz="1200" u="sng" dirty="0"/>
              <a:t> </a:t>
            </a:r>
            <a:r>
              <a:rPr lang="en-IN" sz="1200" dirty="0"/>
              <a:t>to mitigate risks and develop contingency plans.</a:t>
            </a:r>
          </a:p>
          <a:p>
            <a:pPr lvl="1"/>
            <a:r>
              <a:rPr lang="en-IN" sz="1200" dirty="0"/>
              <a:t>Perform </a:t>
            </a:r>
            <a:r>
              <a:rPr lang="en-IN" sz="1200" b="1" dirty="0"/>
              <a:t>Stakeholder Analysis</a:t>
            </a:r>
            <a:r>
              <a:rPr lang="en-IN" sz="1200" dirty="0"/>
              <a:t> and define roles using the </a:t>
            </a:r>
            <a:r>
              <a:rPr lang="en-IN" sz="1200" b="1" u="sng" dirty="0"/>
              <a:t>RACI Matrix</a:t>
            </a:r>
            <a:r>
              <a:rPr lang="en-IN" sz="1200" u="sng" dirty="0"/>
              <a:t>.</a:t>
            </a:r>
          </a:p>
          <a:p>
            <a:pPr lvl="0">
              <a:buFont typeface="Wingdings" panose="05000000000000000000" pitchFamily="2" charset="2"/>
              <a:buChar char="q"/>
            </a:pPr>
            <a:endParaRPr lang="en-IN" sz="1200" b="1" dirty="0" smtClean="0"/>
          </a:p>
          <a:p>
            <a:pPr lvl="0">
              <a:buFont typeface="Wingdings" panose="05000000000000000000" pitchFamily="2" charset="2"/>
              <a:buChar char="q"/>
            </a:pPr>
            <a:r>
              <a:rPr lang="en-IN" sz="1200" b="1" dirty="0" smtClean="0"/>
              <a:t>Step </a:t>
            </a:r>
            <a:r>
              <a:rPr lang="en-IN" sz="1200" b="1" dirty="0"/>
              <a:t>2: Requirements and Design</a:t>
            </a:r>
            <a:endParaRPr lang="en-IN" sz="1200" dirty="0"/>
          </a:p>
          <a:p>
            <a:pPr lvl="1"/>
            <a:r>
              <a:rPr lang="en-IN" sz="1200" dirty="0"/>
              <a:t>Utilize </a:t>
            </a:r>
            <a:r>
              <a:rPr lang="en-IN" sz="1200" b="1" u="sng" dirty="0"/>
              <a:t>Requirement Gathering Methods</a:t>
            </a:r>
            <a:r>
              <a:rPr lang="en-IN" sz="1200" u="sng" dirty="0"/>
              <a:t> </a:t>
            </a:r>
            <a:r>
              <a:rPr lang="en-IN" sz="1200" dirty="0"/>
              <a:t>and </a:t>
            </a:r>
            <a:r>
              <a:rPr lang="en-IN" sz="1200" b="1" u="sng" dirty="0"/>
              <a:t>Elicitation Techniques</a:t>
            </a:r>
            <a:r>
              <a:rPr lang="en-IN" sz="1200" u="sng" dirty="0"/>
              <a:t> </a:t>
            </a:r>
            <a:r>
              <a:rPr lang="en-IN" sz="1200" dirty="0"/>
              <a:t>(e.g., brainstorming, document analysis).</a:t>
            </a:r>
          </a:p>
          <a:p>
            <a:pPr lvl="1"/>
            <a:r>
              <a:rPr lang="en-IN" sz="1200" dirty="0"/>
              <a:t>Create </a:t>
            </a:r>
            <a:r>
              <a:rPr lang="en-IN" sz="1200" b="1" u="sng" dirty="0"/>
              <a:t>Prototypes</a:t>
            </a:r>
            <a:r>
              <a:rPr lang="en-IN" sz="1200" u="sng" dirty="0"/>
              <a:t>, </a:t>
            </a:r>
            <a:r>
              <a:rPr lang="en-IN" sz="1200" b="1" u="sng" dirty="0"/>
              <a:t>Use Case Specifications</a:t>
            </a:r>
            <a:r>
              <a:rPr lang="en-IN" sz="1200" u="sng" dirty="0"/>
              <a:t>, and define a </a:t>
            </a:r>
            <a:r>
              <a:rPr lang="en-IN" sz="1200" b="1" u="sng" dirty="0"/>
              <a:t>3-Tier Architecture</a:t>
            </a:r>
            <a:r>
              <a:rPr lang="en-IN" sz="1200" dirty="0"/>
              <a:t>.</a:t>
            </a:r>
          </a:p>
          <a:p>
            <a:pPr lvl="1"/>
            <a:r>
              <a:rPr lang="en-IN" sz="1200" dirty="0"/>
              <a:t>Prepare the </a:t>
            </a:r>
            <a:r>
              <a:rPr lang="en-IN" sz="1200" b="1" u="sng" dirty="0"/>
              <a:t>RTM</a:t>
            </a:r>
            <a:r>
              <a:rPr lang="en-IN" sz="1200" u="sng" dirty="0"/>
              <a:t> </a:t>
            </a:r>
            <a:r>
              <a:rPr lang="en-IN" sz="1200" dirty="0"/>
              <a:t>and </a:t>
            </a:r>
            <a:r>
              <a:rPr lang="en-IN" sz="1200" b="1" u="sng" dirty="0"/>
              <a:t>Business Case Documents</a:t>
            </a:r>
            <a:r>
              <a:rPr lang="en-IN" sz="1200" u="sng" dirty="0"/>
              <a:t> </a:t>
            </a:r>
            <a:r>
              <a:rPr lang="en-IN" sz="1200" dirty="0"/>
              <a:t>for traceability and alignment.</a:t>
            </a:r>
          </a:p>
          <a:p>
            <a:pPr lvl="1"/>
            <a:r>
              <a:rPr lang="en-IN" sz="1200" dirty="0"/>
              <a:t>Plan infrastructure </a:t>
            </a:r>
            <a:r>
              <a:rPr lang="en-IN" sz="1200" u="sng" dirty="0"/>
              <a:t>using </a:t>
            </a:r>
            <a:r>
              <a:rPr lang="en-IN" sz="1200" b="1" u="sng" dirty="0"/>
              <a:t>Microsoft Azure or AWS</a:t>
            </a:r>
            <a:r>
              <a:rPr lang="en-IN" sz="1200" u="sng" dirty="0"/>
              <a:t> for scalable and secure cloud computing resources</a:t>
            </a:r>
            <a:r>
              <a:rPr lang="en-IN" sz="1200" dirty="0"/>
              <a:t>.</a:t>
            </a:r>
          </a:p>
          <a:p>
            <a:pPr lvl="1"/>
            <a:r>
              <a:rPr lang="en-IN" sz="1200" dirty="0"/>
              <a:t>Integrate </a:t>
            </a:r>
            <a:r>
              <a:rPr lang="en-IN" sz="1200" b="1" u="sng" dirty="0"/>
              <a:t>CRM Software (Salesforce or </a:t>
            </a:r>
            <a:r>
              <a:rPr lang="en-IN" sz="1200" b="1" u="sng" dirty="0" err="1"/>
              <a:t>HubSpot</a:t>
            </a:r>
            <a:r>
              <a:rPr lang="en-IN" sz="1200" b="1" u="sng" dirty="0"/>
              <a:t>)</a:t>
            </a:r>
            <a:r>
              <a:rPr lang="en-IN" sz="1200" u="sng" dirty="0"/>
              <a:t> to manage customer interactions efficiently</a:t>
            </a:r>
            <a:r>
              <a:rPr lang="en-IN" sz="1200" dirty="0"/>
              <a:t>.</a:t>
            </a:r>
          </a:p>
          <a:p>
            <a:pPr lvl="1"/>
            <a:r>
              <a:rPr lang="en-IN" sz="1200" dirty="0"/>
              <a:t>Implement </a:t>
            </a:r>
            <a:r>
              <a:rPr lang="en-IN" sz="1200" b="1" dirty="0"/>
              <a:t>Document Management Systems (</a:t>
            </a:r>
            <a:r>
              <a:rPr lang="en-IN" sz="1200" b="1" u="sng" dirty="0"/>
              <a:t>DocuSign or Adobe Acrobat Sign)</a:t>
            </a:r>
            <a:r>
              <a:rPr lang="en-IN" sz="1200" u="sng" dirty="0"/>
              <a:t> for paperless workflows</a:t>
            </a:r>
            <a:r>
              <a:rPr lang="en-IN" sz="1200" u="sng" dirty="0" smtClean="0"/>
              <a:t>.</a:t>
            </a:r>
          </a:p>
          <a:p>
            <a:pPr marL="457200" lvl="1" indent="0">
              <a:buNone/>
            </a:pPr>
            <a:r>
              <a:rPr lang="en-US" sz="1200" dirty="0"/>
              <a:t>The methods and approach adopted emphasize a structured and thorough framework, leveraging analytical techniques, stakeholder alignment, and detailed documentation. This ensures a well-defined roadmap for application development, setting a solid foundation for achieving the project’s objectives efficiently and effectively.</a:t>
            </a:r>
            <a:endParaRPr lang="en-IN" sz="1200" dirty="0"/>
          </a:p>
          <a:p>
            <a:pPr marL="0" indent="0">
              <a:lnSpc>
                <a:spcPct val="90000"/>
              </a:lnSpc>
              <a:buNone/>
            </a:pPr>
            <a:endPar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8574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435472" cy="534256"/>
          </a:xfrm>
        </p:spPr>
        <p:txBody>
          <a:bodyPr>
            <a:noAutofit/>
          </a:bodyPr>
          <a:lstStyle/>
          <a:p>
            <a:pPr defTabSz="914400" eaLnBrk="0" fontAlgn="base" hangingPunct="0">
              <a:spcAft>
                <a:spcPct val="0"/>
              </a:spcAft>
            </a:pPr>
            <a:r>
              <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Methods </a:t>
            </a:r>
            <a:r>
              <a:rPr lang="en-US" b="1" u="sng" dirty="0">
                <a:solidFill>
                  <a:schemeClr val="tx1"/>
                </a:solidFill>
                <a:latin typeface="Calibri" panose="020F0502020204030204" pitchFamily="34" charset="0"/>
                <a:ea typeface="Calibri" panose="020F0502020204030204" pitchFamily="34" charset="0"/>
                <a:cs typeface="Calibri" panose="020F0502020204030204" pitchFamily="34" charset="0"/>
              </a:rPr>
              <a:t>and </a:t>
            </a:r>
            <a:r>
              <a:rPr lang="en-US"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Approach</a:t>
            </a:r>
            <a:endParaRPr lang="en-IN"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4"/>
          <p:cNvSpPr>
            <a:spLocks noGrp="1"/>
          </p:cNvSpPr>
          <p:nvPr>
            <p:ph sz="half" idx="2"/>
          </p:nvPr>
        </p:nvSpPr>
        <p:spPr>
          <a:xfrm>
            <a:off x="215480" y="890898"/>
            <a:ext cx="11976520" cy="5196751"/>
          </a:xfrm>
        </p:spPr>
        <p:txBody>
          <a:bodyPr>
            <a:normAutofit/>
          </a:bodyPr>
          <a:lstStyle/>
          <a:p>
            <a:pPr lvl="0">
              <a:buFont typeface="Wingdings" panose="05000000000000000000" pitchFamily="2" charset="2"/>
              <a:buChar char="q"/>
            </a:pPr>
            <a:r>
              <a:rPr lang="en-IN" sz="1200" b="1" dirty="0"/>
              <a:t>Step 3: Development</a:t>
            </a:r>
            <a:endParaRPr lang="en-IN" sz="1200" dirty="0"/>
          </a:p>
          <a:p>
            <a:pPr lvl="1"/>
            <a:r>
              <a:rPr lang="en-IN" sz="1200" dirty="0"/>
              <a:t>Follow the </a:t>
            </a:r>
            <a:r>
              <a:rPr lang="en-IN" sz="1200" b="1" dirty="0"/>
              <a:t>Waterfall Model</a:t>
            </a:r>
            <a:r>
              <a:rPr lang="en-IN" sz="1200" dirty="0"/>
              <a:t> to ensure a structured development approach.</a:t>
            </a:r>
          </a:p>
          <a:p>
            <a:pPr lvl="1"/>
            <a:r>
              <a:rPr lang="en-IN" sz="1200" dirty="0"/>
              <a:t>Use </a:t>
            </a:r>
            <a:r>
              <a:rPr lang="en-IN" sz="1200" b="1" u="sng" dirty="0"/>
              <a:t>Gantt Charts for scheduling, Timesheets for tracking, and Project Management Tools (Trello or Asana) </a:t>
            </a:r>
            <a:r>
              <a:rPr lang="en-IN" sz="1200" dirty="0"/>
              <a:t>for effective collaboration.</a:t>
            </a:r>
          </a:p>
          <a:p>
            <a:pPr lvl="1"/>
            <a:r>
              <a:rPr lang="en-IN" sz="1200" dirty="0"/>
              <a:t>Build a robust </a:t>
            </a:r>
            <a:r>
              <a:rPr lang="en-IN" sz="1200" b="1" dirty="0"/>
              <a:t>Database Design</a:t>
            </a:r>
            <a:r>
              <a:rPr lang="en-IN" sz="1200" dirty="0"/>
              <a:t> to support data operations and integrate </a:t>
            </a:r>
            <a:r>
              <a:rPr lang="en-IN" sz="1200" b="1" u="sng" dirty="0"/>
              <a:t>Identity Verification Tools (NSDL Digital KYC)</a:t>
            </a:r>
            <a:r>
              <a:rPr lang="en-IN" sz="1200" u="sng" dirty="0"/>
              <a:t> </a:t>
            </a:r>
            <a:r>
              <a:rPr lang="en-IN" sz="1200" dirty="0"/>
              <a:t>for fraud prevention.</a:t>
            </a:r>
          </a:p>
          <a:p>
            <a:pPr lvl="1"/>
            <a:r>
              <a:rPr lang="en-IN" sz="1200" dirty="0"/>
              <a:t>Leverage </a:t>
            </a:r>
            <a:r>
              <a:rPr lang="en-IN" sz="1200" b="1" u="sng" dirty="0"/>
              <a:t>Workflow Automation (</a:t>
            </a:r>
            <a:r>
              <a:rPr lang="en-IN" sz="1200" b="1" u="sng" dirty="0" err="1"/>
              <a:t>Zapier</a:t>
            </a:r>
            <a:r>
              <a:rPr lang="en-IN" sz="1200" b="1" u="sng" dirty="0"/>
              <a:t> or Microsoft Power Automate</a:t>
            </a:r>
            <a:r>
              <a:rPr lang="en-IN" sz="1200" b="1" dirty="0"/>
              <a:t>)</a:t>
            </a:r>
            <a:r>
              <a:rPr lang="en-IN" sz="1200" dirty="0"/>
              <a:t> for seamless inter-departmental integration.</a:t>
            </a:r>
          </a:p>
          <a:p>
            <a:pPr lvl="0">
              <a:buFont typeface="Wingdings" panose="05000000000000000000" pitchFamily="2" charset="2"/>
              <a:buChar char="q"/>
            </a:pPr>
            <a:endParaRPr lang="en-IN" sz="1200" b="1" dirty="0" smtClean="0"/>
          </a:p>
          <a:p>
            <a:pPr lvl="0">
              <a:buFont typeface="Wingdings" panose="05000000000000000000" pitchFamily="2" charset="2"/>
              <a:buChar char="q"/>
            </a:pPr>
            <a:r>
              <a:rPr lang="en-IN" sz="1200" b="1" dirty="0" smtClean="0"/>
              <a:t>Step </a:t>
            </a:r>
            <a:r>
              <a:rPr lang="en-IN" sz="1200" b="1" dirty="0"/>
              <a:t>4: Testing and Quality Assurance</a:t>
            </a:r>
            <a:endParaRPr lang="en-IN" sz="1200" dirty="0"/>
          </a:p>
          <a:p>
            <a:pPr lvl="1"/>
            <a:r>
              <a:rPr lang="en-IN" sz="1200" dirty="0"/>
              <a:t>Develop </a:t>
            </a:r>
            <a:r>
              <a:rPr lang="en-IN" sz="1200" b="1" dirty="0"/>
              <a:t>Test Case Documents</a:t>
            </a:r>
            <a:r>
              <a:rPr lang="en-IN" sz="1200" dirty="0"/>
              <a:t> and conduct comprehensive </a:t>
            </a:r>
            <a:r>
              <a:rPr lang="en-IN" sz="1200" b="1" u="sng" dirty="0"/>
              <a:t>User Acceptance Testing (UAT)</a:t>
            </a:r>
            <a:r>
              <a:rPr lang="en-IN" sz="1200" u="sng" dirty="0"/>
              <a:t>.</a:t>
            </a:r>
          </a:p>
          <a:p>
            <a:pPr lvl="1"/>
            <a:r>
              <a:rPr lang="en-IN" sz="1200" dirty="0"/>
              <a:t>Use </a:t>
            </a:r>
            <a:r>
              <a:rPr lang="en-IN" sz="1200" b="1" u="sng" dirty="0"/>
              <a:t>Data Analytics Tools (SAS Analytics or IBM Watson</a:t>
            </a:r>
            <a:r>
              <a:rPr lang="en-IN" sz="1200" b="1" dirty="0"/>
              <a:t>)</a:t>
            </a:r>
            <a:r>
              <a:rPr lang="en-IN" sz="1200" dirty="0"/>
              <a:t> to ensure predictive accuracy and credit risk assessment.</a:t>
            </a:r>
          </a:p>
          <a:p>
            <a:pPr lvl="1"/>
            <a:r>
              <a:rPr lang="en-IN" sz="1200" dirty="0"/>
              <a:t>Prepare for </a:t>
            </a:r>
            <a:r>
              <a:rPr lang="en-IN" sz="1200" b="1" dirty="0"/>
              <a:t>Audits</a:t>
            </a:r>
            <a:r>
              <a:rPr lang="en-IN" sz="1200" dirty="0"/>
              <a:t> to validate compliance and quality assurance.</a:t>
            </a:r>
          </a:p>
          <a:p>
            <a:pPr lvl="1"/>
            <a:r>
              <a:rPr lang="en-IN" sz="1200" dirty="0"/>
              <a:t>Ensure application security using </a:t>
            </a:r>
            <a:r>
              <a:rPr lang="en-IN" sz="1200" b="1" u="sng" dirty="0"/>
              <a:t>Cybersecurity Solutions (McAfee or Symantec)</a:t>
            </a:r>
            <a:r>
              <a:rPr lang="en-IN" sz="1200" u="sng" dirty="0"/>
              <a:t> </a:t>
            </a:r>
            <a:r>
              <a:rPr lang="en-IN" sz="1200" dirty="0"/>
              <a:t>to protect sensitive customer data.</a:t>
            </a:r>
          </a:p>
          <a:p>
            <a:pPr marL="0" indent="0">
              <a:lnSpc>
                <a:spcPct val="90000"/>
              </a:lnSpc>
              <a:buNone/>
            </a:pPr>
            <a:endParaRPr lang="en-US" sz="1200" dirty="0" smtClean="0"/>
          </a:p>
          <a:p>
            <a:pPr marL="0" indent="0">
              <a:lnSpc>
                <a:spcPct val="90000"/>
              </a:lnSpc>
              <a:buNone/>
            </a:pPr>
            <a:r>
              <a:rPr lang="en-US" sz="1200" dirty="0" smtClean="0"/>
              <a:t>The </a:t>
            </a:r>
            <a:r>
              <a:rPr lang="en-US" sz="1200" dirty="0"/>
              <a:t>implementation requirements integrate advanced technologies and tools to streamline development, enhance efficiency, and ensure robust security. This approach enables seamless automation, real-time data management, and superior customer experiences, laying the groundwork for a scalable and future-ready</a:t>
            </a:r>
            <a:endParaRPr lang="en-US" sz="12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1331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3131</TotalTime>
  <Words>2495</Words>
  <Application>Microsoft Office PowerPoint</Application>
  <PresentationFormat>Widescreen</PresentationFormat>
  <Paragraphs>310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Trebuchet MS</vt:lpstr>
      <vt:lpstr>Wingdings</vt:lpstr>
      <vt:lpstr>Wingdings 3</vt:lpstr>
      <vt:lpstr>Facet</vt:lpstr>
      <vt:lpstr>HDFC &amp; You App. Home Loan Digital Solution</vt:lpstr>
      <vt:lpstr>Situation :- </vt:lpstr>
      <vt:lpstr>Problem :-</vt:lpstr>
      <vt:lpstr>Opportunity:-</vt:lpstr>
      <vt:lpstr>Purpose Statement (Goals):</vt:lpstr>
      <vt:lpstr>Project Objectives:</vt:lpstr>
      <vt:lpstr>Success Criteria:</vt:lpstr>
      <vt:lpstr>Methods and Approach</vt:lpstr>
      <vt:lpstr>Methods and Approach</vt:lpstr>
      <vt:lpstr>Methods and Approach</vt:lpstr>
      <vt:lpstr>Resources and budget:</vt:lpstr>
      <vt:lpstr>Resources and budget :</vt:lpstr>
      <vt:lpstr>Implementation Timeline (30 Months for Pan India Launch)</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Development Proposal for HDFC Home Loan.</dc:title>
  <dc:creator>Admin</dc:creator>
  <cp:lastModifiedBy>Admin</cp:lastModifiedBy>
  <cp:revision>91</cp:revision>
  <cp:lastPrinted>2024-11-07T13:50:52Z</cp:lastPrinted>
  <dcterms:created xsi:type="dcterms:W3CDTF">2024-11-01T07:55:05Z</dcterms:created>
  <dcterms:modified xsi:type="dcterms:W3CDTF">2025-01-20T09:53:51Z</dcterms:modified>
</cp:coreProperties>
</file>