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4" r:id="rId11"/>
    <p:sldId id="265" r:id="rId12"/>
    <p:sldId id="280" r:id="rId13"/>
    <p:sldId id="2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ebba814-981f-4b41-a315-0a7fbf0ef305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7"/>
            <p14:sldId id="264"/>
            <p14:sldId id="265"/>
            <p14:sldId id="280"/>
            <p14:sldId id="279"/>
          </p14:sldIdLst>
        </p14:section>
        <p14:section name="Untitled Section" id="{a164b73a-e1a2-4e96-9038-db289dae9efd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3170" y="2070735"/>
            <a:ext cx="8040370" cy="1980565"/>
          </a:xfrm>
        </p:spPr>
        <p:txBody>
          <a:bodyPr/>
          <a:lstStyle/>
          <a:p>
            <a:r>
              <a:rPr lang="en-IN" sz="7200" dirty="0">
                <a:latin typeface="Algerian" panose="04020705040A02060702" pitchFamily="82" charset="0"/>
              </a:rPr>
              <a:t>Integrated Resource </a:t>
            </a:r>
            <a:r>
              <a:rPr lang="en-IN" sz="7200" dirty="0" err="1">
                <a:latin typeface="Algerian" panose="04020705040A02060702" pitchFamily="82" charset="0"/>
              </a:rPr>
              <a:t>Center</a:t>
            </a:r>
            <a:endParaRPr lang="en-IN" sz="72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sz="2800" b="1" dirty="0">
                <a:latin typeface="Algerian" panose="04020705040A02060702" pitchFamily="82" charset="0"/>
              </a:rPr>
              <a:t>Prepared BY : Sayali N. Sahare </a:t>
            </a:r>
            <a:br>
              <a:rPr lang="en-IN" sz="2800" b="1" dirty="0">
                <a:latin typeface="Algerian" panose="04020705040A02060702" pitchFamily="82" charset="0"/>
              </a:rPr>
            </a:br>
            <a:r>
              <a:rPr lang="en-IN" sz="2800" b="1" dirty="0">
                <a:latin typeface="Algerian" panose="04020705040A02060702" pitchFamily="82" charset="0"/>
              </a:rPr>
              <a:t>Date : 25 </a:t>
            </a:r>
            <a:r>
              <a:rPr lang="en-IN" sz="2800" b="1" dirty="0" err="1">
                <a:latin typeface="Algerian" panose="04020705040A02060702" pitchFamily="82" charset="0"/>
              </a:rPr>
              <a:t>JuLY</a:t>
            </a:r>
            <a:r>
              <a:rPr lang="en-IN" sz="2800" b="1" dirty="0">
                <a:latin typeface="Algerian" panose="04020705040A02060702" pitchFamily="82" charset="0"/>
              </a:rPr>
              <a:t> 2025</a:t>
            </a:r>
            <a:endParaRPr lang="en-IN" sz="2800" b="1" dirty="0">
              <a:latin typeface="Algerian" panose="04020705040A02060702" pitchFamily="82" charset="0"/>
            </a:endParaRP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" y="294005"/>
            <a:ext cx="8491855" cy="1143000"/>
          </a:xfrm>
        </p:spPr>
        <p:txBody>
          <a:bodyPr/>
          <a:lstStyle/>
          <a:p>
            <a:r>
              <a:rPr lang="en-IN" b="1" i="1" u="sng" dirty="0"/>
              <a:t>Risk &amp; Dependencies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1059180"/>
            <a:ext cx="9026525" cy="4982210"/>
          </a:xfrm>
        </p:spPr>
        <p:txBody>
          <a:bodyPr>
            <a:normAutofit fontScale="75000"/>
          </a:bodyPr>
          <a:lstStyle/>
          <a:p>
            <a:pPr marL="0" indent="0">
              <a:buNone/>
            </a:pPr>
            <a:r>
              <a:rPr lang="en-US" altLang="en-IN" sz="2665" dirty="0"/>
              <a:t>Risks :::</a:t>
            </a:r>
            <a:endParaRPr lang="en-IN" sz="2665" dirty="0"/>
          </a:p>
          <a:p>
            <a:r>
              <a:rPr lang="en-IN" sz="2000" dirty="0"/>
              <a:t>Content Readiness Delays – Required teaching materials may not be ready or approved on time.</a:t>
            </a:r>
            <a:endParaRPr lang="en-IN" sz="2000" dirty="0"/>
          </a:p>
          <a:p>
            <a:r>
              <a:rPr lang="en-IN" sz="2000" dirty="0"/>
              <a:t>Inconsistent File Formats – Resources may come in various formats (PDF, Word, audio) causing integration issues.</a:t>
            </a:r>
            <a:endParaRPr lang="en-IN" sz="2000" dirty="0"/>
          </a:p>
          <a:p>
            <a:r>
              <a:rPr lang="en-IN" sz="2000" dirty="0"/>
              <a:t>Scalability Challenges – System performance might degrade with a large volume of resources or users.</a:t>
            </a:r>
            <a:endParaRPr lang="en-IN" sz="2000" dirty="0"/>
          </a:p>
          <a:p>
            <a:r>
              <a:rPr lang="en-IN" sz="2000" dirty="0"/>
              <a:t>Scope Creep – Adding new features mid-sprint could disrupt planned development.</a:t>
            </a:r>
            <a:endParaRPr lang="en-IN" sz="2000" dirty="0"/>
          </a:p>
          <a:p>
            <a:r>
              <a:rPr lang="en-IN" sz="2000" dirty="0"/>
              <a:t>Data Loss Risk – Improper resource handling or upload errors could lead to content loss.</a:t>
            </a:r>
            <a:endParaRPr lang="en-IN" sz="2000" dirty="0"/>
          </a:p>
          <a:p>
            <a:r>
              <a:rPr lang="en-IN" sz="2000" dirty="0"/>
              <a:t>Integration Conflicts – Compatibility issues with existing MEE platform or LMS integrations.</a:t>
            </a:r>
            <a:endParaRPr lang="en-IN" sz="2000" dirty="0"/>
          </a:p>
          <a:p>
            <a:r>
              <a:rPr lang="en-IN" sz="2000" dirty="0"/>
              <a:t>Limited Testing Time – Short timelines might reduce testing depth, leading to missed bugs.</a:t>
            </a:r>
            <a:endParaRPr lang="en-IN" sz="2000" dirty="0"/>
          </a:p>
          <a:p>
            <a:r>
              <a:rPr lang="en-IN" sz="2000" dirty="0"/>
              <a:t>User Adoption Resistance – Teachers may prefer familiar methods or tools over using the IRC.</a:t>
            </a:r>
            <a:endParaRPr lang="en-IN" sz="2000" dirty="0"/>
          </a:p>
          <a:p>
            <a:r>
              <a:rPr lang="en-IN" sz="2000" dirty="0"/>
              <a:t>Security Vulnerabilities – Risks related to unauthorized access or content misuse.</a:t>
            </a:r>
            <a:endParaRPr lang="en-IN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Dependencies:::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885" y="1814195"/>
            <a:ext cx="8670290" cy="4489450"/>
          </a:xfrm>
        </p:spPr>
        <p:txBody>
          <a:bodyPr>
            <a:noAutofit/>
          </a:bodyPr>
          <a:p>
            <a:r>
              <a:rPr lang="en-US" sz="1500" b="1"/>
              <a:t>Content Team Availability –</a:t>
            </a:r>
            <a:r>
              <a:rPr lang="en-US" sz="1500"/>
              <a:t> Requires teaching materials to be uploaded and categorized by subject experts.</a:t>
            </a:r>
            <a:endParaRPr lang="en-US" sz="1500"/>
          </a:p>
          <a:p>
            <a:r>
              <a:rPr lang="en-US" sz="1500" b="1"/>
              <a:t>Platform API Support –</a:t>
            </a:r>
            <a:r>
              <a:rPr lang="en-US" sz="1500"/>
              <a:t> Needs stable APIs for user authentication, downloads, and file previews.</a:t>
            </a:r>
            <a:endParaRPr lang="en-US" sz="1500"/>
          </a:p>
          <a:p>
            <a:r>
              <a:rPr lang="en-US" sz="1500" b="1"/>
              <a:t>Design Approval – </a:t>
            </a:r>
            <a:r>
              <a:rPr lang="en-US" sz="1500"/>
              <a:t>UI/UX decisions must be finalized before development can begin.</a:t>
            </a:r>
            <a:endParaRPr lang="en-US" sz="1500"/>
          </a:p>
          <a:p>
            <a:r>
              <a:rPr lang="en-US" sz="1500" b="1"/>
              <a:t>Stakeholder Feedback –</a:t>
            </a:r>
            <a:r>
              <a:rPr lang="en-US" sz="1500"/>
              <a:t> Timely feedback is essential for sprint reviews and backlog refinement.</a:t>
            </a:r>
            <a:endParaRPr lang="en-US" sz="1500"/>
          </a:p>
          <a:p>
            <a:r>
              <a:rPr lang="en-US" sz="1500" b="1"/>
              <a:t>Device Compatibility Testing –</a:t>
            </a:r>
            <a:r>
              <a:rPr lang="en-US" sz="1500"/>
              <a:t> Ensuring resources work across devices (tablet, desktop, mobile).</a:t>
            </a:r>
            <a:endParaRPr lang="en-US" sz="1500"/>
          </a:p>
          <a:p>
            <a:r>
              <a:rPr lang="en-US" sz="1500" b="1"/>
              <a:t>Authentication Services –</a:t>
            </a:r>
            <a:r>
              <a:rPr lang="en-US" sz="1500"/>
              <a:t> Depends on existing user roles and permissions in the MEE platform.</a:t>
            </a:r>
            <a:endParaRPr lang="en-US" sz="1500"/>
          </a:p>
          <a:p>
            <a:r>
              <a:rPr lang="en-US" sz="1500" b="1"/>
              <a:t>File Storage Solution –</a:t>
            </a:r>
            <a:r>
              <a:rPr lang="en-US" sz="1500"/>
              <a:t> Requires scalable and secure storage for hosting downloadable resources.</a:t>
            </a:r>
            <a:endParaRPr lang="en-US" sz="1500"/>
          </a:p>
          <a:p>
            <a:r>
              <a:rPr lang="en-US" sz="1500" b="1"/>
              <a:t>Compliance Review –</a:t>
            </a:r>
            <a:r>
              <a:rPr lang="en-US" sz="1500"/>
              <a:t> All educational content may need to be reviewed for curriculum compliance.</a:t>
            </a:r>
            <a:endParaRPr lang="en-US" sz="15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sz="8800">
                <a:latin typeface="Arial Black" panose="020B0A04020102020204" charset="0"/>
                <a:cs typeface="Arial Black" panose="020B0A04020102020204" charset="0"/>
              </a:rPr>
              <a:t>Thank You !!</a:t>
            </a:r>
            <a:endParaRPr lang="en-US" sz="8800">
              <a:latin typeface="Arial Black" panose="020B0A04020102020204" charset="0"/>
              <a:cs typeface="Arial Black" panose="020B0A0402010202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Situation/Problem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en-IN" dirty="0"/>
              <a:t>Teachers currently access teaching resources from multiple disconnected sources.</a:t>
            </a:r>
            <a:endParaRPr lang="en-IN" dirty="0"/>
          </a:p>
          <a:p>
            <a:r>
              <a:rPr lang="en-IN" dirty="0"/>
              <a:t>Time-consuming process to locate relevant lesson plans, worksheets, or audio/video materials.</a:t>
            </a:r>
            <a:endParaRPr lang="en-IN" dirty="0"/>
          </a:p>
          <a:p>
            <a:r>
              <a:rPr lang="en-IN" dirty="0"/>
              <a:t>Lack of centralized access leads to inconsistency in teaching methods.</a:t>
            </a:r>
            <a:endParaRPr lang="en-IN" dirty="0"/>
          </a:p>
          <a:p>
            <a:r>
              <a:rPr lang="en-IN" dirty="0"/>
              <a:t>New or substitute teachers face difficulty in finding standardized materials quickly.</a:t>
            </a:r>
            <a:endParaRPr lang="en-IN" dirty="0"/>
          </a:p>
          <a:p>
            <a:r>
              <a:rPr lang="en-IN" dirty="0"/>
              <a:t>No easy way to track resource usage or update content in real-time.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Opportunity</a:t>
            </a:r>
            <a:br>
              <a:rPr lang="en-IN" b="1" i="1" u="sng" dirty="0"/>
            </a:br>
            <a:br>
              <a:rPr lang="en-IN" b="1" i="1" u="sng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/>
              <a:t>Centralizing resources in an IRC improves accessibility, efficiency, and consistency in lesson delivery.</a:t>
            </a:r>
            <a:endParaRPr lang="en-IN"/>
          </a:p>
          <a:p>
            <a:r>
              <a:rPr lang="en-IN"/>
              <a:t>Enables real-time updates and version control of teaching materials.</a:t>
            </a:r>
            <a:endParaRPr lang="en-IN"/>
          </a:p>
          <a:p>
            <a:r>
              <a:rPr lang="en-IN"/>
              <a:t>Allows teacher collaboration through resource sharing or feedback.</a:t>
            </a:r>
            <a:endParaRPr lang="en-IN"/>
          </a:p>
          <a:p>
            <a:r>
              <a:rPr lang="en-IN"/>
              <a:t>Supports new or substitute teachers with quick access to ready-made materials.</a:t>
            </a:r>
            <a:endParaRPr lang="en-IN"/>
          </a:p>
          <a:p>
            <a:r>
              <a:rPr lang="en-IN"/>
              <a:t>Offers usage analytics to track popular or effective resources.</a:t>
            </a:r>
            <a:endParaRPr lang="en-IN"/>
          </a:p>
          <a:p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Purpose Statement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To centralize all teaching resources in one easily accessible platform.</a:t>
            </a:r>
            <a:endParaRPr lang="en-IN"/>
          </a:p>
          <a:p>
            <a:endParaRPr lang="en-IN"/>
          </a:p>
          <a:p>
            <a:r>
              <a:rPr lang="en-IN"/>
              <a:t>To ensure consistent, high-quality instruction across all levels and courses.</a:t>
            </a:r>
            <a:endParaRPr lang="en-IN"/>
          </a:p>
          <a:p>
            <a:endParaRPr lang="en-IN"/>
          </a:p>
          <a:p>
            <a:r>
              <a:rPr lang="en-IN"/>
              <a:t>To save teachers time by providing ready-to-use, curriculum-aligned materials.</a:t>
            </a:r>
            <a:endParaRPr lang="en-IN"/>
          </a:p>
          <a:p>
            <a:endParaRPr lang="en-IN"/>
          </a:p>
          <a:p>
            <a:r>
              <a:rPr lang="en-IN"/>
              <a:t>To support seamless lesson planning and classroom delivery.</a:t>
            </a:r>
            <a:endParaRPr lang="en-IN"/>
          </a:p>
          <a:p>
            <a:endParaRPr lang="en-IN"/>
          </a:p>
          <a:p>
            <a:r>
              <a:rPr lang="en-IN"/>
              <a:t>To enable real-time updates and improvements to teaching content.</a:t>
            </a:r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Project Objective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/>
              <a:t>Build a centralized platform (IRC) for accessing all teaching resources.</a:t>
            </a:r>
            <a:endParaRPr lang="en-IN"/>
          </a:p>
          <a:p>
            <a:endParaRPr lang="en-IN"/>
          </a:p>
          <a:p>
            <a:r>
              <a:rPr lang="en-IN"/>
              <a:t>Integrate IRC within the existing Macmillan Education Everywhere (MEE) application.</a:t>
            </a:r>
            <a:endParaRPr lang="en-IN"/>
          </a:p>
          <a:p>
            <a:endParaRPr lang="en-IN"/>
          </a:p>
          <a:p>
            <a:r>
              <a:rPr lang="en-IN"/>
              <a:t>Improve lesson planning efficiency for teachers.</a:t>
            </a:r>
            <a:endParaRPr lang="en-IN"/>
          </a:p>
          <a:p>
            <a:endParaRPr lang="en-IN"/>
          </a:p>
          <a:p>
            <a:r>
              <a:rPr lang="en-IN"/>
              <a:t>Ensure easy access to curriculum-aligned materials (e.g., lesson plans, worksheets, audio, video).</a:t>
            </a:r>
            <a:endParaRPr lang="en-IN"/>
          </a:p>
          <a:p>
            <a:endParaRPr lang="en-IN"/>
          </a:p>
          <a:p>
            <a:r>
              <a:rPr lang="en-IN"/>
              <a:t>Enable real-time updates, filtering by level/book/topic, and easy downloads.</a:t>
            </a:r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u="sng" dirty="0"/>
              <a:t>Success Criteria</a:t>
            </a:r>
            <a:br>
              <a:rPr lang="en-IN" b="1" u="sng" dirty="0"/>
            </a:br>
            <a:br>
              <a:rPr lang="en-IN" b="1" u="sng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/>
              <a:t>IRC module is integrated and accessible under the “Teacher Resources” menu.</a:t>
            </a:r>
            <a:endParaRPr lang="en-IN"/>
          </a:p>
          <a:p>
            <a:endParaRPr lang="en-IN"/>
          </a:p>
          <a:p>
            <a:r>
              <a:rPr lang="en-IN"/>
              <a:t>100% of core teaching resources are uploaded and organized by level and topic.</a:t>
            </a:r>
            <a:endParaRPr lang="en-IN"/>
          </a:p>
          <a:p>
            <a:endParaRPr lang="en-IN"/>
          </a:p>
          <a:p>
            <a:r>
              <a:rPr lang="en-IN"/>
              <a:t>Teachers report improved access and reduced planning time (via feedback/surveys).</a:t>
            </a:r>
            <a:endParaRPr lang="en-IN"/>
          </a:p>
          <a:p>
            <a:endParaRPr lang="en-IN"/>
          </a:p>
          <a:p>
            <a:r>
              <a:rPr lang="en-IN"/>
              <a:t>System supports at least 95% uptime and fast content loading times.</a:t>
            </a:r>
            <a:endParaRPr lang="en-IN"/>
          </a:p>
          <a:p>
            <a:endParaRPr lang="en-IN"/>
          </a:p>
          <a:p>
            <a:r>
              <a:rPr lang="en-IN"/>
              <a:t>Positive user engagement metrics (e.g., downloads, views, time on page).</a:t>
            </a:r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460" y="396875"/>
            <a:ext cx="8595995" cy="1036320"/>
          </a:xfrm>
        </p:spPr>
        <p:txBody>
          <a:bodyPr/>
          <a:lstStyle/>
          <a:p>
            <a:r>
              <a:rPr lang="en-IN" dirty="0"/>
              <a:t>Agile Model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060" y="1433195"/>
            <a:ext cx="8667115" cy="4608195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en-IN" sz="2220">
                <a:latin typeface="Arial Black" panose="020B0A04020102020204" charset="0"/>
                <a:cs typeface="Arial Black" panose="020B0A04020102020204" charset="0"/>
              </a:rPr>
              <a:t>Process Steps</a:t>
            </a:r>
            <a:r>
              <a:rPr lang="en-US" altLang="en-IN" sz="2220">
                <a:latin typeface="Arial Black" panose="020B0A04020102020204" charset="0"/>
                <a:cs typeface="Arial Black" panose="020B0A04020102020204" charset="0"/>
              </a:rPr>
              <a:t>: </a:t>
            </a:r>
            <a:endParaRPr lang="en-IN" sz="2220">
              <a:latin typeface="Arial Black" panose="020B0A04020102020204" charset="0"/>
              <a:cs typeface="Arial Black" panose="020B0A04020102020204" charset="0"/>
            </a:endParaRPr>
          </a:p>
          <a:p>
            <a:r>
              <a:rPr lang="en-IN" b="1" u="sng"/>
              <a:t>Product Backlog Creation</a:t>
            </a:r>
            <a:r>
              <a:rPr lang="en-IN"/>
              <a:t> – List of features, improvements, and technical tasks.</a:t>
            </a:r>
            <a:endParaRPr lang="en-IN"/>
          </a:p>
          <a:p>
            <a:endParaRPr lang="en-IN"/>
          </a:p>
          <a:p>
            <a:r>
              <a:rPr lang="en-IN" b="1" u="sng"/>
              <a:t>Sprint Planning</a:t>
            </a:r>
            <a:r>
              <a:rPr lang="en-IN" b="1"/>
              <a:t> –</a:t>
            </a:r>
            <a:r>
              <a:rPr lang="en-IN"/>
              <a:t> Define goals and select backlog items for each sprint.</a:t>
            </a:r>
            <a:endParaRPr lang="en-IN"/>
          </a:p>
          <a:p>
            <a:endParaRPr lang="en-IN"/>
          </a:p>
          <a:p>
            <a:r>
              <a:rPr lang="en-IN" b="1" u="sng"/>
              <a:t>Sprint Execution</a:t>
            </a:r>
            <a:r>
              <a:rPr lang="en-IN" b="1"/>
              <a:t> –</a:t>
            </a:r>
            <a:r>
              <a:rPr lang="en-IN"/>
              <a:t> Design, develop, and test within time-boxed iterations (2 weeks).</a:t>
            </a:r>
            <a:endParaRPr lang="en-IN"/>
          </a:p>
          <a:p>
            <a:endParaRPr lang="en-IN"/>
          </a:p>
          <a:p>
            <a:r>
              <a:rPr lang="en-IN" b="1" u="sng"/>
              <a:t>Daily Standups</a:t>
            </a:r>
            <a:r>
              <a:rPr lang="en-IN" b="1"/>
              <a:t> </a:t>
            </a:r>
            <a:r>
              <a:rPr lang="en-IN"/>
              <a:t>– Short meetings to sync on progress, blockers, and next steps.</a:t>
            </a:r>
            <a:endParaRPr lang="en-IN"/>
          </a:p>
          <a:p>
            <a:endParaRPr lang="en-IN"/>
          </a:p>
          <a:p>
            <a:r>
              <a:rPr lang="en-IN" b="1" u="sng"/>
              <a:t>Sprint Review</a:t>
            </a:r>
            <a:r>
              <a:rPr lang="en-IN" b="1"/>
              <a:t> –</a:t>
            </a:r>
            <a:r>
              <a:rPr lang="en-IN"/>
              <a:t> Demo completed features to stakeholders for feedback.</a:t>
            </a:r>
            <a:endParaRPr lang="en-IN"/>
          </a:p>
          <a:p>
            <a:endParaRPr lang="en-IN"/>
          </a:p>
          <a:p>
            <a:r>
              <a:rPr lang="en-IN" b="1" u="sng"/>
              <a:t>Sprint Retrospective</a:t>
            </a:r>
            <a:r>
              <a:rPr lang="en-IN" b="1"/>
              <a:t> –</a:t>
            </a:r>
            <a:r>
              <a:rPr lang="en-IN"/>
              <a:t> Reflect on what went well and what can be improved.</a:t>
            </a:r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Types of Agile Meetings: 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r>
              <a:rPr lang="en-US" b="1" u="sng"/>
              <a:t>Sprint Planning Meeting –</a:t>
            </a:r>
            <a:r>
              <a:rPr lang="en-US"/>
              <a:t> Define the sprint goal and select backlog items to work on in the upcoming sprint.</a:t>
            </a:r>
            <a:endParaRPr lang="en-US"/>
          </a:p>
          <a:p>
            <a:endParaRPr lang="en-US"/>
          </a:p>
          <a:p>
            <a:r>
              <a:rPr lang="en-US" b="1" u="sng"/>
              <a:t>Daily Scrum / Standup</a:t>
            </a:r>
            <a:r>
              <a:rPr lang="en-US"/>
              <a:t> – A short daily meeting to discuss progress, plan for the day, and highlight any blockers.</a:t>
            </a:r>
            <a:endParaRPr lang="en-US"/>
          </a:p>
          <a:p>
            <a:endParaRPr lang="en-US"/>
          </a:p>
          <a:p>
            <a:r>
              <a:rPr lang="en-US" b="1" u="sng"/>
              <a:t>Sprint Review –</a:t>
            </a:r>
            <a:r>
              <a:rPr lang="en-US"/>
              <a:t> Demonstrate completed work to stakeholders and gather feedback for future improvements.</a:t>
            </a:r>
            <a:endParaRPr lang="en-US"/>
          </a:p>
          <a:p>
            <a:endParaRPr lang="en-US"/>
          </a:p>
          <a:p>
            <a:r>
              <a:rPr lang="en-US" b="1" u="sng"/>
              <a:t>Sprint Retrospective – </a:t>
            </a:r>
            <a:r>
              <a:rPr lang="en-US"/>
              <a:t>Reflect on the sprint to identify what went well, what didn’t, and how to improve next time.</a:t>
            </a:r>
            <a:endParaRPr lang="en-US"/>
          </a:p>
          <a:p>
            <a:endParaRPr lang="en-US"/>
          </a:p>
          <a:p>
            <a:r>
              <a:rPr lang="en-US" b="1" u="sng"/>
              <a:t>Backlog Refinement (Grooming) –</a:t>
            </a:r>
            <a:r>
              <a:rPr lang="en-US"/>
              <a:t> Review and update the product backlog to ensure items are well-defined and prioritized.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940" y="437515"/>
            <a:ext cx="8545195" cy="1087120"/>
          </a:xfrm>
        </p:spPr>
        <p:txBody>
          <a:bodyPr>
            <a:normAutofit fontScale="90000"/>
          </a:bodyPr>
          <a:lstStyle/>
          <a:p>
            <a:r>
              <a:rPr lang="en-IN" b="1" u="sng" dirty="0"/>
              <a:t>Resources</a:t>
            </a:r>
            <a:br>
              <a:rPr lang="en-IN" u="sng" dirty="0"/>
            </a:br>
            <a:br>
              <a:rPr lang="en-IN" u="sng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940" y="1786255"/>
            <a:ext cx="8738235" cy="4255135"/>
          </a:xfrm>
        </p:spPr>
        <p:txBody>
          <a:bodyPr>
            <a:noAutofit/>
          </a:bodyPr>
          <a:lstStyle/>
          <a:p>
            <a:r>
              <a:rPr lang="en-US" b="1">
                <a:sym typeface="+mn-ea"/>
              </a:rPr>
              <a:t>Product Owner –</a:t>
            </a:r>
            <a:r>
              <a:rPr lang="en-US">
                <a:sym typeface="+mn-ea"/>
              </a:rPr>
              <a:t> Defines requirements and priorities.</a:t>
            </a:r>
            <a:endParaRPr lang="en-US"/>
          </a:p>
          <a:p>
            <a:r>
              <a:rPr lang="en-US" b="1">
                <a:sym typeface="+mn-ea"/>
              </a:rPr>
              <a:t>Scrum Master –</a:t>
            </a:r>
            <a:r>
              <a:rPr lang="en-US">
                <a:sym typeface="+mn-ea"/>
              </a:rPr>
              <a:t> Facilitates agile process and removes blockers.</a:t>
            </a:r>
            <a:endParaRPr lang="en-US"/>
          </a:p>
          <a:p>
            <a:r>
              <a:rPr lang="en-US" b="1">
                <a:sym typeface="+mn-ea"/>
              </a:rPr>
              <a:t>Frontend Developer –</a:t>
            </a:r>
            <a:r>
              <a:rPr lang="en-US">
                <a:sym typeface="+mn-ea"/>
              </a:rPr>
              <a:t> UI/UX implementation of IRC module.</a:t>
            </a:r>
            <a:endParaRPr lang="en-US"/>
          </a:p>
          <a:p>
            <a:r>
              <a:rPr lang="en-US" b="1">
                <a:sym typeface="+mn-ea"/>
              </a:rPr>
              <a:t>Backend Developer </a:t>
            </a:r>
            <a:r>
              <a:rPr lang="en-US">
                <a:sym typeface="+mn-ea"/>
              </a:rPr>
              <a:t>– API integrations and data management.</a:t>
            </a:r>
            <a:endParaRPr lang="en-US"/>
          </a:p>
          <a:p>
            <a:r>
              <a:rPr lang="en-US" b="1">
                <a:sym typeface="+mn-ea"/>
              </a:rPr>
              <a:t>QA Engineer –</a:t>
            </a:r>
            <a:r>
              <a:rPr lang="en-US">
                <a:sym typeface="+mn-ea"/>
              </a:rPr>
              <a:t> Manual and automated testing.</a:t>
            </a:r>
            <a:endParaRPr lang="en-US"/>
          </a:p>
          <a:p>
            <a:r>
              <a:rPr lang="en-US" b="1">
                <a:sym typeface="+mn-ea"/>
              </a:rPr>
              <a:t>UI/UX Designer – </a:t>
            </a:r>
            <a:r>
              <a:rPr lang="en-US">
                <a:sym typeface="+mn-ea"/>
              </a:rPr>
              <a:t>Designs user-friendly interfaces.</a:t>
            </a:r>
            <a:endParaRPr lang="en-US"/>
          </a:p>
          <a:p>
            <a:r>
              <a:rPr lang="en-US" b="1">
                <a:sym typeface="+mn-ea"/>
              </a:rPr>
              <a:t>Content Manager –</a:t>
            </a:r>
            <a:r>
              <a:rPr lang="en-US">
                <a:sym typeface="+mn-ea"/>
              </a:rPr>
              <a:t> Uploads and maintains teaching resources.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5131</Words>
  <Application>WPS Presentation</Application>
  <PresentationFormat>Widescreen</PresentationFormat>
  <Paragraphs>122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7" baseType="lpstr">
      <vt:lpstr>Arial</vt:lpstr>
      <vt:lpstr>SimSun</vt:lpstr>
      <vt:lpstr>Wingdings</vt:lpstr>
      <vt:lpstr>Wingdings 3</vt:lpstr>
      <vt:lpstr>Symbol</vt:lpstr>
      <vt:lpstr>Arial</vt:lpstr>
      <vt:lpstr>Algerian</vt:lpstr>
      <vt:lpstr>Gabriola</vt:lpstr>
      <vt:lpstr>Trebuchet MS</vt:lpstr>
      <vt:lpstr>Microsoft YaHei</vt:lpstr>
      <vt:lpstr>Arial Unicode MS</vt:lpstr>
      <vt:lpstr>Calibri</vt:lpstr>
      <vt:lpstr>Bahnschrift Condensed</vt:lpstr>
      <vt:lpstr>Arial Black</vt:lpstr>
      <vt:lpstr>Facet</vt:lpstr>
      <vt:lpstr>Integrated Resource Center</vt:lpstr>
      <vt:lpstr>Situation/Problem  </vt:lpstr>
      <vt:lpstr>Opportunity  </vt:lpstr>
      <vt:lpstr>Purpose Statement  </vt:lpstr>
      <vt:lpstr>Project Objective  </vt:lpstr>
      <vt:lpstr>Success Criteria  </vt:lpstr>
      <vt:lpstr>Agile Model</vt:lpstr>
      <vt:lpstr>PowerPoint 演示文稿</vt:lpstr>
      <vt:lpstr>Resources  </vt:lpstr>
      <vt:lpstr>Risk &amp; Dependencies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Sayali Sahare</dc:creator>
  <cp:lastModifiedBy>Sayali Sahare</cp:lastModifiedBy>
  <cp:revision>10</cp:revision>
  <dcterms:created xsi:type="dcterms:W3CDTF">2025-07-28T08:06:00Z</dcterms:created>
  <dcterms:modified xsi:type="dcterms:W3CDTF">2025-07-31T18:31:03Z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733B73F14EED4F6689232ADC91EEA7B2</vt:lpwstr>
  </property>
  <property fmtid="{D5CDD505-2E9C-101B-9397-08002B2CF9AE}" pid="3" name="KSOProductBuildVer">
    <vt:lpwstr>1033-11.2.0.10328</vt:lpwstr>
  </property>
</Properties>
</file>