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DBB97D9-07B4-490E-BE87-EDFF872BC8C8}" type="datetimeFigureOut">
              <a:rPr lang="en-IN" smtClean="0"/>
              <a:t>09-01-2025</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365553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BB97D9-07B4-490E-BE87-EDFF872BC8C8}" type="datetimeFigureOut">
              <a:rPr lang="en-IN" smtClean="0"/>
              <a:t>09-01-2025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53512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DBB97D9-07B4-490E-BE87-EDFF872BC8C8}" type="datetimeFigureOut">
              <a:rPr lang="en-IN" smtClean="0"/>
              <a:t>09-01-2025</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2180659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DBB97D9-07B4-490E-BE87-EDFF872BC8C8}" type="datetimeFigureOut">
              <a:rPr lang="en-IN" smtClean="0"/>
              <a:t>09-01-2025</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3825136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B97D9-07B4-490E-BE87-EDFF872BC8C8}" type="datetimeFigureOut">
              <a:rPr lang="en-IN" smtClean="0"/>
              <a:t>09-01-2025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1881594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DBB97D9-07B4-490E-BE87-EDFF872BC8C8}" type="datetimeFigureOut">
              <a:rPr lang="en-IN" smtClean="0"/>
              <a:t>09-01-2025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1601885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DBB97D9-07B4-490E-BE87-EDFF872BC8C8}" type="datetimeFigureOut">
              <a:rPr lang="en-IN" smtClean="0"/>
              <a:t>09-01-2025</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977777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DBB97D9-07B4-490E-BE87-EDFF872BC8C8}" type="datetimeFigureOut">
              <a:rPr lang="en-IN" smtClean="0"/>
              <a:t>09-01-2025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2193058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BB97D9-07B4-490E-BE87-EDFF872BC8C8}" type="datetimeFigureOut">
              <a:rPr lang="en-IN" smtClean="0"/>
              <a:t>09-01-2025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1297243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B97D9-07B4-490E-BE87-EDFF872BC8C8}" type="datetimeFigureOut">
              <a:rPr lang="en-IN" smtClean="0"/>
              <a:t>09-01-2025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326400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B97D9-07B4-490E-BE87-EDFF872BC8C8}" type="datetimeFigureOut">
              <a:rPr lang="en-IN" smtClean="0"/>
              <a:t>09-01-2025</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258507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BB97D9-07B4-490E-BE87-EDFF872BC8C8}" type="datetimeFigureOut">
              <a:rPr lang="en-IN" smtClean="0"/>
              <a:t>09-01-2025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3315336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BB97D9-07B4-490E-BE87-EDFF872BC8C8}" type="datetimeFigureOut">
              <a:rPr lang="en-IN" smtClean="0"/>
              <a:t>09-01-2025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210976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BB97D9-07B4-490E-BE87-EDFF872BC8C8}" type="datetimeFigureOut">
              <a:rPr lang="en-IN" smtClean="0"/>
              <a:t>09-01-2025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331051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B97D9-07B4-490E-BE87-EDFF872BC8C8}" type="datetimeFigureOut">
              <a:rPr lang="en-IN" smtClean="0"/>
              <a:t>09-01-2025</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2759463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BB97D9-07B4-490E-BE87-EDFF872BC8C8}" type="datetimeFigureOut">
              <a:rPr lang="en-IN" smtClean="0"/>
              <a:t>09-01-2025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3402096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BB97D9-07B4-490E-BE87-EDFF872BC8C8}" type="datetimeFigureOut">
              <a:rPr lang="en-IN" smtClean="0"/>
              <a:t>09-01-2025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343C5A-B6F6-4CEA-B665-21DD3F58A682}" type="slidenum">
              <a:rPr lang="en-IN" smtClean="0"/>
              <a:t>‹#›</a:t>
            </a:fld>
            <a:endParaRPr lang="en-IN"/>
          </a:p>
        </p:txBody>
      </p:sp>
    </p:spTree>
    <p:extLst>
      <p:ext uri="{BB962C8B-B14F-4D97-AF65-F5344CB8AC3E}">
        <p14:creationId xmlns:p14="http://schemas.microsoft.com/office/powerpoint/2010/main" val="25779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DBB97D9-07B4-490E-BE87-EDFF872BC8C8}" type="datetimeFigureOut">
              <a:rPr lang="en-IN" smtClean="0"/>
              <a:t>09-01-2025</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E343C5A-B6F6-4CEA-B665-21DD3F58A682}" type="slidenum">
              <a:rPr lang="en-IN" smtClean="0"/>
              <a:t>‹#›</a:t>
            </a:fld>
            <a:endParaRPr lang="en-IN"/>
          </a:p>
        </p:txBody>
      </p:sp>
    </p:spTree>
    <p:extLst>
      <p:ext uri="{BB962C8B-B14F-4D97-AF65-F5344CB8AC3E}">
        <p14:creationId xmlns:p14="http://schemas.microsoft.com/office/powerpoint/2010/main" val="222147837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DE2095-BD99-C5D3-D2B1-9BA9650DAEFF}"/>
              </a:ext>
            </a:extLst>
          </p:cNvPr>
          <p:cNvSpPr>
            <a:spLocks noGrp="1"/>
          </p:cNvSpPr>
          <p:nvPr>
            <p:ph type="ctrTitle"/>
          </p:nvPr>
        </p:nvSpPr>
        <p:spPr/>
        <p:txBody>
          <a:bodyPr>
            <a:normAutofit fontScale="90000"/>
          </a:bodyPr>
          <a:lstStyle/>
          <a:p>
            <a:r>
              <a:rPr lang="en-IN" b="1" dirty="0"/>
              <a:t>Project Title: </a:t>
            </a:r>
            <a:r>
              <a:rPr lang="en-US" b="1" dirty="0"/>
              <a:t>Development of a Applicant Tracking System for a Recruitment Company</a:t>
            </a:r>
            <a:endParaRPr lang="en-IN" b="1" dirty="0"/>
          </a:p>
        </p:txBody>
      </p:sp>
      <p:sp>
        <p:nvSpPr>
          <p:cNvPr id="6" name="Content Placeholder 5">
            <a:extLst>
              <a:ext uri="{FF2B5EF4-FFF2-40B4-BE49-F238E27FC236}">
                <a16:creationId xmlns:a16="http://schemas.microsoft.com/office/drawing/2014/main" id="{C726141A-D465-773E-0F26-D3A314C86598}"/>
              </a:ext>
            </a:extLst>
          </p:cNvPr>
          <p:cNvSpPr>
            <a:spLocks noGrp="1"/>
          </p:cNvSpPr>
          <p:nvPr>
            <p:ph type="subTitle" idx="1"/>
          </p:nvPr>
        </p:nvSpPr>
        <p:spPr/>
        <p:txBody>
          <a:bodyPr>
            <a:normAutofit fontScale="92500" lnSpcReduction="20000"/>
          </a:bodyPr>
          <a:lstStyle/>
          <a:p>
            <a:r>
              <a:rPr lang="en-IN" dirty="0"/>
              <a:t>Prepared by : Vivek Kumar</a:t>
            </a:r>
            <a:br>
              <a:rPr lang="en-IN" dirty="0"/>
            </a:br>
            <a:endParaRPr lang="en-IN" dirty="0"/>
          </a:p>
          <a:p>
            <a:r>
              <a:rPr lang="en-IN" dirty="0"/>
              <a:t>Date : 09/01/2025</a:t>
            </a:r>
          </a:p>
        </p:txBody>
      </p:sp>
    </p:spTree>
    <p:extLst>
      <p:ext uri="{BB962C8B-B14F-4D97-AF65-F5344CB8AC3E}">
        <p14:creationId xmlns:p14="http://schemas.microsoft.com/office/powerpoint/2010/main" val="2122038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6C7DC-CF9B-FE69-0FEF-5F52FA9673B3}"/>
              </a:ext>
            </a:extLst>
          </p:cNvPr>
          <p:cNvSpPr>
            <a:spLocks noGrp="1"/>
          </p:cNvSpPr>
          <p:nvPr>
            <p:ph type="title"/>
          </p:nvPr>
        </p:nvSpPr>
        <p:spPr/>
        <p:txBody>
          <a:bodyPr/>
          <a:lstStyle/>
          <a:p>
            <a:r>
              <a:rPr lang="en-IN" dirty="0"/>
              <a:t>Resources:</a:t>
            </a:r>
          </a:p>
        </p:txBody>
      </p:sp>
      <p:sp>
        <p:nvSpPr>
          <p:cNvPr id="4" name="Rectangle 1">
            <a:extLst>
              <a:ext uri="{FF2B5EF4-FFF2-40B4-BE49-F238E27FC236}">
                <a16:creationId xmlns:a16="http://schemas.microsoft.com/office/drawing/2014/main" id="{56AFFA37-EF7D-8295-7605-3BBB26A8D26B}"/>
              </a:ext>
            </a:extLst>
          </p:cNvPr>
          <p:cNvSpPr>
            <a:spLocks noGrp="1" noChangeArrowheads="1"/>
          </p:cNvSpPr>
          <p:nvPr>
            <p:ph idx="1"/>
          </p:nvPr>
        </p:nvSpPr>
        <p:spPr bwMode="auto">
          <a:xfrm>
            <a:off x="1154955" y="3018990"/>
            <a:ext cx="982812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People</a:t>
            </a:r>
            <a:r>
              <a:rPr kumimoji="0" lang="en-US" altLang="en-US" sz="1800" b="0" i="0" u="none" strike="noStrike" cap="none" normalizeH="0" baseline="0" dirty="0">
                <a:ln>
                  <a:noFill/>
                </a:ln>
                <a:solidFill>
                  <a:schemeClr val="tx1"/>
                </a:solidFill>
                <a:effectLst/>
                <a:latin typeface="Arial" panose="020B0604020202020204" pitchFamily="34" charset="0"/>
              </a:rPr>
              <a:t>: Project team members from recruitment, IT, and operations departments.</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Time</a:t>
            </a:r>
            <a:r>
              <a:rPr kumimoji="0" lang="en-US" altLang="en-US" sz="1800" b="0" i="0" u="none" strike="noStrike" cap="none" normalizeH="0" baseline="0" dirty="0">
                <a:ln>
                  <a:noFill/>
                </a:ln>
                <a:solidFill>
                  <a:schemeClr val="tx1"/>
                </a:solidFill>
                <a:effectLst/>
                <a:latin typeface="Arial" panose="020B0604020202020204" pitchFamily="34" charset="0"/>
              </a:rPr>
              <a:t>: Implementation to be completed within 12 months.</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Budget</a:t>
            </a:r>
            <a:r>
              <a:rPr kumimoji="0" lang="en-US" altLang="en-US" sz="1800" b="0" i="0" u="none" strike="noStrike" cap="none" normalizeH="0" baseline="0" dirty="0">
                <a:ln>
                  <a:noFill/>
                </a:ln>
                <a:solidFill>
                  <a:schemeClr val="tx1"/>
                </a:solidFill>
                <a:effectLst/>
                <a:latin typeface="Arial" panose="020B0604020202020204" pitchFamily="34" charset="0"/>
              </a:rPr>
              <a:t>: Expenses for hardware, software, training, and services not to exceed Rs. </a:t>
            </a:r>
            <a:r>
              <a:rPr lang="en-US" altLang="en-US" dirty="0">
                <a:solidFill>
                  <a:schemeClr val="tx1"/>
                </a:solidFill>
                <a:latin typeface="Arial" panose="020B0604020202020204" pitchFamily="34" charset="0"/>
              </a:rPr>
              <a:t>2</a:t>
            </a:r>
            <a:r>
              <a:rPr kumimoji="0" lang="en-US" altLang="en-US" sz="1800" b="0" i="0" u="none" strike="noStrike" cap="none" normalizeH="0" baseline="0" dirty="0">
                <a:ln>
                  <a:noFill/>
                </a:ln>
                <a:solidFill>
                  <a:schemeClr val="tx1"/>
                </a:solidFill>
                <a:effectLst/>
                <a:latin typeface="Arial" panose="020B0604020202020204" pitchFamily="34" charset="0"/>
              </a:rPr>
              <a:t>00000.00.</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Other</a:t>
            </a:r>
            <a:r>
              <a:rPr kumimoji="0" lang="en-US" altLang="en-US" sz="1800" b="0" i="0" u="none" strike="noStrike" cap="none" normalizeH="0" baseline="0" dirty="0">
                <a:ln>
                  <a:noFill/>
                </a:ln>
                <a:solidFill>
                  <a:schemeClr val="tx1"/>
                </a:solidFill>
                <a:effectLst/>
                <a:latin typeface="Arial" panose="020B0604020202020204" pitchFamily="34" charset="0"/>
              </a:rPr>
              <a:t>: Costs for third-party software evaluations, site visits, and consultancy services, capped at Rs. </a:t>
            </a:r>
            <a:r>
              <a:rPr lang="en-US" altLang="en-US" dirty="0">
                <a:solidFill>
                  <a:schemeClr val="tx1"/>
                </a:solidFill>
                <a:latin typeface="Arial" panose="020B0604020202020204" pitchFamily="34" charset="0"/>
              </a:rPr>
              <a:t>5</a:t>
            </a:r>
            <a:r>
              <a:rPr kumimoji="0" lang="en-US" altLang="en-US" sz="1800" b="0" i="0" u="none" strike="noStrike" cap="none" normalizeH="0" baseline="0" dirty="0">
                <a:ln>
                  <a:noFill/>
                </a:ln>
                <a:solidFill>
                  <a:schemeClr val="tx1"/>
                </a:solidFill>
                <a:effectLst/>
                <a:latin typeface="Arial" panose="020B0604020202020204" pitchFamily="34" charset="0"/>
              </a:rPr>
              <a:t>0000.00. </a:t>
            </a:r>
          </a:p>
        </p:txBody>
      </p:sp>
    </p:spTree>
    <p:extLst>
      <p:ext uri="{BB962C8B-B14F-4D97-AF65-F5344CB8AC3E}">
        <p14:creationId xmlns:p14="http://schemas.microsoft.com/office/powerpoint/2010/main" val="2753882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FE347-A8AC-8709-C2BD-5C100DE7F467}"/>
              </a:ext>
            </a:extLst>
          </p:cNvPr>
          <p:cNvSpPr>
            <a:spLocks noGrp="1"/>
          </p:cNvSpPr>
          <p:nvPr>
            <p:ph type="title"/>
          </p:nvPr>
        </p:nvSpPr>
        <p:spPr/>
        <p:txBody>
          <a:bodyPr/>
          <a:lstStyle/>
          <a:p>
            <a:r>
              <a:rPr lang="en-IN" dirty="0"/>
              <a:t>Risks and Dependencies:</a:t>
            </a:r>
          </a:p>
        </p:txBody>
      </p:sp>
      <p:sp>
        <p:nvSpPr>
          <p:cNvPr id="4" name="Rectangle 1">
            <a:extLst>
              <a:ext uri="{FF2B5EF4-FFF2-40B4-BE49-F238E27FC236}">
                <a16:creationId xmlns:a16="http://schemas.microsoft.com/office/drawing/2014/main" id="{ED98C25C-1626-DF52-020B-D80DB7B2E024}"/>
              </a:ext>
            </a:extLst>
          </p:cNvPr>
          <p:cNvSpPr>
            <a:spLocks noGrp="1" noChangeArrowheads="1"/>
          </p:cNvSpPr>
          <p:nvPr>
            <p:ph idx="1"/>
          </p:nvPr>
        </p:nvSpPr>
        <p:spPr bwMode="auto">
          <a:xfrm>
            <a:off x="1154954" y="3157490"/>
            <a:ext cx="1020061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User Resistance</a:t>
            </a:r>
            <a:r>
              <a:rPr kumimoji="0" lang="en-US" altLang="en-US" sz="1800" b="0" i="0" u="none" strike="noStrike" cap="none" normalizeH="0" baseline="0" dirty="0">
                <a:ln>
                  <a:noFill/>
                </a:ln>
                <a:solidFill>
                  <a:schemeClr val="tx1"/>
                </a:solidFill>
                <a:effectLst/>
                <a:latin typeface="Arial" panose="020B0604020202020204" pitchFamily="34" charset="0"/>
              </a:rPr>
              <a:t>: Current systems have been in place for over &lt;&lt;n&gt;&gt; years and are intuitive to current users, which may cause reluctance to change.</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Cost Justification</a:t>
            </a:r>
            <a:r>
              <a:rPr kumimoji="0" lang="en-US" altLang="en-US" sz="1800" b="0" i="0" u="none" strike="noStrike" cap="none" normalizeH="0" baseline="0" dirty="0">
                <a:ln>
                  <a:noFill/>
                </a:ln>
                <a:solidFill>
                  <a:schemeClr val="tx1"/>
                </a:solidFill>
                <a:effectLst/>
                <a:latin typeface="Arial" panose="020B0604020202020204" pitchFamily="34" charset="0"/>
              </a:rPr>
              <a:t>: Demonstrating the ROI of the new ATS in terms of ease of use, quality of information, and speed of accessibility may be challenging. </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Vendor Reliability</a:t>
            </a:r>
            <a:r>
              <a:rPr kumimoji="0" lang="en-US" altLang="en-US" sz="1800" b="0" i="0" u="none" strike="noStrike" cap="none" normalizeH="0" baseline="0" dirty="0">
                <a:ln>
                  <a:noFill/>
                </a:ln>
                <a:solidFill>
                  <a:schemeClr val="tx1"/>
                </a:solidFill>
                <a:effectLst/>
                <a:latin typeface="Arial" panose="020B0604020202020204" pitchFamily="34" charset="0"/>
              </a:rPr>
              <a:t>: Dependence on third-party vendors for software, support, or integrations could result in delays or issues if the vendor fails to deliver on time or meets expectations.</a:t>
            </a:r>
          </a:p>
        </p:txBody>
      </p:sp>
    </p:spTree>
    <p:extLst>
      <p:ext uri="{BB962C8B-B14F-4D97-AF65-F5344CB8AC3E}">
        <p14:creationId xmlns:p14="http://schemas.microsoft.com/office/powerpoint/2010/main" val="2142232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43E3B-9A60-0FF2-2154-3C48DB61CB61}"/>
              </a:ext>
            </a:extLst>
          </p:cNvPr>
          <p:cNvSpPr>
            <a:spLocks noGrp="1"/>
          </p:cNvSpPr>
          <p:nvPr>
            <p:ph type="title"/>
          </p:nvPr>
        </p:nvSpPr>
        <p:spPr/>
        <p:txBody>
          <a:bodyPr/>
          <a:lstStyle/>
          <a:p>
            <a:r>
              <a:rPr lang="en-IN" dirty="0"/>
              <a:t>Risks and Dependencies:</a:t>
            </a:r>
          </a:p>
        </p:txBody>
      </p:sp>
      <p:sp>
        <p:nvSpPr>
          <p:cNvPr id="4" name="Rectangle 1">
            <a:extLst>
              <a:ext uri="{FF2B5EF4-FFF2-40B4-BE49-F238E27FC236}">
                <a16:creationId xmlns:a16="http://schemas.microsoft.com/office/drawing/2014/main" id="{CE3912A6-4F8C-1A37-A22A-8B8460D27842}"/>
              </a:ext>
            </a:extLst>
          </p:cNvPr>
          <p:cNvSpPr>
            <a:spLocks noGrp="1" noChangeArrowheads="1"/>
          </p:cNvSpPr>
          <p:nvPr>
            <p:ph idx="1"/>
          </p:nvPr>
        </p:nvSpPr>
        <p:spPr bwMode="auto">
          <a:xfrm>
            <a:off x="1154954" y="3572986"/>
            <a:ext cx="9350013"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Data Migration</a:t>
            </a:r>
            <a:r>
              <a:rPr kumimoji="0" lang="en-US" altLang="en-US" sz="1800" b="0" i="0" u="none" strike="noStrike" cap="none" normalizeH="0" baseline="0" dirty="0">
                <a:ln>
                  <a:noFill/>
                </a:ln>
                <a:solidFill>
                  <a:schemeClr val="tx1"/>
                </a:solidFill>
                <a:effectLst/>
                <a:latin typeface="Arial" panose="020B0604020202020204" pitchFamily="34" charset="0"/>
              </a:rPr>
              <a:t>: Ensuring a seamless transfer of data from the legacy system to the new ATS without loss or corruption.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Training Challenges</a:t>
            </a:r>
            <a:r>
              <a:rPr kumimoji="0" lang="en-US" altLang="en-US" sz="1800" b="0" i="0" u="none" strike="noStrike" cap="none" normalizeH="0" baseline="0" dirty="0">
                <a:ln>
                  <a:noFill/>
                </a:ln>
                <a:solidFill>
                  <a:schemeClr val="tx1"/>
                </a:solidFill>
                <a:effectLst/>
                <a:latin typeface="Arial" panose="020B0604020202020204" pitchFamily="34" charset="0"/>
              </a:rPr>
              <a:t>: Ensuring all users are adequately trained within the project timeline. </a:t>
            </a:r>
          </a:p>
        </p:txBody>
      </p:sp>
    </p:spTree>
    <p:extLst>
      <p:ext uri="{BB962C8B-B14F-4D97-AF65-F5344CB8AC3E}">
        <p14:creationId xmlns:p14="http://schemas.microsoft.com/office/powerpoint/2010/main" val="2970199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52549-75D1-3193-697C-8A756017B146}"/>
              </a:ext>
            </a:extLst>
          </p:cNvPr>
          <p:cNvSpPr>
            <a:spLocks noGrp="1"/>
          </p:cNvSpPr>
          <p:nvPr>
            <p:ph type="title"/>
          </p:nvPr>
        </p:nvSpPr>
        <p:spPr/>
        <p:txBody>
          <a:bodyPr/>
          <a:lstStyle/>
          <a:p>
            <a:r>
              <a:rPr lang="en-IN" dirty="0"/>
              <a:t>Situation/Problem/Opportunity</a:t>
            </a:r>
            <a:endParaRPr lang="en-IN" b="1" dirty="0"/>
          </a:p>
        </p:txBody>
      </p:sp>
      <p:sp>
        <p:nvSpPr>
          <p:cNvPr id="3" name="Content Placeholder 2">
            <a:extLst>
              <a:ext uri="{FF2B5EF4-FFF2-40B4-BE49-F238E27FC236}">
                <a16:creationId xmlns:a16="http://schemas.microsoft.com/office/drawing/2014/main" id="{BF4E47E4-5CBF-B61E-12DE-B9EF76DDC826}"/>
              </a:ext>
            </a:extLst>
          </p:cNvPr>
          <p:cNvSpPr>
            <a:spLocks noGrp="1"/>
          </p:cNvSpPr>
          <p:nvPr>
            <p:ph idx="1"/>
          </p:nvPr>
        </p:nvSpPr>
        <p:spPr/>
        <p:txBody>
          <a:bodyPr/>
          <a:lstStyle/>
          <a:p>
            <a:r>
              <a:rPr lang="en-US" dirty="0"/>
              <a:t>Recruitment companies often face inefficiencies in managing candidate pipelines, job postings, and communication with stakeholders. Existing systems are either outdated or lack features that cater to modern recruitment needs, such as automation, integration, and data-driven insights. This presents an opportunity to implement a new ATS that streamlines the recruitment process, enhances candidate experience, and improves operational efficiency.</a:t>
            </a:r>
            <a:endParaRPr lang="en-IN" dirty="0"/>
          </a:p>
        </p:txBody>
      </p:sp>
    </p:spTree>
    <p:extLst>
      <p:ext uri="{BB962C8B-B14F-4D97-AF65-F5344CB8AC3E}">
        <p14:creationId xmlns:p14="http://schemas.microsoft.com/office/powerpoint/2010/main" val="2088933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4CD8F-866C-E44F-F5A8-1FC773A36F06}"/>
              </a:ext>
            </a:extLst>
          </p:cNvPr>
          <p:cNvSpPr>
            <a:spLocks noGrp="1"/>
          </p:cNvSpPr>
          <p:nvPr>
            <p:ph type="title"/>
          </p:nvPr>
        </p:nvSpPr>
        <p:spPr/>
        <p:txBody>
          <a:bodyPr/>
          <a:lstStyle/>
          <a:p>
            <a:r>
              <a:rPr lang="en-IN" dirty="0"/>
              <a:t>Purpose Statement (Goals):</a:t>
            </a:r>
          </a:p>
        </p:txBody>
      </p:sp>
      <p:sp>
        <p:nvSpPr>
          <p:cNvPr id="3" name="Content Placeholder 2">
            <a:extLst>
              <a:ext uri="{FF2B5EF4-FFF2-40B4-BE49-F238E27FC236}">
                <a16:creationId xmlns:a16="http://schemas.microsoft.com/office/drawing/2014/main" id="{196CD95F-B342-8C4A-9229-7853A338C945}"/>
              </a:ext>
            </a:extLst>
          </p:cNvPr>
          <p:cNvSpPr>
            <a:spLocks noGrp="1"/>
          </p:cNvSpPr>
          <p:nvPr>
            <p:ph idx="1"/>
          </p:nvPr>
        </p:nvSpPr>
        <p:spPr/>
        <p:txBody>
          <a:bodyPr/>
          <a:lstStyle/>
          <a:p>
            <a:r>
              <a:rPr lang="en-US" dirty="0"/>
              <a:t>The purpose of this project is to analyze, design, and implement a new Applicant Tracking System that meets the unique requirements of a recruitment company, ensuring increased productivity, better candidate matching, and seamless integration with existing tools and workflows.</a:t>
            </a:r>
            <a:endParaRPr lang="en-IN" dirty="0"/>
          </a:p>
        </p:txBody>
      </p:sp>
    </p:spTree>
    <p:extLst>
      <p:ext uri="{BB962C8B-B14F-4D97-AF65-F5344CB8AC3E}">
        <p14:creationId xmlns:p14="http://schemas.microsoft.com/office/powerpoint/2010/main" val="2135535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F53F3-AEBF-DDDA-E82C-769EBC903FFE}"/>
              </a:ext>
            </a:extLst>
          </p:cNvPr>
          <p:cNvSpPr>
            <a:spLocks noGrp="1"/>
          </p:cNvSpPr>
          <p:nvPr>
            <p:ph type="title"/>
          </p:nvPr>
        </p:nvSpPr>
        <p:spPr/>
        <p:txBody>
          <a:bodyPr/>
          <a:lstStyle/>
          <a:p>
            <a:r>
              <a:rPr lang="en-IN" dirty="0"/>
              <a:t>Project Objectives:</a:t>
            </a:r>
          </a:p>
        </p:txBody>
      </p:sp>
      <p:sp>
        <p:nvSpPr>
          <p:cNvPr id="4" name="Rectangle 1">
            <a:extLst>
              <a:ext uri="{FF2B5EF4-FFF2-40B4-BE49-F238E27FC236}">
                <a16:creationId xmlns:a16="http://schemas.microsoft.com/office/drawing/2014/main" id="{EDFC9F3C-1F44-6063-CE66-18CBE82C31F8}"/>
              </a:ext>
            </a:extLst>
          </p:cNvPr>
          <p:cNvSpPr>
            <a:spLocks noGrp="1" noChangeArrowheads="1"/>
          </p:cNvSpPr>
          <p:nvPr>
            <p:ph idx="1"/>
          </p:nvPr>
        </p:nvSpPr>
        <p:spPr bwMode="auto">
          <a:xfrm>
            <a:off x="1154954" y="3018990"/>
            <a:ext cx="10187716"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Requirement Analysis</a:t>
            </a:r>
            <a:r>
              <a:rPr kumimoji="0" lang="en-US" altLang="en-US" sz="1800" b="0" i="0" u="none" strike="noStrike" cap="none" normalizeH="0" baseline="0" dirty="0">
                <a:ln>
                  <a:noFill/>
                </a:ln>
                <a:solidFill>
                  <a:schemeClr val="tx1"/>
                </a:solidFill>
                <a:effectLst/>
                <a:latin typeface="Arial" panose="020B0604020202020204" pitchFamily="34" charset="0"/>
              </a:rPr>
              <a:t>: Conduct detailed requirement gathering to ensure the system addresses current inefficiencies.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Solution Selection</a:t>
            </a:r>
            <a:r>
              <a:rPr kumimoji="0" lang="en-US" altLang="en-US" sz="1800" b="0" i="0" u="none" strike="noStrike" cap="none" normalizeH="0" baseline="0" dirty="0">
                <a:ln>
                  <a:noFill/>
                </a:ln>
                <a:solidFill>
                  <a:schemeClr val="tx1"/>
                </a:solidFill>
                <a:effectLst/>
                <a:latin typeface="Arial" panose="020B0604020202020204" pitchFamily="34" charset="0"/>
              </a:rPr>
              <a:t>: Choose the most suitable ATS based on design criteria, specifications, and organizational needs.</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Prototyping and Testing</a:t>
            </a:r>
            <a:r>
              <a:rPr kumimoji="0" lang="en-US" altLang="en-US" sz="1800" b="0" i="0" u="none" strike="noStrike" cap="none" normalizeH="0" baseline="0" dirty="0">
                <a:ln>
                  <a:noFill/>
                </a:ln>
                <a:solidFill>
                  <a:schemeClr val="tx1"/>
                </a:solidFill>
                <a:effectLst/>
                <a:latin typeface="Arial" panose="020B0604020202020204" pitchFamily="34" charset="0"/>
              </a:rPr>
              <a:t>: Develop and test a prototype to validate functionality and usability. </a:t>
            </a:r>
          </a:p>
        </p:txBody>
      </p:sp>
    </p:spTree>
    <p:extLst>
      <p:ext uri="{BB962C8B-B14F-4D97-AF65-F5344CB8AC3E}">
        <p14:creationId xmlns:p14="http://schemas.microsoft.com/office/powerpoint/2010/main" val="2202709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DF819-34D8-7257-1498-A2E084631C81}"/>
              </a:ext>
            </a:extLst>
          </p:cNvPr>
          <p:cNvSpPr>
            <a:spLocks noGrp="1"/>
          </p:cNvSpPr>
          <p:nvPr>
            <p:ph type="title"/>
          </p:nvPr>
        </p:nvSpPr>
        <p:spPr/>
        <p:txBody>
          <a:bodyPr/>
          <a:lstStyle/>
          <a:p>
            <a:r>
              <a:rPr lang="en-IN" dirty="0"/>
              <a:t>Project Objectives:</a:t>
            </a:r>
          </a:p>
        </p:txBody>
      </p:sp>
      <p:sp>
        <p:nvSpPr>
          <p:cNvPr id="4" name="Rectangle 1">
            <a:extLst>
              <a:ext uri="{FF2B5EF4-FFF2-40B4-BE49-F238E27FC236}">
                <a16:creationId xmlns:a16="http://schemas.microsoft.com/office/drawing/2014/main" id="{AEDA3116-70BA-D853-2B73-B9C42FEA31BB}"/>
              </a:ext>
            </a:extLst>
          </p:cNvPr>
          <p:cNvSpPr>
            <a:spLocks noGrp="1" noChangeArrowheads="1"/>
          </p:cNvSpPr>
          <p:nvPr>
            <p:ph idx="1"/>
          </p:nvPr>
        </p:nvSpPr>
        <p:spPr bwMode="auto">
          <a:xfrm>
            <a:off x="1062487" y="3259423"/>
            <a:ext cx="1080416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Full Implementation</a:t>
            </a:r>
            <a:r>
              <a:rPr kumimoji="0" lang="en-US" altLang="en-US" sz="1800" b="0" i="0" u="none" strike="noStrike" cap="none" normalizeH="0" baseline="0" dirty="0">
                <a:ln>
                  <a:noFill/>
                </a:ln>
                <a:solidFill>
                  <a:schemeClr val="tx1"/>
                </a:solidFill>
                <a:effectLst/>
                <a:latin typeface="Arial" panose="020B0604020202020204" pitchFamily="34" charset="0"/>
              </a:rPr>
              <a:t>: Deploy the ATS across the recruitment company.</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Training and Support</a:t>
            </a:r>
            <a:r>
              <a:rPr kumimoji="0" lang="en-US" altLang="en-US" sz="1800" b="0" i="0" u="none" strike="noStrike" cap="none" normalizeH="0" baseline="0" dirty="0">
                <a:ln>
                  <a:noFill/>
                </a:ln>
                <a:solidFill>
                  <a:schemeClr val="tx1"/>
                </a:solidFill>
                <a:effectLst/>
                <a:latin typeface="Arial" panose="020B0604020202020204" pitchFamily="34" charset="0"/>
              </a:rPr>
              <a:t>: Train users and establish a robust support process for smooth adoption. </a:t>
            </a:r>
          </a:p>
        </p:txBody>
      </p:sp>
    </p:spTree>
    <p:extLst>
      <p:ext uri="{BB962C8B-B14F-4D97-AF65-F5344CB8AC3E}">
        <p14:creationId xmlns:p14="http://schemas.microsoft.com/office/powerpoint/2010/main" val="3658244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F283E-1A3F-5184-DA10-E1E4C95FAF73}"/>
              </a:ext>
            </a:extLst>
          </p:cNvPr>
          <p:cNvSpPr>
            <a:spLocks noGrp="1"/>
          </p:cNvSpPr>
          <p:nvPr>
            <p:ph type="title"/>
          </p:nvPr>
        </p:nvSpPr>
        <p:spPr/>
        <p:txBody>
          <a:bodyPr/>
          <a:lstStyle/>
          <a:p>
            <a:r>
              <a:rPr lang="en-IN" dirty="0"/>
              <a:t>Success Criteria:</a:t>
            </a:r>
          </a:p>
        </p:txBody>
      </p:sp>
      <p:sp>
        <p:nvSpPr>
          <p:cNvPr id="4" name="Rectangle 1">
            <a:extLst>
              <a:ext uri="{FF2B5EF4-FFF2-40B4-BE49-F238E27FC236}">
                <a16:creationId xmlns:a16="http://schemas.microsoft.com/office/drawing/2014/main" id="{61BA6D4A-561A-A463-2F86-3A0C13240AC4}"/>
              </a:ext>
            </a:extLst>
          </p:cNvPr>
          <p:cNvSpPr>
            <a:spLocks noGrp="1" noChangeArrowheads="1"/>
          </p:cNvSpPr>
          <p:nvPr>
            <p:ph idx="1"/>
          </p:nvPr>
        </p:nvSpPr>
        <p:spPr bwMode="auto">
          <a:xfrm>
            <a:off x="1068924" y="2566928"/>
            <a:ext cx="10054152"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Improved Process Efficiency</a:t>
            </a:r>
            <a:r>
              <a:rPr kumimoji="0" lang="en-US" altLang="en-US" sz="1800" b="0" i="0" u="none" strike="noStrike" cap="none" normalizeH="0" baseline="0" dirty="0">
                <a:ln>
                  <a:noFill/>
                </a:ln>
                <a:solidFill>
                  <a:schemeClr val="tx1"/>
                </a:solidFill>
                <a:effectLst/>
                <a:latin typeface="Arial" panose="020B0604020202020204" pitchFamily="34" charset="0"/>
              </a:rPr>
              <a:t>: Reduced time on manual tasks and faster recruitment cycles.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Enhanced Candidate Experience</a:t>
            </a:r>
            <a:r>
              <a:rPr kumimoji="0" lang="en-US" altLang="en-US" sz="1800" b="0" i="0" u="none" strike="noStrike" cap="none" normalizeH="0" baseline="0" dirty="0">
                <a:ln>
                  <a:noFill/>
                </a:ln>
                <a:solidFill>
                  <a:schemeClr val="tx1"/>
                </a:solidFill>
                <a:effectLst/>
                <a:latin typeface="Arial" panose="020B0604020202020204" pitchFamily="34" charset="0"/>
              </a:rPr>
              <a:t>: Faster responses and a seamless application process.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System Integration</a:t>
            </a:r>
            <a:r>
              <a:rPr kumimoji="0" lang="en-US" altLang="en-US" sz="1800" b="0" i="0" u="none" strike="noStrike" cap="none" normalizeH="0" baseline="0" dirty="0">
                <a:ln>
                  <a:noFill/>
                </a:ln>
                <a:solidFill>
                  <a:schemeClr val="tx1"/>
                </a:solidFill>
                <a:effectLst/>
                <a:latin typeface="Arial" panose="020B0604020202020204" pitchFamily="34" charset="0"/>
              </a:rPr>
              <a:t>: Successful integration with job boards, CRM, and other tools.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User Adoption</a:t>
            </a:r>
            <a:r>
              <a:rPr kumimoji="0" lang="en-US" altLang="en-US" sz="1800" b="0" i="0" u="none" strike="noStrike" cap="none" normalizeH="0" baseline="0" dirty="0">
                <a:ln>
                  <a:noFill/>
                </a:ln>
                <a:solidFill>
                  <a:schemeClr val="tx1"/>
                </a:solidFill>
                <a:effectLst/>
                <a:latin typeface="Arial" panose="020B0604020202020204" pitchFamily="34" charset="0"/>
              </a:rPr>
              <a:t>: High adoption rate and positive user feedback.</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Improved Candidate Matching</a:t>
            </a:r>
            <a:r>
              <a:rPr kumimoji="0" lang="en-US" altLang="en-US" sz="1800" b="0" i="0" u="none" strike="noStrike" cap="none" normalizeH="0" baseline="0" dirty="0">
                <a:ln>
                  <a:noFill/>
                </a:ln>
                <a:solidFill>
                  <a:schemeClr val="tx1"/>
                </a:solidFill>
                <a:effectLst/>
                <a:latin typeface="Arial" panose="020B0604020202020204" pitchFamily="34" charset="0"/>
              </a:rPr>
              <a:t>: More accurate job-candidate matches using AI and filters. </a:t>
            </a:r>
          </a:p>
        </p:txBody>
      </p:sp>
    </p:spTree>
    <p:extLst>
      <p:ext uri="{BB962C8B-B14F-4D97-AF65-F5344CB8AC3E}">
        <p14:creationId xmlns:p14="http://schemas.microsoft.com/office/powerpoint/2010/main" val="211445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2A54-ACA7-2A05-3085-D4E89207FC58}"/>
              </a:ext>
            </a:extLst>
          </p:cNvPr>
          <p:cNvSpPr>
            <a:spLocks noGrp="1"/>
          </p:cNvSpPr>
          <p:nvPr>
            <p:ph type="title"/>
          </p:nvPr>
        </p:nvSpPr>
        <p:spPr/>
        <p:txBody>
          <a:bodyPr/>
          <a:lstStyle/>
          <a:p>
            <a:r>
              <a:rPr lang="en-IN" dirty="0"/>
              <a:t>Success Criteria:</a:t>
            </a:r>
          </a:p>
        </p:txBody>
      </p:sp>
      <p:sp>
        <p:nvSpPr>
          <p:cNvPr id="4" name="Rectangle 1">
            <a:extLst>
              <a:ext uri="{FF2B5EF4-FFF2-40B4-BE49-F238E27FC236}">
                <a16:creationId xmlns:a16="http://schemas.microsoft.com/office/drawing/2014/main" id="{3A228942-1F07-DA34-A1B3-33ED9197F785}"/>
              </a:ext>
            </a:extLst>
          </p:cNvPr>
          <p:cNvSpPr>
            <a:spLocks noGrp="1" noChangeArrowheads="1"/>
          </p:cNvSpPr>
          <p:nvPr>
            <p:ph idx="1"/>
          </p:nvPr>
        </p:nvSpPr>
        <p:spPr bwMode="auto">
          <a:xfrm>
            <a:off x="1154954" y="2880491"/>
            <a:ext cx="995141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Data-Driven Insights</a:t>
            </a:r>
            <a:r>
              <a:rPr kumimoji="0" lang="en-US" altLang="en-US" sz="1800" b="0" i="0" u="none" strike="noStrike" cap="none" normalizeH="0" baseline="0" dirty="0">
                <a:ln>
                  <a:noFill/>
                </a:ln>
                <a:solidFill>
                  <a:schemeClr val="tx1"/>
                </a:solidFill>
                <a:effectLst/>
                <a:latin typeface="Arial" panose="020B0604020202020204" pitchFamily="34" charset="0"/>
              </a:rPr>
              <a:t>: Real-time reporting and analytics for better decision-making.</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Reduced Operational Costs</a:t>
            </a:r>
            <a:r>
              <a:rPr kumimoji="0" lang="en-US" altLang="en-US" sz="1800" b="0" i="0" u="none" strike="noStrike" cap="none" normalizeH="0" baseline="0" dirty="0">
                <a:ln>
                  <a:noFill/>
                </a:ln>
                <a:solidFill>
                  <a:schemeClr val="tx1"/>
                </a:solidFill>
                <a:effectLst/>
                <a:latin typeface="Arial" panose="020B0604020202020204" pitchFamily="34" charset="0"/>
              </a:rPr>
              <a:t>: Lower recruitment costs and minimized system downtime.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Scalability</a:t>
            </a:r>
            <a:r>
              <a:rPr kumimoji="0" lang="en-US" altLang="en-US" sz="1800" b="0" i="0" u="none" strike="noStrike" cap="none" normalizeH="0" baseline="0" dirty="0">
                <a:ln>
                  <a:noFill/>
                </a:ln>
                <a:solidFill>
                  <a:schemeClr val="tx1"/>
                </a:solidFill>
                <a:effectLst/>
                <a:latin typeface="Arial" panose="020B0604020202020204" pitchFamily="34" charset="0"/>
              </a:rPr>
              <a:t>: Ability to support higher recruitment volumes without performance issues.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Compliance and Security</a:t>
            </a:r>
            <a:r>
              <a:rPr kumimoji="0" lang="en-US" altLang="en-US" sz="1800" b="0" i="0" u="none" strike="noStrike" cap="none" normalizeH="0" baseline="0" dirty="0">
                <a:ln>
                  <a:noFill/>
                </a:ln>
                <a:solidFill>
                  <a:schemeClr val="tx1"/>
                </a:solidFill>
                <a:effectLst/>
                <a:latin typeface="Arial" panose="020B0604020202020204" pitchFamily="34" charset="0"/>
              </a:rPr>
              <a:t>: Adherence to data protection regulations and secure access.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Satisfaction of Stakeholders</a:t>
            </a:r>
            <a:r>
              <a:rPr kumimoji="0" lang="en-US" altLang="en-US" sz="1800" b="0" i="0" u="none" strike="noStrike" cap="none" normalizeH="0" baseline="0" dirty="0">
                <a:ln>
                  <a:noFill/>
                </a:ln>
                <a:solidFill>
                  <a:schemeClr val="tx1"/>
                </a:solidFill>
                <a:effectLst/>
                <a:latin typeface="Arial" panose="020B0604020202020204" pitchFamily="34" charset="0"/>
              </a:rPr>
              <a:t>: High satisfaction among recruiters, hiring managers, and clients. </a:t>
            </a:r>
          </a:p>
        </p:txBody>
      </p:sp>
    </p:spTree>
    <p:extLst>
      <p:ext uri="{BB962C8B-B14F-4D97-AF65-F5344CB8AC3E}">
        <p14:creationId xmlns:p14="http://schemas.microsoft.com/office/powerpoint/2010/main" val="143672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419B-4019-1ADE-7CC0-1399E6E63A84}"/>
              </a:ext>
            </a:extLst>
          </p:cNvPr>
          <p:cNvSpPr>
            <a:spLocks noGrp="1"/>
          </p:cNvSpPr>
          <p:nvPr>
            <p:ph type="title"/>
          </p:nvPr>
        </p:nvSpPr>
        <p:spPr/>
        <p:txBody>
          <a:bodyPr/>
          <a:lstStyle/>
          <a:p>
            <a:r>
              <a:rPr lang="en-IN" dirty="0"/>
              <a:t>Methods/Approach:</a:t>
            </a:r>
          </a:p>
        </p:txBody>
      </p:sp>
      <p:sp>
        <p:nvSpPr>
          <p:cNvPr id="4" name="Rectangle 1">
            <a:extLst>
              <a:ext uri="{FF2B5EF4-FFF2-40B4-BE49-F238E27FC236}">
                <a16:creationId xmlns:a16="http://schemas.microsoft.com/office/drawing/2014/main" id="{BE877CD2-DEDD-C753-B121-57C515D4DFA1}"/>
              </a:ext>
            </a:extLst>
          </p:cNvPr>
          <p:cNvSpPr>
            <a:spLocks noGrp="1" noChangeArrowheads="1"/>
          </p:cNvSpPr>
          <p:nvPr>
            <p:ph idx="1"/>
          </p:nvPr>
        </p:nvSpPr>
        <p:spPr bwMode="auto">
          <a:xfrm>
            <a:off x="918650" y="2946666"/>
            <a:ext cx="1061923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Establish a Selection Committee</a:t>
            </a:r>
            <a:r>
              <a:rPr kumimoji="0" lang="en-US" altLang="en-US" sz="1800" b="0" i="0" u="none" strike="noStrike" cap="none" normalizeH="0" baseline="0" dirty="0">
                <a:ln>
                  <a:noFill/>
                </a:ln>
                <a:solidFill>
                  <a:schemeClr val="tx1"/>
                </a:solidFill>
                <a:effectLst/>
                <a:latin typeface="Arial" panose="020B0604020202020204" pitchFamily="34" charset="0"/>
              </a:rPr>
              <a:t>: Form a project team comprising representatives from recruitment, IT, and operations.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Define Requirements</a:t>
            </a:r>
            <a:r>
              <a:rPr kumimoji="0" lang="en-US" altLang="en-US" sz="1800" b="0" i="0" u="none" strike="noStrike" cap="none" normalizeH="0" baseline="0" dirty="0">
                <a:ln>
                  <a:noFill/>
                </a:ln>
                <a:solidFill>
                  <a:schemeClr val="tx1"/>
                </a:solidFill>
                <a:effectLst/>
                <a:latin typeface="Arial" panose="020B0604020202020204" pitchFamily="34" charset="0"/>
              </a:rPr>
              <a:t>: Identify key functional and non-functional requirements for the new ATS.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Vendor Selection</a:t>
            </a:r>
            <a:r>
              <a:rPr kumimoji="0" lang="en-US" altLang="en-US" sz="1800" b="0" i="0" u="none" strike="noStrike" cap="none" normalizeH="0" baseline="0" dirty="0">
                <a:ln>
                  <a:noFill/>
                </a:ln>
                <a:solidFill>
                  <a:schemeClr val="tx1"/>
                </a:solidFill>
                <a:effectLst/>
                <a:latin typeface="Arial" panose="020B0604020202020204" pitchFamily="34" charset="0"/>
              </a:rPr>
              <a:t>: Issue RFPs (Requests for Proposals) to potential vendors, evaluate solutions through demonstrations, and shortlist finalists. </a:t>
            </a:r>
          </a:p>
        </p:txBody>
      </p:sp>
    </p:spTree>
    <p:extLst>
      <p:ext uri="{BB962C8B-B14F-4D97-AF65-F5344CB8AC3E}">
        <p14:creationId xmlns:p14="http://schemas.microsoft.com/office/powerpoint/2010/main" val="352655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0D4B4-EB44-1244-C73E-8660FE5A9A77}"/>
              </a:ext>
            </a:extLst>
          </p:cNvPr>
          <p:cNvSpPr>
            <a:spLocks noGrp="1"/>
          </p:cNvSpPr>
          <p:nvPr>
            <p:ph type="title"/>
          </p:nvPr>
        </p:nvSpPr>
        <p:spPr/>
        <p:txBody>
          <a:bodyPr/>
          <a:lstStyle/>
          <a:p>
            <a:r>
              <a:rPr lang="en-IN" dirty="0"/>
              <a:t>Methods/Approach:</a:t>
            </a:r>
          </a:p>
        </p:txBody>
      </p:sp>
      <p:sp>
        <p:nvSpPr>
          <p:cNvPr id="4" name="Rectangle 1">
            <a:extLst>
              <a:ext uri="{FF2B5EF4-FFF2-40B4-BE49-F238E27FC236}">
                <a16:creationId xmlns:a16="http://schemas.microsoft.com/office/drawing/2014/main" id="{0858140C-DCB6-EFA7-91CA-DC8DCB3B935B}"/>
              </a:ext>
            </a:extLst>
          </p:cNvPr>
          <p:cNvSpPr>
            <a:spLocks noGrp="1" noChangeArrowheads="1"/>
          </p:cNvSpPr>
          <p:nvPr>
            <p:ph idx="1"/>
          </p:nvPr>
        </p:nvSpPr>
        <p:spPr bwMode="auto">
          <a:xfrm>
            <a:off x="898100" y="3013650"/>
            <a:ext cx="1067060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System Implementation</a:t>
            </a:r>
            <a:r>
              <a:rPr kumimoji="0" lang="en-US" altLang="en-US" sz="1800" b="0" i="0" u="none" strike="noStrike" cap="none" normalizeH="0" baseline="0" dirty="0">
                <a:ln>
                  <a:noFill/>
                </a:ln>
                <a:solidFill>
                  <a:schemeClr val="tx1"/>
                </a:solidFill>
                <a:effectLst/>
                <a:latin typeface="Arial" panose="020B0604020202020204" pitchFamily="34" charset="0"/>
              </a:rPr>
              <a:t>: Procure the selected ATS, integrate it into existing workflows, and configure it to meet specific requirements.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Training and Support</a:t>
            </a:r>
            <a:r>
              <a:rPr kumimoji="0" lang="en-US" altLang="en-US" sz="1800" b="0" i="0" u="none" strike="noStrike" cap="none" normalizeH="0" baseline="0" dirty="0">
                <a:ln>
                  <a:noFill/>
                </a:ln>
                <a:solidFill>
                  <a:schemeClr val="tx1"/>
                </a:solidFill>
                <a:effectLst/>
                <a:latin typeface="Arial" panose="020B0604020202020204" pitchFamily="34" charset="0"/>
              </a:rPr>
              <a:t>: Provide training for end-users and technical staff and establish ongoing support mechanisms.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Go-Live</a:t>
            </a:r>
            <a:r>
              <a:rPr kumimoji="0" lang="en-US" altLang="en-US" sz="1800" b="0" i="0" u="none" strike="noStrike" cap="none" normalizeH="0" baseline="0" dirty="0">
                <a:ln>
                  <a:noFill/>
                </a:ln>
                <a:solidFill>
                  <a:schemeClr val="tx1"/>
                </a:solidFill>
                <a:effectLst/>
                <a:latin typeface="Arial" panose="020B0604020202020204" pitchFamily="34" charset="0"/>
              </a:rPr>
              <a:t>: Launch the new system and monitor its performance during the initial phase to address any issues promptly. </a:t>
            </a:r>
          </a:p>
        </p:txBody>
      </p:sp>
    </p:spTree>
    <p:extLst>
      <p:ext uri="{BB962C8B-B14F-4D97-AF65-F5344CB8AC3E}">
        <p14:creationId xmlns:p14="http://schemas.microsoft.com/office/powerpoint/2010/main" val="30434044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
  <TotalTime>74</TotalTime>
  <Words>687</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 Boardroom</vt:lpstr>
      <vt:lpstr>Project Title: Development of a Applicant Tracking System for a Recruitment Company</vt:lpstr>
      <vt:lpstr>Situation/Problem/Opportunity</vt:lpstr>
      <vt:lpstr>Purpose Statement (Goals):</vt:lpstr>
      <vt:lpstr>Project Objectives:</vt:lpstr>
      <vt:lpstr>Project Objectives:</vt:lpstr>
      <vt:lpstr>Success Criteria:</vt:lpstr>
      <vt:lpstr>Success Criteria:</vt:lpstr>
      <vt:lpstr>Methods/Approach:</vt:lpstr>
      <vt:lpstr>Methods/Approach:</vt:lpstr>
      <vt:lpstr>Resources:</vt:lpstr>
      <vt:lpstr>Risks and Dependencies:</vt:lpstr>
      <vt:lpstr>Risks and Dependencies: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vivek kumar</dc:creator>
  <cp:lastModifiedBy>vivek kumar</cp:lastModifiedBy>
  <cp:revision>2</cp:revision>
  <dcterms:created xsi:type="dcterms:W3CDTF">2025-01-09T09:58:38Z</dcterms:created>
  <dcterms:modified xsi:type="dcterms:W3CDTF">2025-01-09T11:13:29Z</dcterms:modified>
</cp:coreProperties>
</file>