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328ae83841b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328ae83841b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328ae83841b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328ae83841b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28ae83841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28ae83841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328ae83841b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28ae83841b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328ae83841b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328ae83841b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328ae83841b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328ae83841b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328ae83841b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328ae83841b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328ae83841b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328ae83841b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328ae83841b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328ae83841b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328ae83841b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328ae83841b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a:t>Velocity</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PROJECT PROPOSAL GUIDELINES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idx="1" type="subTitle"/>
          </p:nvPr>
        </p:nvSpPr>
        <p:spPr>
          <a:xfrm>
            <a:off x="126350" y="25465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RESOURCES</a:t>
            </a:r>
            <a:endParaRPr/>
          </a:p>
        </p:txBody>
      </p:sp>
      <p:sp>
        <p:nvSpPr>
          <p:cNvPr id="109" name="Google Shape;109;p22"/>
          <p:cNvSpPr txBox="1"/>
          <p:nvPr>
            <p:ph idx="1" type="subTitle"/>
          </p:nvPr>
        </p:nvSpPr>
        <p:spPr>
          <a:xfrm>
            <a:off x="278725" y="1078950"/>
            <a:ext cx="8520600" cy="3408000"/>
          </a:xfrm>
          <a:prstGeom prst="rect">
            <a:avLst/>
          </a:prstGeom>
        </p:spPr>
        <p:txBody>
          <a:bodyPr anchorCtr="0" anchor="t" bIns="91425" lIns="91425" spcFirstLastPara="1" rIns="91425" wrap="square" tIns="91425">
            <a:normAutofit/>
          </a:bodyPr>
          <a:lstStyle/>
          <a:p>
            <a:pPr indent="0" lvl="0" marL="0" marR="0" rtl="0" algn="l">
              <a:lnSpc>
                <a:spcPct val="100000"/>
              </a:lnSpc>
              <a:spcBef>
                <a:spcPts val="0"/>
              </a:spcBef>
              <a:spcAft>
                <a:spcPts val="0"/>
              </a:spcAft>
              <a:buNone/>
            </a:pPr>
            <a:r>
              <a:rPr b="1" lang="en-GB" sz="1200"/>
              <a:t>PEOPLE</a:t>
            </a:r>
            <a:r>
              <a:rPr lang="en-GB" sz="1200"/>
              <a:t>: The project will need a cross-functional team, including a product owner, scrum master, project manager, business analyst, developers, UI/UX designers, QA testers, and a system administrator. Subject matter experts and stakeholders will also be involved during requirement gathering and review phases. Each team member will have clearly defined roles and responsibilities to ensure smooth execution.</a:t>
            </a:r>
            <a:endParaRPr sz="1200"/>
          </a:p>
          <a:p>
            <a:pPr indent="0" lvl="0" marL="0" marR="0" rtl="0" algn="l">
              <a:lnSpc>
                <a:spcPct val="100000"/>
              </a:lnSpc>
              <a:spcBef>
                <a:spcPts val="0"/>
              </a:spcBef>
              <a:spcAft>
                <a:spcPts val="0"/>
              </a:spcAft>
              <a:buNone/>
            </a:pPr>
            <a:r>
              <a:t/>
            </a:r>
            <a:endParaRPr sz="1200"/>
          </a:p>
          <a:p>
            <a:pPr indent="0" lvl="0" marL="0" marR="0" rtl="0" algn="l">
              <a:lnSpc>
                <a:spcPct val="100000"/>
              </a:lnSpc>
              <a:spcBef>
                <a:spcPts val="0"/>
              </a:spcBef>
              <a:spcAft>
                <a:spcPts val="0"/>
              </a:spcAft>
              <a:buNone/>
            </a:pPr>
            <a:r>
              <a:rPr b="1" lang="en-GB" sz="1200"/>
              <a:t>TIME</a:t>
            </a:r>
            <a:r>
              <a:rPr lang="en-GB" sz="1200"/>
              <a:t>: The project will follow a agile Requirement Gathering, Design, Development, Testing, and Deployment will be done in a iterative manner and various  sprints will get form which will have 2 weeks time and in every 2 week working module will get </a:t>
            </a:r>
            <a:r>
              <a:rPr lang="en-GB" sz="1200"/>
              <a:t>deliver</a:t>
            </a:r>
            <a:r>
              <a:rPr lang="en-GB" sz="1200"/>
              <a:t> to client.</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b="1" lang="en-GB" sz="1200"/>
              <a:t>BUDGET</a:t>
            </a:r>
            <a:r>
              <a:rPr lang="en-GB" sz="1200"/>
              <a:t>: The budget will cover personnel costs (salaries, contractor fees), software licenses, hardware procurement, and contingency funds. Additionally, expenses for SharePoint storage, testing tools, and travel for stakeholder meetings will be included. </a:t>
            </a:r>
            <a:endParaRPr sz="12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idx="1" type="subTitle"/>
          </p:nvPr>
        </p:nvSpPr>
        <p:spPr>
          <a:xfrm>
            <a:off x="126350" y="25465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RISK AND DEPENDENCIES</a:t>
            </a:r>
            <a:endParaRPr/>
          </a:p>
        </p:txBody>
      </p:sp>
      <p:sp>
        <p:nvSpPr>
          <p:cNvPr id="115" name="Google Shape;115;p23"/>
          <p:cNvSpPr txBox="1"/>
          <p:nvPr>
            <p:ph idx="1" type="subTitle"/>
          </p:nvPr>
        </p:nvSpPr>
        <p:spPr>
          <a:xfrm>
            <a:off x="278725" y="810900"/>
            <a:ext cx="8520600" cy="4332600"/>
          </a:xfrm>
          <a:prstGeom prst="rect">
            <a:avLst/>
          </a:prstGeom>
        </p:spPr>
        <p:txBody>
          <a:bodyPr anchorCtr="0" anchor="t" bIns="91425" lIns="91425" spcFirstLastPara="1" rIns="91425" wrap="square" tIns="91425">
            <a:noAutofit/>
          </a:bodyPr>
          <a:lstStyle/>
          <a:p>
            <a:pPr indent="0" lvl="0" marL="0" rtl="0" algn="l">
              <a:lnSpc>
                <a:spcPct val="95000"/>
              </a:lnSpc>
              <a:spcBef>
                <a:spcPts val="1200"/>
              </a:spcBef>
              <a:spcAft>
                <a:spcPts val="0"/>
              </a:spcAft>
              <a:buSzPts val="935"/>
              <a:buNone/>
            </a:pPr>
            <a:r>
              <a:rPr b="1" lang="en-GB" sz="1235">
                <a:solidFill>
                  <a:schemeClr val="dk1"/>
                </a:solidFill>
              </a:rPr>
              <a:t>Risks</a:t>
            </a:r>
            <a:endParaRPr b="1" sz="1235">
              <a:solidFill>
                <a:schemeClr val="dk1"/>
              </a:solidFill>
            </a:endParaRPr>
          </a:p>
          <a:p>
            <a:pPr indent="-307022" lvl="0" marL="457200" rtl="0" algn="l">
              <a:lnSpc>
                <a:spcPct val="95000"/>
              </a:lnSpc>
              <a:spcBef>
                <a:spcPts val="1200"/>
              </a:spcBef>
              <a:spcAft>
                <a:spcPts val="0"/>
              </a:spcAft>
              <a:buClr>
                <a:schemeClr val="dk1"/>
              </a:buClr>
              <a:buSzPts val="1235"/>
              <a:buAutoNum type="arabicPeriod"/>
            </a:pPr>
            <a:r>
              <a:rPr b="1" lang="en-GB" sz="1235">
                <a:solidFill>
                  <a:schemeClr val="dk1"/>
                </a:solidFill>
              </a:rPr>
              <a:t>Integration Complexity</a:t>
            </a:r>
            <a:r>
              <a:rPr lang="en-GB" sz="1235">
                <a:solidFill>
                  <a:schemeClr val="dk1"/>
                </a:solidFill>
              </a:rPr>
              <a:t>: Integrating multiple payment providers and airlines could be time-consuming.</a:t>
            </a:r>
            <a:br>
              <a:rPr lang="en-GB" sz="1235">
                <a:solidFill>
                  <a:schemeClr val="dk1"/>
                </a:solidFill>
              </a:rPr>
            </a:br>
            <a:r>
              <a:rPr i="1" lang="en-GB" sz="1235">
                <a:solidFill>
                  <a:schemeClr val="dk1"/>
                </a:solidFill>
              </a:rPr>
              <a:t>Mitigation</a:t>
            </a:r>
            <a:r>
              <a:rPr lang="en-GB" sz="1235">
                <a:solidFill>
                  <a:schemeClr val="dk1"/>
                </a:solidFill>
              </a:rPr>
              <a:t>: Use modular APIs and early provider engagement.</a:t>
            </a:r>
            <a:endParaRPr sz="1235">
              <a:solidFill>
                <a:schemeClr val="dk1"/>
              </a:solidFill>
            </a:endParaRPr>
          </a:p>
          <a:p>
            <a:pPr indent="-307022" lvl="0" marL="457200" rtl="0" algn="l">
              <a:lnSpc>
                <a:spcPct val="95000"/>
              </a:lnSpc>
              <a:spcBef>
                <a:spcPts val="0"/>
              </a:spcBef>
              <a:spcAft>
                <a:spcPts val="0"/>
              </a:spcAft>
              <a:buClr>
                <a:schemeClr val="dk1"/>
              </a:buClr>
              <a:buSzPts val="1235"/>
              <a:buAutoNum type="arabicPeriod"/>
            </a:pPr>
            <a:r>
              <a:rPr b="1" lang="en-GB" sz="1235">
                <a:solidFill>
                  <a:schemeClr val="dk1"/>
                </a:solidFill>
              </a:rPr>
              <a:t>Regulatory Challenges</a:t>
            </a:r>
            <a:r>
              <a:rPr lang="en-GB" sz="1235">
                <a:solidFill>
                  <a:schemeClr val="dk1"/>
                </a:solidFill>
              </a:rPr>
              <a:t>: Compliance with global regulations (e.g., PCI DSS, GDPR) could cause delays.</a:t>
            </a:r>
            <a:br>
              <a:rPr lang="en-GB" sz="1235">
                <a:solidFill>
                  <a:schemeClr val="dk1"/>
                </a:solidFill>
              </a:rPr>
            </a:br>
            <a:r>
              <a:rPr i="1" lang="en-GB" sz="1235">
                <a:solidFill>
                  <a:schemeClr val="dk1"/>
                </a:solidFill>
              </a:rPr>
              <a:t>Mitigation</a:t>
            </a:r>
            <a:r>
              <a:rPr lang="en-GB" sz="1235">
                <a:solidFill>
                  <a:schemeClr val="dk1"/>
                </a:solidFill>
              </a:rPr>
              <a:t>: Implement security and compliance from the start.</a:t>
            </a:r>
            <a:endParaRPr sz="1235">
              <a:solidFill>
                <a:schemeClr val="dk1"/>
              </a:solidFill>
            </a:endParaRPr>
          </a:p>
          <a:p>
            <a:pPr indent="-307022" lvl="0" marL="457200" rtl="0" algn="l">
              <a:lnSpc>
                <a:spcPct val="95000"/>
              </a:lnSpc>
              <a:spcBef>
                <a:spcPts val="0"/>
              </a:spcBef>
              <a:spcAft>
                <a:spcPts val="0"/>
              </a:spcAft>
              <a:buClr>
                <a:schemeClr val="dk1"/>
              </a:buClr>
              <a:buSzPts val="1235"/>
              <a:buAutoNum type="arabicPeriod"/>
            </a:pPr>
            <a:r>
              <a:rPr b="1" lang="en-GB" sz="1235">
                <a:solidFill>
                  <a:schemeClr val="dk1"/>
                </a:solidFill>
              </a:rPr>
              <a:t>Data Security</a:t>
            </a:r>
            <a:r>
              <a:rPr lang="en-GB" sz="1235">
                <a:solidFill>
                  <a:schemeClr val="dk1"/>
                </a:solidFill>
              </a:rPr>
              <a:t>: Handling sensitive data poses security risks.</a:t>
            </a:r>
            <a:br>
              <a:rPr lang="en-GB" sz="1235">
                <a:solidFill>
                  <a:schemeClr val="dk1"/>
                </a:solidFill>
              </a:rPr>
            </a:br>
            <a:r>
              <a:rPr i="1" lang="en-GB" sz="1235">
                <a:solidFill>
                  <a:schemeClr val="dk1"/>
                </a:solidFill>
              </a:rPr>
              <a:t>Mitigation</a:t>
            </a:r>
            <a:r>
              <a:rPr lang="en-GB" sz="1235">
                <a:solidFill>
                  <a:schemeClr val="dk1"/>
                </a:solidFill>
              </a:rPr>
              <a:t>: Use encryption and fraud detection tools.</a:t>
            </a:r>
            <a:endParaRPr sz="1235">
              <a:solidFill>
                <a:schemeClr val="dk1"/>
              </a:solidFill>
            </a:endParaRPr>
          </a:p>
          <a:p>
            <a:pPr indent="-307022" lvl="0" marL="457200" rtl="0" algn="l">
              <a:lnSpc>
                <a:spcPct val="95000"/>
              </a:lnSpc>
              <a:spcBef>
                <a:spcPts val="0"/>
              </a:spcBef>
              <a:spcAft>
                <a:spcPts val="0"/>
              </a:spcAft>
              <a:buClr>
                <a:schemeClr val="dk1"/>
              </a:buClr>
              <a:buSzPts val="1235"/>
              <a:buAutoNum type="arabicPeriod"/>
            </a:pPr>
            <a:r>
              <a:rPr b="1" lang="en-GB" sz="1235">
                <a:solidFill>
                  <a:schemeClr val="dk1"/>
                </a:solidFill>
              </a:rPr>
              <a:t>Scalability</a:t>
            </a:r>
            <a:r>
              <a:rPr lang="en-GB" sz="1235">
                <a:solidFill>
                  <a:schemeClr val="dk1"/>
                </a:solidFill>
              </a:rPr>
              <a:t>: Platform performance might degrade as more airlines join.</a:t>
            </a:r>
            <a:br>
              <a:rPr lang="en-GB" sz="1235">
                <a:solidFill>
                  <a:schemeClr val="dk1"/>
                </a:solidFill>
              </a:rPr>
            </a:br>
            <a:r>
              <a:rPr i="1" lang="en-GB" sz="1235">
                <a:solidFill>
                  <a:schemeClr val="dk1"/>
                </a:solidFill>
              </a:rPr>
              <a:t>Mitigation</a:t>
            </a:r>
            <a:r>
              <a:rPr lang="en-GB" sz="1235">
                <a:solidFill>
                  <a:schemeClr val="dk1"/>
                </a:solidFill>
              </a:rPr>
              <a:t>: Use microservices and cloud infrastructure for scalability.</a:t>
            </a:r>
            <a:endParaRPr sz="1235">
              <a:solidFill>
                <a:schemeClr val="dk1"/>
              </a:solidFill>
            </a:endParaRPr>
          </a:p>
          <a:p>
            <a:pPr indent="-307022" lvl="0" marL="457200" rtl="0" algn="l">
              <a:lnSpc>
                <a:spcPct val="95000"/>
              </a:lnSpc>
              <a:spcBef>
                <a:spcPts val="0"/>
              </a:spcBef>
              <a:spcAft>
                <a:spcPts val="0"/>
              </a:spcAft>
              <a:buClr>
                <a:schemeClr val="dk1"/>
              </a:buClr>
              <a:buSzPts val="1235"/>
              <a:buAutoNum type="arabicPeriod"/>
            </a:pPr>
            <a:r>
              <a:rPr b="1" lang="en-GB" sz="1235">
                <a:solidFill>
                  <a:schemeClr val="dk1"/>
                </a:solidFill>
              </a:rPr>
              <a:t>User Adoption</a:t>
            </a:r>
            <a:r>
              <a:rPr lang="en-GB" sz="1235">
                <a:solidFill>
                  <a:schemeClr val="dk1"/>
                </a:solidFill>
              </a:rPr>
              <a:t>: Airlines may struggle with adopting the new system.</a:t>
            </a:r>
            <a:br>
              <a:rPr lang="en-GB" sz="1235">
                <a:solidFill>
                  <a:schemeClr val="dk1"/>
                </a:solidFill>
              </a:rPr>
            </a:br>
            <a:r>
              <a:rPr i="1" lang="en-GB" sz="1235">
                <a:solidFill>
                  <a:schemeClr val="dk1"/>
                </a:solidFill>
              </a:rPr>
              <a:t>Mitigation</a:t>
            </a:r>
            <a:r>
              <a:rPr lang="en-GB" sz="1235">
                <a:solidFill>
                  <a:schemeClr val="dk1"/>
                </a:solidFill>
              </a:rPr>
              <a:t>: Provide training and technical support.</a:t>
            </a:r>
            <a:endParaRPr sz="1235">
              <a:solidFill>
                <a:schemeClr val="dk1"/>
              </a:solidFill>
            </a:endParaRPr>
          </a:p>
          <a:p>
            <a:pPr indent="-307022" lvl="0" marL="457200" rtl="0" algn="l">
              <a:lnSpc>
                <a:spcPct val="95000"/>
              </a:lnSpc>
              <a:spcBef>
                <a:spcPts val="0"/>
              </a:spcBef>
              <a:spcAft>
                <a:spcPts val="0"/>
              </a:spcAft>
              <a:buClr>
                <a:schemeClr val="dk1"/>
              </a:buClr>
              <a:buSzPts val="1235"/>
              <a:buAutoNum type="arabicPeriod"/>
            </a:pPr>
            <a:r>
              <a:rPr b="1" lang="en-GB" sz="1235">
                <a:solidFill>
                  <a:schemeClr val="dk1"/>
                </a:solidFill>
              </a:rPr>
              <a:t>Timeline Delays</a:t>
            </a:r>
            <a:r>
              <a:rPr lang="en-GB" sz="1235">
                <a:solidFill>
                  <a:schemeClr val="dk1"/>
                </a:solidFill>
              </a:rPr>
              <a:t>: Unforeseen challenges may delay the project.</a:t>
            </a:r>
            <a:br>
              <a:rPr lang="en-GB" sz="1235">
                <a:solidFill>
                  <a:schemeClr val="dk1"/>
                </a:solidFill>
              </a:rPr>
            </a:br>
            <a:r>
              <a:rPr i="1" lang="en-GB" sz="1235">
                <a:solidFill>
                  <a:schemeClr val="dk1"/>
                </a:solidFill>
              </a:rPr>
              <a:t>Mitigation</a:t>
            </a:r>
            <a:r>
              <a:rPr lang="en-GB" sz="1235">
                <a:solidFill>
                  <a:schemeClr val="dk1"/>
                </a:solidFill>
              </a:rPr>
              <a:t>: Follow Agile practices for flexibility and communication.</a:t>
            </a:r>
            <a:endParaRPr sz="1235">
              <a:solidFill>
                <a:schemeClr val="dk1"/>
              </a:solidFill>
            </a:endParaRPr>
          </a:p>
          <a:p>
            <a:pPr indent="0" lvl="0" marL="0" rtl="0" algn="l">
              <a:lnSpc>
                <a:spcPct val="95000"/>
              </a:lnSpc>
              <a:spcBef>
                <a:spcPts val="1200"/>
              </a:spcBef>
              <a:spcAft>
                <a:spcPts val="0"/>
              </a:spcAft>
              <a:buSzPts val="935"/>
              <a:buNone/>
            </a:pPr>
            <a:r>
              <a:rPr b="1" lang="en-GB" sz="1235">
                <a:solidFill>
                  <a:schemeClr val="dk1"/>
                </a:solidFill>
              </a:rPr>
              <a:t>Dependencies</a:t>
            </a:r>
            <a:endParaRPr b="1" sz="1235">
              <a:solidFill>
                <a:schemeClr val="dk1"/>
              </a:solidFill>
            </a:endParaRPr>
          </a:p>
          <a:p>
            <a:pPr indent="-307022" lvl="0" marL="457200" rtl="0" algn="l">
              <a:lnSpc>
                <a:spcPct val="95000"/>
              </a:lnSpc>
              <a:spcBef>
                <a:spcPts val="1200"/>
              </a:spcBef>
              <a:spcAft>
                <a:spcPts val="0"/>
              </a:spcAft>
              <a:buClr>
                <a:schemeClr val="dk1"/>
              </a:buClr>
              <a:buSzPts val="1235"/>
              <a:buAutoNum type="arabicPeriod"/>
            </a:pPr>
            <a:r>
              <a:rPr b="1" lang="en-GB" sz="1235">
                <a:solidFill>
                  <a:schemeClr val="dk1"/>
                </a:solidFill>
              </a:rPr>
              <a:t>Payment Providers</a:t>
            </a:r>
            <a:r>
              <a:rPr lang="en-GB" sz="1235">
                <a:solidFill>
                  <a:schemeClr val="dk1"/>
                </a:solidFill>
              </a:rPr>
              <a:t>: Integration with third-party payment providers can impact timelines.</a:t>
            </a:r>
            <a:endParaRPr sz="1235">
              <a:solidFill>
                <a:schemeClr val="dk1"/>
              </a:solidFill>
            </a:endParaRPr>
          </a:p>
          <a:p>
            <a:pPr indent="-307022" lvl="0" marL="457200" rtl="0" algn="l">
              <a:lnSpc>
                <a:spcPct val="95000"/>
              </a:lnSpc>
              <a:spcBef>
                <a:spcPts val="0"/>
              </a:spcBef>
              <a:spcAft>
                <a:spcPts val="0"/>
              </a:spcAft>
              <a:buClr>
                <a:schemeClr val="dk1"/>
              </a:buClr>
              <a:buSzPts val="1235"/>
              <a:buAutoNum type="arabicPeriod"/>
            </a:pPr>
            <a:r>
              <a:rPr b="1" lang="en-GB" sz="1235">
                <a:solidFill>
                  <a:schemeClr val="dk1"/>
                </a:solidFill>
              </a:rPr>
              <a:t>Airline Systems</a:t>
            </a:r>
            <a:r>
              <a:rPr lang="en-GB" sz="1235">
                <a:solidFill>
                  <a:schemeClr val="dk1"/>
                </a:solidFill>
              </a:rPr>
              <a:t>: Compatibility with airline legacy systems may require extra customization.</a:t>
            </a:r>
            <a:endParaRPr sz="1235">
              <a:solidFill>
                <a:schemeClr val="dk1"/>
              </a:solidFill>
            </a:endParaRPr>
          </a:p>
          <a:p>
            <a:pPr indent="-307022" lvl="0" marL="457200" rtl="0" algn="l">
              <a:lnSpc>
                <a:spcPct val="95000"/>
              </a:lnSpc>
              <a:spcBef>
                <a:spcPts val="0"/>
              </a:spcBef>
              <a:spcAft>
                <a:spcPts val="0"/>
              </a:spcAft>
              <a:buClr>
                <a:schemeClr val="dk1"/>
              </a:buClr>
              <a:buSzPts val="1235"/>
              <a:buAutoNum type="arabicPeriod"/>
            </a:pPr>
            <a:r>
              <a:rPr b="1" lang="en-GB" sz="1235">
                <a:solidFill>
                  <a:schemeClr val="dk1"/>
                </a:solidFill>
              </a:rPr>
              <a:t>Regulatory Approvals</a:t>
            </a:r>
            <a:r>
              <a:rPr lang="en-GB" sz="1235">
                <a:solidFill>
                  <a:schemeClr val="dk1"/>
                </a:solidFill>
              </a:rPr>
              <a:t>: Delays in obtaining necessary approvals could affect launch.</a:t>
            </a:r>
            <a:endParaRPr sz="1235">
              <a:solidFill>
                <a:schemeClr val="dk1"/>
              </a:solidFill>
            </a:endParaRPr>
          </a:p>
          <a:p>
            <a:pPr indent="-307022" lvl="0" marL="457200" rtl="0" algn="l">
              <a:lnSpc>
                <a:spcPct val="95000"/>
              </a:lnSpc>
              <a:spcBef>
                <a:spcPts val="0"/>
              </a:spcBef>
              <a:spcAft>
                <a:spcPts val="0"/>
              </a:spcAft>
              <a:buClr>
                <a:schemeClr val="dk1"/>
              </a:buClr>
              <a:buSzPts val="1235"/>
              <a:buAutoNum type="arabicPeriod"/>
            </a:pPr>
            <a:r>
              <a:rPr b="1" lang="en-GB" sz="1235">
                <a:solidFill>
                  <a:schemeClr val="dk1"/>
                </a:solidFill>
              </a:rPr>
              <a:t>Cloud Infrastructure</a:t>
            </a:r>
            <a:r>
              <a:rPr lang="en-GB" sz="1235">
                <a:solidFill>
                  <a:schemeClr val="dk1"/>
                </a:solidFill>
              </a:rPr>
              <a:t>: Dependence on cloud providers for platform hosting and scalability.</a:t>
            </a:r>
            <a:endParaRPr sz="1235">
              <a:solidFill>
                <a:schemeClr val="dk1"/>
              </a:solidFill>
            </a:endParaRPr>
          </a:p>
          <a:p>
            <a:pPr indent="-307022" lvl="0" marL="457200" rtl="0" algn="l">
              <a:lnSpc>
                <a:spcPct val="95000"/>
              </a:lnSpc>
              <a:spcBef>
                <a:spcPts val="0"/>
              </a:spcBef>
              <a:spcAft>
                <a:spcPts val="0"/>
              </a:spcAft>
              <a:buClr>
                <a:schemeClr val="dk1"/>
              </a:buClr>
              <a:buSzPts val="1235"/>
              <a:buAutoNum type="arabicPeriod"/>
            </a:pPr>
            <a:r>
              <a:rPr b="1" lang="en-GB" sz="1235">
                <a:solidFill>
                  <a:schemeClr val="dk1"/>
                </a:solidFill>
              </a:rPr>
              <a:t>Vendor Relationships</a:t>
            </a:r>
            <a:r>
              <a:rPr lang="en-GB" sz="1235">
                <a:solidFill>
                  <a:schemeClr val="dk1"/>
                </a:solidFill>
              </a:rPr>
              <a:t>: Successful integration depends on reliable vendor partnerships.</a:t>
            </a:r>
            <a:endParaRPr sz="1235">
              <a:solidFill>
                <a:schemeClr val="dk1"/>
              </a:solidFill>
            </a:endParaRPr>
          </a:p>
          <a:p>
            <a:pPr indent="-307022" lvl="0" marL="457200" rtl="0" algn="l">
              <a:lnSpc>
                <a:spcPct val="95000"/>
              </a:lnSpc>
              <a:spcBef>
                <a:spcPts val="0"/>
              </a:spcBef>
              <a:spcAft>
                <a:spcPts val="0"/>
              </a:spcAft>
              <a:buClr>
                <a:schemeClr val="dk1"/>
              </a:buClr>
              <a:buSzPts val="1235"/>
              <a:buAutoNum type="arabicPeriod"/>
            </a:pPr>
            <a:r>
              <a:rPr b="1" lang="en-GB" sz="1235">
                <a:solidFill>
                  <a:schemeClr val="dk1"/>
                </a:solidFill>
              </a:rPr>
              <a:t>Team Expertise</a:t>
            </a:r>
            <a:r>
              <a:rPr lang="en-GB" sz="1235">
                <a:solidFill>
                  <a:schemeClr val="dk1"/>
                </a:solidFill>
              </a:rPr>
              <a:t>: The project relies on skilled team members for development and support.</a:t>
            </a:r>
            <a:endParaRPr sz="132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idx="1" type="subTitle"/>
          </p:nvPr>
        </p:nvSpPr>
        <p:spPr>
          <a:xfrm>
            <a:off x="126350" y="25465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SITUATION</a:t>
            </a:r>
            <a:endParaRPr/>
          </a:p>
        </p:txBody>
      </p:sp>
      <p:sp>
        <p:nvSpPr>
          <p:cNvPr id="61" name="Google Shape;61;p14"/>
          <p:cNvSpPr txBox="1"/>
          <p:nvPr>
            <p:ph idx="1" type="subTitle"/>
          </p:nvPr>
        </p:nvSpPr>
        <p:spPr>
          <a:xfrm>
            <a:off x="209225" y="1047250"/>
            <a:ext cx="8520600" cy="37410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Clr>
                <a:schemeClr val="dk1"/>
              </a:buClr>
              <a:buSzPts val="1100"/>
              <a:buFont typeface="Arial"/>
              <a:buNone/>
            </a:pPr>
            <a:r>
              <a:rPr lang="en-GB" sz="1200">
                <a:solidFill>
                  <a:schemeClr val="dk1"/>
                </a:solidFill>
              </a:rPr>
              <a:t>Airlines operate worldwide and need different payment solutions for each country, but no single platform offers a complete solution for payments, refunds, cancellations, and reporting. A </a:t>
            </a:r>
            <a:r>
              <a:rPr b="1" lang="en-GB" sz="1200">
                <a:solidFill>
                  <a:schemeClr val="dk1"/>
                </a:solidFill>
              </a:rPr>
              <a:t>Payment Orchestration Platform</a:t>
            </a:r>
            <a:r>
              <a:rPr lang="en-GB" sz="1200">
                <a:solidFill>
                  <a:schemeClr val="dk1"/>
                </a:solidFill>
              </a:rPr>
              <a:t> can solve this by integrating multiple payment providers, giving airlines flexibility and efficiency.</a:t>
            </a:r>
            <a:endParaRPr sz="1200">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GB" sz="1200">
                <a:solidFill>
                  <a:schemeClr val="dk1"/>
                </a:solidFill>
              </a:rPr>
              <a:t>With </a:t>
            </a:r>
            <a:r>
              <a:rPr b="1" lang="en-GB" sz="1200">
                <a:solidFill>
                  <a:schemeClr val="dk1"/>
                </a:solidFill>
              </a:rPr>
              <a:t>smart routing</a:t>
            </a:r>
            <a:r>
              <a:rPr lang="en-GB" sz="1200">
                <a:solidFill>
                  <a:schemeClr val="dk1"/>
                </a:solidFill>
              </a:rPr>
              <a:t>, airlines can choose the best payment provider based on business rules. A </a:t>
            </a:r>
            <a:r>
              <a:rPr b="1" lang="en-GB" sz="1200">
                <a:solidFill>
                  <a:schemeClr val="dk1"/>
                </a:solidFill>
              </a:rPr>
              <a:t>reporting system</a:t>
            </a:r>
            <a:r>
              <a:rPr lang="en-GB" sz="1200">
                <a:solidFill>
                  <a:schemeClr val="dk1"/>
                </a:solidFill>
              </a:rPr>
              <a:t> will give insights into revenue and transactions.</a:t>
            </a:r>
            <a:endParaRPr sz="1200">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GB" sz="1200">
                <a:solidFill>
                  <a:schemeClr val="dk1"/>
                </a:solidFill>
              </a:rPr>
              <a:t>Currently, </a:t>
            </a:r>
            <a:r>
              <a:rPr b="1" lang="en-GB" sz="1200">
                <a:solidFill>
                  <a:schemeClr val="dk1"/>
                </a:solidFill>
              </a:rPr>
              <a:t>ticketing</a:t>
            </a:r>
            <a:r>
              <a:rPr lang="en-GB" sz="1200">
                <a:solidFill>
                  <a:schemeClr val="dk1"/>
                </a:solidFill>
              </a:rPr>
              <a:t> is separate for flight tickets and extra services (ancillaries), but no platform provides a </a:t>
            </a:r>
            <a:r>
              <a:rPr b="1" lang="en-GB" sz="1200">
                <a:solidFill>
                  <a:schemeClr val="dk1"/>
                </a:solidFill>
              </a:rPr>
              <a:t>single system</a:t>
            </a:r>
            <a:r>
              <a:rPr lang="en-GB" sz="1200">
                <a:solidFill>
                  <a:schemeClr val="dk1"/>
                </a:solidFill>
              </a:rPr>
              <a:t> to generate tickets for everything in one place. Our solution will fill this gap, making ticketing and payments seamless.</a:t>
            </a:r>
            <a:endParaRPr sz="1200">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GB" sz="1200">
                <a:solidFill>
                  <a:schemeClr val="dk1"/>
                </a:solidFill>
              </a:rPr>
              <a:t>By partnering with airlines and payment providers, we can earn per transaction, making this a scalable and profitable business.</a:t>
            </a:r>
            <a:endParaRPr sz="1200">
              <a:solidFill>
                <a:schemeClr val="dk1"/>
              </a:solidFill>
            </a:endParaRPr>
          </a:p>
          <a:p>
            <a:pPr indent="0" lvl="0" marL="0" rtl="0" algn="l">
              <a:spcBef>
                <a:spcPts val="1200"/>
              </a:spcBef>
              <a:spcAft>
                <a:spcPts val="0"/>
              </a:spcAft>
              <a:buNone/>
            </a:pPr>
            <a:r>
              <a:t/>
            </a:r>
            <a:endParaRPr sz="1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idx="1" type="subTitle"/>
          </p:nvPr>
        </p:nvSpPr>
        <p:spPr>
          <a:xfrm>
            <a:off x="126350" y="25465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PROBLEMS</a:t>
            </a:r>
            <a:endParaRPr/>
          </a:p>
        </p:txBody>
      </p:sp>
      <p:sp>
        <p:nvSpPr>
          <p:cNvPr id="67" name="Google Shape;67;p15"/>
          <p:cNvSpPr txBox="1"/>
          <p:nvPr>
            <p:ph idx="1" type="subTitle"/>
          </p:nvPr>
        </p:nvSpPr>
        <p:spPr>
          <a:xfrm>
            <a:off x="224675" y="1047250"/>
            <a:ext cx="8520600" cy="3408000"/>
          </a:xfrm>
          <a:prstGeom prst="rect">
            <a:avLst/>
          </a:prstGeom>
        </p:spPr>
        <p:txBody>
          <a:bodyPr anchorCtr="0" anchor="t" bIns="91425" lIns="91425" spcFirstLastPara="1" rIns="91425" wrap="square" tIns="91425">
            <a:normAutofit/>
          </a:bodyPr>
          <a:lstStyle/>
          <a:p>
            <a:pPr indent="-304800" lvl="0" marL="457200" rtl="0" algn="l">
              <a:lnSpc>
                <a:spcPct val="115000"/>
              </a:lnSpc>
              <a:spcBef>
                <a:spcPts val="1200"/>
              </a:spcBef>
              <a:spcAft>
                <a:spcPts val="0"/>
              </a:spcAft>
              <a:buClr>
                <a:schemeClr val="dk1"/>
              </a:buClr>
              <a:buSzPts val="1200"/>
              <a:buAutoNum type="arabicPeriod"/>
            </a:pPr>
            <a:r>
              <a:rPr b="1" lang="en-GB" sz="1200">
                <a:solidFill>
                  <a:schemeClr val="dk1"/>
                </a:solidFill>
              </a:rPr>
              <a:t>Multiple Payment Providers &amp; Methods</a:t>
            </a:r>
            <a:r>
              <a:rPr lang="en-GB" sz="1200">
                <a:solidFill>
                  <a:schemeClr val="dk1"/>
                </a:solidFill>
              </a:rPr>
              <a:t> – Airlines operate globally, but each country has different payment providers and methods, making integration complex.</a:t>
            </a:r>
            <a:endParaRPr sz="1200">
              <a:solidFill>
                <a:schemeClr val="dk1"/>
              </a:solidFill>
            </a:endParaRPr>
          </a:p>
          <a:p>
            <a:pPr indent="-304800" lvl="0" marL="457200" rtl="0" algn="l">
              <a:lnSpc>
                <a:spcPct val="115000"/>
              </a:lnSpc>
              <a:spcBef>
                <a:spcPts val="0"/>
              </a:spcBef>
              <a:spcAft>
                <a:spcPts val="0"/>
              </a:spcAft>
              <a:buClr>
                <a:schemeClr val="dk1"/>
              </a:buClr>
              <a:buSzPts val="1200"/>
              <a:buAutoNum type="arabicPeriod"/>
            </a:pPr>
            <a:r>
              <a:rPr b="1" lang="en-GB" sz="1200">
                <a:solidFill>
                  <a:schemeClr val="dk1"/>
                </a:solidFill>
              </a:rPr>
              <a:t>No Unified Payment Platform</a:t>
            </a:r>
            <a:r>
              <a:rPr lang="en-GB" sz="1200">
                <a:solidFill>
                  <a:schemeClr val="dk1"/>
                </a:solidFill>
              </a:rPr>
              <a:t> – No single solution supports all payment needs, such as refunds, cancellations, reconciliation, and settlements, forcing airlines to manage multiple integrations.</a:t>
            </a:r>
            <a:endParaRPr sz="1200">
              <a:solidFill>
                <a:schemeClr val="dk1"/>
              </a:solidFill>
            </a:endParaRPr>
          </a:p>
          <a:p>
            <a:pPr indent="-304800" lvl="0" marL="457200" rtl="0" algn="l">
              <a:lnSpc>
                <a:spcPct val="115000"/>
              </a:lnSpc>
              <a:spcBef>
                <a:spcPts val="0"/>
              </a:spcBef>
              <a:spcAft>
                <a:spcPts val="0"/>
              </a:spcAft>
              <a:buClr>
                <a:schemeClr val="dk1"/>
              </a:buClr>
              <a:buSzPts val="1200"/>
              <a:buAutoNum type="arabicPeriod"/>
            </a:pPr>
            <a:r>
              <a:rPr b="1" lang="en-GB" sz="1200">
                <a:solidFill>
                  <a:schemeClr val="dk1"/>
                </a:solidFill>
              </a:rPr>
              <a:t>Complex Payment Routing</a:t>
            </a:r>
            <a:r>
              <a:rPr lang="en-GB" sz="1200">
                <a:solidFill>
                  <a:schemeClr val="dk1"/>
                </a:solidFill>
              </a:rPr>
              <a:t> – Airlines need to route transactions to different acquirers based on business rules, but existing solutions lack flexible configuration options.</a:t>
            </a:r>
            <a:endParaRPr sz="1200">
              <a:solidFill>
                <a:schemeClr val="dk1"/>
              </a:solidFill>
            </a:endParaRPr>
          </a:p>
          <a:p>
            <a:pPr indent="-304800" lvl="0" marL="457200" rtl="0" algn="l">
              <a:lnSpc>
                <a:spcPct val="115000"/>
              </a:lnSpc>
              <a:spcBef>
                <a:spcPts val="0"/>
              </a:spcBef>
              <a:spcAft>
                <a:spcPts val="0"/>
              </a:spcAft>
              <a:buClr>
                <a:schemeClr val="dk1"/>
              </a:buClr>
              <a:buSzPts val="1200"/>
              <a:buAutoNum type="arabicPeriod"/>
            </a:pPr>
            <a:r>
              <a:rPr b="1" lang="en-GB" sz="1200">
                <a:solidFill>
                  <a:schemeClr val="dk1"/>
                </a:solidFill>
              </a:rPr>
              <a:t>Lack of Centralized Reporting</a:t>
            </a:r>
            <a:r>
              <a:rPr lang="en-GB" sz="1200">
                <a:solidFill>
                  <a:schemeClr val="dk1"/>
                </a:solidFill>
              </a:rPr>
              <a:t> – Airlines struggle with tracking revenue and transactions due to scattered data across multiple payment providers.</a:t>
            </a:r>
            <a:endParaRPr sz="1200">
              <a:solidFill>
                <a:schemeClr val="dk1"/>
              </a:solidFill>
            </a:endParaRPr>
          </a:p>
          <a:p>
            <a:pPr indent="-304800" lvl="0" marL="457200" rtl="0" algn="l">
              <a:lnSpc>
                <a:spcPct val="115000"/>
              </a:lnSpc>
              <a:spcBef>
                <a:spcPts val="0"/>
              </a:spcBef>
              <a:spcAft>
                <a:spcPts val="0"/>
              </a:spcAft>
              <a:buClr>
                <a:schemeClr val="dk1"/>
              </a:buClr>
              <a:buSzPts val="1200"/>
              <a:buAutoNum type="arabicPeriod"/>
            </a:pPr>
            <a:r>
              <a:rPr b="1" lang="en-GB" sz="1200">
                <a:solidFill>
                  <a:schemeClr val="dk1"/>
                </a:solidFill>
              </a:rPr>
              <a:t>Disjointed Ticketing &amp; Payments</a:t>
            </a:r>
            <a:r>
              <a:rPr lang="en-GB" sz="1200">
                <a:solidFill>
                  <a:schemeClr val="dk1"/>
                </a:solidFill>
              </a:rPr>
              <a:t> – Flight tickets and ancillary services (like baggage, meals, etc.) are processed separately, and no platform generates tickets for all items in one place.</a:t>
            </a:r>
            <a:endParaRPr sz="1200">
              <a:solidFill>
                <a:schemeClr val="dk1"/>
              </a:solidFill>
            </a:endParaRPr>
          </a:p>
          <a:p>
            <a:pPr indent="-304800" lvl="0" marL="457200" rtl="0" algn="l">
              <a:lnSpc>
                <a:spcPct val="115000"/>
              </a:lnSpc>
              <a:spcBef>
                <a:spcPts val="0"/>
              </a:spcBef>
              <a:spcAft>
                <a:spcPts val="0"/>
              </a:spcAft>
              <a:buClr>
                <a:schemeClr val="dk1"/>
              </a:buClr>
              <a:buSzPts val="1200"/>
              <a:buAutoNum type="arabicPeriod"/>
            </a:pPr>
            <a:r>
              <a:rPr b="1" lang="en-GB" sz="1200">
                <a:solidFill>
                  <a:schemeClr val="dk1"/>
                </a:solidFill>
              </a:rPr>
              <a:t>Revenue Loss &amp; High Operational Costs</a:t>
            </a:r>
            <a:r>
              <a:rPr lang="en-GB" sz="1200">
                <a:solidFill>
                  <a:schemeClr val="dk1"/>
                </a:solidFill>
              </a:rPr>
              <a:t> – Managing multiple payment systems increases costs, complexity, and the risk of failed transactions, impacting revenue and efficiency.</a:t>
            </a:r>
            <a:endParaRPr sz="1200">
              <a:solidFill>
                <a:schemeClr val="dk1"/>
              </a:solidFill>
            </a:endParaRPr>
          </a:p>
          <a:p>
            <a:pPr indent="0" lvl="0" marL="0" rtl="0" algn="l">
              <a:spcBef>
                <a:spcPts val="1200"/>
              </a:spcBef>
              <a:spcAft>
                <a:spcPts val="0"/>
              </a:spcAft>
              <a:buNone/>
            </a:pPr>
            <a:r>
              <a:t/>
            </a:r>
            <a:endParaRPr sz="12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idx="1" type="subTitle"/>
          </p:nvPr>
        </p:nvSpPr>
        <p:spPr>
          <a:xfrm>
            <a:off x="126350" y="25465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OPPORTUNITIES</a:t>
            </a:r>
            <a:endParaRPr/>
          </a:p>
        </p:txBody>
      </p:sp>
      <p:sp>
        <p:nvSpPr>
          <p:cNvPr id="73" name="Google Shape;73;p16"/>
          <p:cNvSpPr txBox="1"/>
          <p:nvPr>
            <p:ph idx="1" type="subTitle"/>
          </p:nvPr>
        </p:nvSpPr>
        <p:spPr>
          <a:xfrm>
            <a:off x="278725" y="1140750"/>
            <a:ext cx="8520600" cy="3717000"/>
          </a:xfrm>
          <a:prstGeom prst="rect">
            <a:avLst/>
          </a:prstGeom>
        </p:spPr>
        <p:txBody>
          <a:bodyPr anchorCtr="0" anchor="t" bIns="91425" lIns="91425" spcFirstLastPara="1" rIns="91425" wrap="square" tIns="91425">
            <a:noAutofit/>
          </a:bodyPr>
          <a:lstStyle/>
          <a:p>
            <a:pPr indent="-304800" lvl="0" marL="457200" rtl="0" algn="l">
              <a:lnSpc>
                <a:spcPct val="115000"/>
              </a:lnSpc>
              <a:spcBef>
                <a:spcPts val="1200"/>
              </a:spcBef>
              <a:spcAft>
                <a:spcPts val="0"/>
              </a:spcAft>
              <a:buClr>
                <a:schemeClr val="dk1"/>
              </a:buClr>
              <a:buSzPts val="1200"/>
              <a:buAutoNum type="arabicPeriod"/>
            </a:pPr>
            <a:r>
              <a:rPr b="1" lang="en-GB" sz="1200">
                <a:solidFill>
                  <a:schemeClr val="dk1"/>
                </a:solidFill>
              </a:rPr>
              <a:t>Unified Payment Orchestration</a:t>
            </a:r>
            <a:r>
              <a:rPr lang="en-GB" sz="1200">
                <a:solidFill>
                  <a:schemeClr val="dk1"/>
                </a:solidFill>
              </a:rPr>
              <a:t> – Build a single platform that integrates multiple payment providers, offering airlines a seamless and flexible payment experience.</a:t>
            </a:r>
            <a:endParaRPr sz="1200">
              <a:solidFill>
                <a:schemeClr val="dk1"/>
              </a:solidFill>
            </a:endParaRPr>
          </a:p>
          <a:p>
            <a:pPr indent="-304800" lvl="0" marL="457200" rtl="0" algn="l">
              <a:lnSpc>
                <a:spcPct val="115000"/>
              </a:lnSpc>
              <a:spcBef>
                <a:spcPts val="0"/>
              </a:spcBef>
              <a:spcAft>
                <a:spcPts val="0"/>
              </a:spcAft>
              <a:buClr>
                <a:schemeClr val="dk1"/>
              </a:buClr>
              <a:buSzPts val="1200"/>
              <a:buAutoNum type="arabicPeriod"/>
            </a:pPr>
            <a:r>
              <a:rPr b="1" lang="en-GB" sz="1200">
                <a:solidFill>
                  <a:schemeClr val="dk1"/>
                </a:solidFill>
              </a:rPr>
              <a:t>Smart Payment Routing</a:t>
            </a:r>
            <a:r>
              <a:rPr lang="en-GB" sz="1200">
                <a:solidFill>
                  <a:schemeClr val="dk1"/>
                </a:solidFill>
              </a:rPr>
              <a:t> – Implement a business rule engine that allows airlines to route transactions to the best acquirer based on cost, success rate, and other factors.</a:t>
            </a:r>
            <a:endParaRPr sz="1200">
              <a:solidFill>
                <a:schemeClr val="dk1"/>
              </a:solidFill>
            </a:endParaRPr>
          </a:p>
          <a:p>
            <a:pPr indent="-304800" lvl="0" marL="457200" rtl="0" algn="l">
              <a:lnSpc>
                <a:spcPct val="115000"/>
              </a:lnSpc>
              <a:spcBef>
                <a:spcPts val="0"/>
              </a:spcBef>
              <a:spcAft>
                <a:spcPts val="0"/>
              </a:spcAft>
              <a:buClr>
                <a:schemeClr val="dk1"/>
              </a:buClr>
              <a:buSzPts val="1200"/>
              <a:buAutoNum type="arabicPeriod"/>
            </a:pPr>
            <a:r>
              <a:rPr b="1" lang="en-GB" sz="1200">
                <a:solidFill>
                  <a:schemeClr val="dk1"/>
                </a:solidFill>
              </a:rPr>
              <a:t>Comprehensive Payment Solutions</a:t>
            </a:r>
            <a:r>
              <a:rPr lang="en-GB" sz="1200">
                <a:solidFill>
                  <a:schemeClr val="dk1"/>
                </a:solidFill>
              </a:rPr>
              <a:t> – Provide a full suite of payment services, including refunds, cancellations, reconciliation, settlements, and batch processing, eliminating the need for multiple integrations.</a:t>
            </a:r>
            <a:endParaRPr sz="1200">
              <a:solidFill>
                <a:schemeClr val="dk1"/>
              </a:solidFill>
            </a:endParaRPr>
          </a:p>
          <a:p>
            <a:pPr indent="-304800" lvl="0" marL="457200" rtl="0" algn="l">
              <a:lnSpc>
                <a:spcPct val="115000"/>
              </a:lnSpc>
              <a:spcBef>
                <a:spcPts val="0"/>
              </a:spcBef>
              <a:spcAft>
                <a:spcPts val="0"/>
              </a:spcAft>
              <a:buClr>
                <a:schemeClr val="dk1"/>
              </a:buClr>
              <a:buSzPts val="1200"/>
              <a:buAutoNum type="arabicPeriod"/>
            </a:pPr>
            <a:r>
              <a:rPr b="1" lang="en-GB" sz="1200">
                <a:solidFill>
                  <a:schemeClr val="dk1"/>
                </a:solidFill>
              </a:rPr>
              <a:t>Centralized Reporting &amp; Insights</a:t>
            </a:r>
            <a:r>
              <a:rPr lang="en-GB" sz="1200">
                <a:solidFill>
                  <a:schemeClr val="dk1"/>
                </a:solidFill>
              </a:rPr>
              <a:t> – Develop a powerful reporting system to help airlines track revenue, transactions, and performance metrics in real time.</a:t>
            </a:r>
            <a:endParaRPr sz="1200">
              <a:solidFill>
                <a:schemeClr val="dk1"/>
              </a:solidFill>
            </a:endParaRPr>
          </a:p>
          <a:p>
            <a:pPr indent="-304800" lvl="0" marL="457200" rtl="0" algn="l">
              <a:lnSpc>
                <a:spcPct val="115000"/>
              </a:lnSpc>
              <a:spcBef>
                <a:spcPts val="0"/>
              </a:spcBef>
              <a:spcAft>
                <a:spcPts val="0"/>
              </a:spcAft>
              <a:buClr>
                <a:schemeClr val="dk1"/>
              </a:buClr>
              <a:buSzPts val="1200"/>
              <a:buAutoNum type="arabicPeriod"/>
            </a:pPr>
            <a:r>
              <a:rPr b="1" lang="en-GB" sz="1200">
                <a:solidFill>
                  <a:schemeClr val="dk1"/>
                </a:solidFill>
              </a:rPr>
              <a:t>Integrated Ticketing System</a:t>
            </a:r>
            <a:r>
              <a:rPr lang="en-GB" sz="1200">
                <a:solidFill>
                  <a:schemeClr val="dk1"/>
                </a:solidFill>
              </a:rPr>
              <a:t> – Create a </a:t>
            </a:r>
            <a:r>
              <a:rPr b="1" lang="en-GB" sz="1200">
                <a:solidFill>
                  <a:schemeClr val="dk1"/>
                </a:solidFill>
              </a:rPr>
              <a:t>single ticketing solution</a:t>
            </a:r>
            <a:r>
              <a:rPr lang="en-GB" sz="1200">
                <a:solidFill>
                  <a:schemeClr val="dk1"/>
                </a:solidFill>
              </a:rPr>
              <a:t> that generates tickets for both flight bookings and ancillary services, streamlining operations.</a:t>
            </a:r>
            <a:endParaRPr sz="1200">
              <a:solidFill>
                <a:schemeClr val="dk1"/>
              </a:solidFill>
            </a:endParaRPr>
          </a:p>
          <a:p>
            <a:pPr indent="-304800" lvl="0" marL="457200" rtl="0" algn="l">
              <a:lnSpc>
                <a:spcPct val="115000"/>
              </a:lnSpc>
              <a:spcBef>
                <a:spcPts val="0"/>
              </a:spcBef>
              <a:spcAft>
                <a:spcPts val="0"/>
              </a:spcAft>
              <a:buClr>
                <a:schemeClr val="dk1"/>
              </a:buClr>
              <a:buSzPts val="1200"/>
              <a:buAutoNum type="arabicPeriod"/>
            </a:pPr>
            <a:r>
              <a:rPr b="1" lang="en-GB" sz="1200">
                <a:solidFill>
                  <a:schemeClr val="dk1"/>
                </a:solidFill>
              </a:rPr>
              <a:t>Revenue Generation Model</a:t>
            </a:r>
            <a:r>
              <a:rPr lang="en-GB" sz="1200">
                <a:solidFill>
                  <a:schemeClr val="dk1"/>
                </a:solidFill>
              </a:rPr>
              <a:t> – Monetize the platform by charging airlines per transaction, creating a scalable and profitable business.</a:t>
            </a:r>
            <a:endParaRPr sz="1200">
              <a:solidFill>
                <a:schemeClr val="dk1"/>
              </a:solidFill>
            </a:endParaRPr>
          </a:p>
          <a:p>
            <a:pPr indent="-304800" lvl="0" marL="457200" rtl="0" algn="l">
              <a:lnSpc>
                <a:spcPct val="115000"/>
              </a:lnSpc>
              <a:spcBef>
                <a:spcPts val="0"/>
              </a:spcBef>
              <a:spcAft>
                <a:spcPts val="0"/>
              </a:spcAft>
              <a:buClr>
                <a:schemeClr val="dk1"/>
              </a:buClr>
              <a:buSzPts val="1200"/>
              <a:buAutoNum type="arabicPeriod"/>
            </a:pPr>
            <a:r>
              <a:rPr b="1" lang="en-GB" sz="1200">
                <a:solidFill>
                  <a:schemeClr val="dk1"/>
                </a:solidFill>
              </a:rPr>
              <a:t>Enhanced Customer Experience</a:t>
            </a:r>
            <a:r>
              <a:rPr lang="en-GB" sz="1200">
                <a:solidFill>
                  <a:schemeClr val="dk1"/>
                </a:solidFill>
              </a:rPr>
              <a:t> – Reduce payment failures and improve the booking experience for passengers, increasing airline trust and customer satisfaction.</a:t>
            </a:r>
            <a:endParaRPr sz="1200">
              <a:solidFill>
                <a:schemeClr val="dk1"/>
              </a:solidFill>
            </a:endParaRPr>
          </a:p>
          <a:p>
            <a:pPr indent="-304800" lvl="0" marL="457200" rtl="0" algn="l">
              <a:lnSpc>
                <a:spcPct val="115000"/>
              </a:lnSpc>
              <a:spcBef>
                <a:spcPts val="0"/>
              </a:spcBef>
              <a:spcAft>
                <a:spcPts val="0"/>
              </a:spcAft>
              <a:buClr>
                <a:schemeClr val="dk1"/>
              </a:buClr>
              <a:buSzPts val="1200"/>
              <a:buAutoNum type="arabicPeriod"/>
            </a:pPr>
            <a:r>
              <a:rPr b="1" lang="en-GB" sz="1200">
                <a:solidFill>
                  <a:schemeClr val="dk1"/>
                </a:solidFill>
              </a:rPr>
              <a:t>Global Expansion &amp; Partnerships</a:t>
            </a:r>
            <a:r>
              <a:rPr lang="en-GB" sz="1200">
                <a:solidFill>
                  <a:schemeClr val="dk1"/>
                </a:solidFill>
              </a:rPr>
              <a:t> – Establish partnerships with multiple airlines and payment providers, expanding the platform’s reach across different markets.</a:t>
            </a:r>
            <a:endParaRPr sz="13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idx="1" type="subTitle"/>
          </p:nvPr>
        </p:nvSpPr>
        <p:spPr>
          <a:xfrm>
            <a:off x="126350" y="25465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PURPOSE STATEMENT</a:t>
            </a:r>
            <a:endParaRPr/>
          </a:p>
        </p:txBody>
      </p:sp>
      <p:sp>
        <p:nvSpPr>
          <p:cNvPr id="79" name="Google Shape;79;p17"/>
          <p:cNvSpPr txBox="1"/>
          <p:nvPr>
            <p:ph idx="1" type="subTitle"/>
          </p:nvPr>
        </p:nvSpPr>
        <p:spPr>
          <a:xfrm>
            <a:off x="216950" y="1133000"/>
            <a:ext cx="8520600" cy="3408000"/>
          </a:xfrm>
          <a:prstGeom prst="rect">
            <a:avLst/>
          </a:prstGeom>
        </p:spPr>
        <p:txBody>
          <a:bodyPr anchorCtr="0" anchor="t" bIns="91425" lIns="91425" spcFirstLastPara="1" rIns="91425" wrap="square" tIns="91425">
            <a:normAutofit/>
          </a:bodyPr>
          <a:lstStyle/>
          <a:p>
            <a:pPr indent="0" lvl="0" marL="0" rtl="0" algn="l">
              <a:lnSpc>
                <a:spcPct val="115000"/>
              </a:lnSpc>
              <a:spcBef>
                <a:spcPts val="1200"/>
              </a:spcBef>
              <a:spcAft>
                <a:spcPts val="0"/>
              </a:spcAft>
              <a:buClr>
                <a:schemeClr val="dk1"/>
              </a:buClr>
              <a:buSzPts val="1100"/>
              <a:buFont typeface="Arial"/>
              <a:buNone/>
            </a:pPr>
            <a:r>
              <a:rPr lang="en-GB" sz="1200">
                <a:solidFill>
                  <a:schemeClr val="dk1"/>
                </a:solidFill>
              </a:rPr>
              <a:t>Our purpose is to build a </a:t>
            </a:r>
            <a:r>
              <a:rPr b="1" lang="en-GB" sz="1200">
                <a:solidFill>
                  <a:schemeClr val="dk1"/>
                </a:solidFill>
              </a:rPr>
              <a:t>comprehensive Payment Orchestration Platform</a:t>
            </a:r>
            <a:r>
              <a:rPr lang="en-GB" sz="1200">
                <a:solidFill>
                  <a:schemeClr val="dk1"/>
                </a:solidFill>
              </a:rPr>
              <a:t> that simplifies and optimizes payment processing for airlines worldwide. By integrating multiple payment providers, offering smart routing, and enabling seamless reconciliation, refunds, and settlements, we aim to eliminate the complexities of airline payments.</a:t>
            </a:r>
            <a:endParaRPr sz="1200">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GB" sz="1200">
                <a:solidFill>
                  <a:schemeClr val="dk1"/>
                </a:solidFill>
              </a:rPr>
              <a:t>Additionally, our platform will provide a </a:t>
            </a:r>
            <a:r>
              <a:rPr b="1" lang="en-GB" sz="1200">
                <a:solidFill>
                  <a:schemeClr val="dk1"/>
                </a:solidFill>
              </a:rPr>
              <a:t>unified ticketing system</a:t>
            </a:r>
            <a:r>
              <a:rPr lang="en-GB" sz="1200">
                <a:solidFill>
                  <a:schemeClr val="dk1"/>
                </a:solidFill>
              </a:rPr>
              <a:t> that generates tickets for both flights and ancillary services, filling a critical industry gap. With robust reporting and insights, airlines can track revenue and transactions in real time.</a:t>
            </a:r>
            <a:endParaRPr sz="1200">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GB" sz="1200">
                <a:solidFill>
                  <a:schemeClr val="dk1"/>
                </a:solidFill>
              </a:rPr>
              <a:t>Through this solution, we will enhance operational efficiency, improve the passenger payment experience, and create a scalable revenue model by charging per transaction, fostering strong partnerships with airlines and payment providers.</a:t>
            </a:r>
            <a:endParaRPr sz="1200">
              <a:solidFill>
                <a:schemeClr val="dk1"/>
              </a:solidFill>
            </a:endParaRPr>
          </a:p>
          <a:p>
            <a:pPr indent="0" lvl="0" marL="0" marR="0" rtl="0" algn="l">
              <a:lnSpc>
                <a:spcPct val="150000"/>
              </a:lnSpc>
              <a:spcBef>
                <a:spcPts val="1200"/>
              </a:spcBef>
              <a:spcAft>
                <a:spcPts val="0"/>
              </a:spcAft>
              <a:buNone/>
            </a:pPr>
            <a:r>
              <a:t/>
            </a:r>
            <a:endParaRPr sz="1200"/>
          </a:p>
          <a:p>
            <a:pPr indent="0" lvl="0" marL="0" rtl="0" algn="l">
              <a:spcBef>
                <a:spcPts val="0"/>
              </a:spcBef>
              <a:spcAft>
                <a:spcPts val="0"/>
              </a:spcAft>
              <a:buNone/>
            </a:pPr>
            <a:r>
              <a:t/>
            </a:r>
            <a:endParaRPr sz="12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idx="1" type="subTitle"/>
          </p:nvPr>
        </p:nvSpPr>
        <p:spPr>
          <a:xfrm>
            <a:off x="126350" y="25465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PROJECT OBJECTIVES</a:t>
            </a:r>
            <a:endParaRPr/>
          </a:p>
        </p:txBody>
      </p:sp>
      <p:sp>
        <p:nvSpPr>
          <p:cNvPr id="85" name="Google Shape;85;p18"/>
          <p:cNvSpPr txBox="1"/>
          <p:nvPr>
            <p:ph idx="1" type="subTitle"/>
          </p:nvPr>
        </p:nvSpPr>
        <p:spPr>
          <a:xfrm>
            <a:off x="186075" y="880425"/>
            <a:ext cx="8520600" cy="4162800"/>
          </a:xfrm>
          <a:prstGeom prst="rect">
            <a:avLst/>
          </a:prstGeom>
        </p:spPr>
        <p:txBody>
          <a:bodyPr anchorCtr="0" anchor="t" bIns="91425" lIns="91425" spcFirstLastPara="1" rIns="91425" wrap="square" tIns="91425">
            <a:normAutofit fontScale="47500" lnSpcReduction="20000"/>
          </a:bodyPr>
          <a:lstStyle/>
          <a:p>
            <a:pPr indent="-304006" lvl="0" marL="457200" rtl="0" algn="l">
              <a:lnSpc>
                <a:spcPct val="115000"/>
              </a:lnSpc>
              <a:spcBef>
                <a:spcPts val="1200"/>
              </a:spcBef>
              <a:spcAft>
                <a:spcPts val="0"/>
              </a:spcAft>
              <a:buClr>
                <a:schemeClr val="dk1"/>
              </a:buClr>
              <a:buSzPct val="100000"/>
              <a:buAutoNum type="arabicPeriod"/>
            </a:pPr>
            <a:r>
              <a:rPr b="1" lang="en-GB" sz="2500">
                <a:solidFill>
                  <a:schemeClr val="dk1"/>
                </a:solidFill>
              </a:rPr>
              <a:t>Develop a Unified Payment Orchestration Platform</a:t>
            </a:r>
            <a:r>
              <a:rPr lang="en-GB" sz="2500">
                <a:solidFill>
                  <a:schemeClr val="dk1"/>
                </a:solidFill>
              </a:rPr>
              <a:t> – Integrate multiple payment providers, methods, and acquirers to offer airlines a seamless and flexible payment solution.</a:t>
            </a:r>
            <a:endParaRPr sz="2500">
              <a:solidFill>
                <a:schemeClr val="dk1"/>
              </a:solidFill>
            </a:endParaRPr>
          </a:p>
          <a:p>
            <a:pPr indent="-304006" lvl="0" marL="457200" rtl="0" algn="l">
              <a:lnSpc>
                <a:spcPct val="115000"/>
              </a:lnSpc>
              <a:spcBef>
                <a:spcPts val="0"/>
              </a:spcBef>
              <a:spcAft>
                <a:spcPts val="0"/>
              </a:spcAft>
              <a:buClr>
                <a:schemeClr val="dk1"/>
              </a:buClr>
              <a:buSzPct val="100000"/>
              <a:buAutoNum type="arabicPeriod"/>
            </a:pPr>
            <a:r>
              <a:rPr b="1" lang="en-GB" sz="2500">
                <a:solidFill>
                  <a:schemeClr val="dk1"/>
                </a:solidFill>
              </a:rPr>
              <a:t>Enable Smart Payment Routing</a:t>
            </a:r>
            <a:r>
              <a:rPr lang="en-GB" sz="2500">
                <a:solidFill>
                  <a:schemeClr val="dk1"/>
                </a:solidFill>
              </a:rPr>
              <a:t> – Implement a business rules engine that allows airlines to route payments to the most suitable acquirer based on cost, success rate, and other criteria.</a:t>
            </a:r>
            <a:endParaRPr sz="2500">
              <a:solidFill>
                <a:schemeClr val="dk1"/>
              </a:solidFill>
            </a:endParaRPr>
          </a:p>
          <a:p>
            <a:pPr indent="-304006" lvl="0" marL="457200" rtl="0" algn="l">
              <a:lnSpc>
                <a:spcPct val="115000"/>
              </a:lnSpc>
              <a:spcBef>
                <a:spcPts val="0"/>
              </a:spcBef>
              <a:spcAft>
                <a:spcPts val="0"/>
              </a:spcAft>
              <a:buClr>
                <a:schemeClr val="dk1"/>
              </a:buClr>
              <a:buSzPct val="100000"/>
              <a:buAutoNum type="arabicPeriod"/>
            </a:pPr>
            <a:r>
              <a:rPr b="1" lang="en-GB" sz="2500">
                <a:solidFill>
                  <a:schemeClr val="dk1"/>
                </a:solidFill>
              </a:rPr>
              <a:t>Provide End-to-End Payment Solutions</a:t>
            </a:r>
            <a:r>
              <a:rPr lang="en-GB" sz="2500">
                <a:solidFill>
                  <a:schemeClr val="dk1"/>
                </a:solidFill>
              </a:rPr>
              <a:t> – Support refunds, cancellations, reconciliation, settlements, and batch processing to eliminate the need for multiple integrations.</a:t>
            </a:r>
            <a:endParaRPr sz="2500">
              <a:solidFill>
                <a:schemeClr val="dk1"/>
              </a:solidFill>
            </a:endParaRPr>
          </a:p>
          <a:p>
            <a:pPr indent="-304006" lvl="0" marL="457200" rtl="0" algn="l">
              <a:lnSpc>
                <a:spcPct val="115000"/>
              </a:lnSpc>
              <a:spcBef>
                <a:spcPts val="0"/>
              </a:spcBef>
              <a:spcAft>
                <a:spcPts val="0"/>
              </a:spcAft>
              <a:buClr>
                <a:schemeClr val="dk1"/>
              </a:buClr>
              <a:buSzPct val="100000"/>
              <a:buAutoNum type="arabicPeriod"/>
            </a:pPr>
            <a:r>
              <a:rPr b="1" lang="en-GB" sz="2500">
                <a:solidFill>
                  <a:schemeClr val="dk1"/>
                </a:solidFill>
              </a:rPr>
              <a:t>Build a Centralized Reporting System</a:t>
            </a:r>
            <a:r>
              <a:rPr lang="en-GB" sz="2500">
                <a:solidFill>
                  <a:schemeClr val="dk1"/>
                </a:solidFill>
              </a:rPr>
              <a:t> – Offer real-time insights into revenue, transactions, and performance metrics for better financial tracking and decision-making.</a:t>
            </a:r>
            <a:endParaRPr sz="2500">
              <a:solidFill>
                <a:schemeClr val="dk1"/>
              </a:solidFill>
            </a:endParaRPr>
          </a:p>
          <a:p>
            <a:pPr indent="-304006" lvl="0" marL="457200" rtl="0" algn="l">
              <a:lnSpc>
                <a:spcPct val="115000"/>
              </a:lnSpc>
              <a:spcBef>
                <a:spcPts val="0"/>
              </a:spcBef>
              <a:spcAft>
                <a:spcPts val="0"/>
              </a:spcAft>
              <a:buClr>
                <a:schemeClr val="dk1"/>
              </a:buClr>
              <a:buSzPct val="100000"/>
              <a:buAutoNum type="arabicPeriod"/>
            </a:pPr>
            <a:r>
              <a:rPr b="1" lang="en-GB" sz="2500">
                <a:solidFill>
                  <a:schemeClr val="dk1"/>
                </a:solidFill>
              </a:rPr>
              <a:t>Create a Unified Ticketing System</a:t>
            </a:r>
            <a:r>
              <a:rPr lang="en-GB" sz="2500">
                <a:solidFill>
                  <a:schemeClr val="dk1"/>
                </a:solidFill>
              </a:rPr>
              <a:t> – Develop a </a:t>
            </a:r>
            <a:r>
              <a:rPr b="1" lang="en-GB" sz="2500">
                <a:solidFill>
                  <a:schemeClr val="dk1"/>
                </a:solidFill>
              </a:rPr>
              <a:t>single ticketing solution</a:t>
            </a:r>
            <a:r>
              <a:rPr lang="en-GB" sz="2500">
                <a:solidFill>
                  <a:schemeClr val="dk1"/>
                </a:solidFill>
              </a:rPr>
              <a:t> that generates tickets for both flight bookings and ancillary services, streamlining airline operations.</a:t>
            </a:r>
            <a:endParaRPr sz="2500">
              <a:solidFill>
                <a:schemeClr val="dk1"/>
              </a:solidFill>
            </a:endParaRPr>
          </a:p>
          <a:p>
            <a:pPr indent="-304006" lvl="0" marL="457200" rtl="0" algn="l">
              <a:lnSpc>
                <a:spcPct val="115000"/>
              </a:lnSpc>
              <a:spcBef>
                <a:spcPts val="0"/>
              </a:spcBef>
              <a:spcAft>
                <a:spcPts val="0"/>
              </a:spcAft>
              <a:buClr>
                <a:schemeClr val="dk1"/>
              </a:buClr>
              <a:buSzPct val="100000"/>
              <a:buAutoNum type="arabicPeriod"/>
            </a:pPr>
            <a:r>
              <a:rPr b="1" lang="en-GB" sz="2500">
                <a:solidFill>
                  <a:schemeClr val="dk1"/>
                </a:solidFill>
              </a:rPr>
              <a:t>Ensure Security &amp; Compliance</a:t>
            </a:r>
            <a:r>
              <a:rPr lang="en-GB" sz="2500">
                <a:solidFill>
                  <a:schemeClr val="dk1"/>
                </a:solidFill>
              </a:rPr>
              <a:t> – Implement industry-standard security measures and comply with global payment regulations to protect transactions and customer data.</a:t>
            </a:r>
            <a:endParaRPr sz="2500">
              <a:solidFill>
                <a:schemeClr val="dk1"/>
              </a:solidFill>
            </a:endParaRPr>
          </a:p>
          <a:p>
            <a:pPr indent="-304006" lvl="0" marL="457200" rtl="0" algn="l">
              <a:lnSpc>
                <a:spcPct val="115000"/>
              </a:lnSpc>
              <a:spcBef>
                <a:spcPts val="0"/>
              </a:spcBef>
              <a:spcAft>
                <a:spcPts val="0"/>
              </a:spcAft>
              <a:buClr>
                <a:schemeClr val="dk1"/>
              </a:buClr>
              <a:buSzPct val="100000"/>
              <a:buAutoNum type="arabicPeriod"/>
            </a:pPr>
            <a:r>
              <a:rPr b="1" lang="en-GB" sz="2500">
                <a:solidFill>
                  <a:schemeClr val="dk1"/>
                </a:solidFill>
              </a:rPr>
              <a:t>Enhance User Experience</a:t>
            </a:r>
            <a:r>
              <a:rPr lang="en-GB" sz="2500">
                <a:solidFill>
                  <a:schemeClr val="dk1"/>
                </a:solidFill>
              </a:rPr>
              <a:t> – Reduce payment failures and improve the overall booking and payment process for passengers.</a:t>
            </a:r>
            <a:endParaRPr sz="2500">
              <a:solidFill>
                <a:schemeClr val="dk1"/>
              </a:solidFill>
            </a:endParaRPr>
          </a:p>
          <a:p>
            <a:pPr indent="-304006" lvl="0" marL="457200" rtl="0" algn="l">
              <a:lnSpc>
                <a:spcPct val="115000"/>
              </a:lnSpc>
              <a:spcBef>
                <a:spcPts val="0"/>
              </a:spcBef>
              <a:spcAft>
                <a:spcPts val="0"/>
              </a:spcAft>
              <a:buClr>
                <a:schemeClr val="dk1"/>
              </a:buClr>
              <a:buSzPct val="100000"/>
              <a:buAutoNum type="arabicPeriod"/>
            </a:pPr>
            <a:r>
              <a:rPr b="1" lang="en-GB" sz="2500">
                <a:solidFill>
                  <a:schemeClr val="dk1"/>
                </a:solidFill>
              </a:rPr>
              <a:t>Establish a Scalable Revenue Model</a:t>
            </a:r>
            <a:r>
              <a:rPr lang="en-GB" sz="2500">
                <a:solidFill>
                  <a:schemeClr val="dk1"/>
                </a:solidFill>
              </a:rPr>
              <a:t> – Generate revenue by charging airlines per transaction and creating partnership opportunities with payment providers.</a:t>
            </a:r>
            <a:endParaRPr sz="2500">
              <a:solidFill>
                <a:schemeClr val="dk1"/>
              </a:solidFill>
            </a:endParaRPr>
          </a:p>
          <a:p>
            <a:pPr indent="-304006" lvl="0" marL="457200" rtl="0" algn="l">
              <a:lnSpc>
                <a:spcPct val="115000"/>
              </a:lnSpc>
              <a:spcBef>
                <a:spcPts val="0"/>
              </a:spcBef>
              <a:spcAft>
                <a:spcPts val="0"/>
              </a:spcAft>
              <a:buClr>
                <a:schemeClr val="dk1"/>
              </a:buClr>
              <a:buSzPct val="100000"/>
              <a:buAutoNum type="arabicPeriod"/>
            </a:pPr>
            <a:r>
              <a:rPr b="1" lang="en-GB" sz="2500">
                <a:solidFill>
                  <a:schemeClr val="dk1"/>
                </a:solidFill>
              </a:rPr>
              <a:t>Expand Global Reach &amp; Partnerships</a:t>
            </a:r>
            <a:r>
              <a:rPr lang="en-GB" sz="2500">
                <a:solidFill>
                  <a:schemeClr val="dk1"/>
                </a:solidFill>
              </a:rPr>
              <a:t> – Collaborate with multiple airlines and payment providers to support international and regional payment needs.</a:t>
            </a:r>
            <a:endParaRPr sz="2500">
              <a:solidFill>
                <a:schemeClr val="dk1"/>
              </a:solidFill>
            </a:endParaRPr>
          </a:p>
          <a:p>
            <a:pPr indent="-304006" lvl="0" marL="457200" rtl="0" algn="l">
              <a:lnSpc>
                <a:spcPct val="115000"/>
              </a:lnSpc>
              <a:spcBef>
                <a:spcPts val="0"/>
              </a:spcBef>
              <a:spcAft>
                <a:spcPts val="0"/>
              </a:spcAft>
              <a:buClr>
                <a:schemeClr val="dk1"/>
              </a:buClr>
              <a:buSzPct val="100000"/>
              <a:buAutoNum type="arabicPeriod"/>
            </a:pPr>
            <a:r>
              <a:rPr b="1" lang="en-GB" sz="2500">
                <a:solidFill>
                  <a:schemeClr val="dk1"/>
                </a:solidFill>
              </a:rPr>
              <a:t>Ensure Seamless Integration</a:t>
            </a:r>
            <a:r>
              <a:rPr lang="en-GB" sz="2500">
                <a:solidFill>
                  <a:schemeClr val="dk1"/>
                </a:solidFill>
              </a:rPr>
              <a:t> – Provide easy API integration and technical support for airlines to adopt the platform without disrupting existing systems.</a:t>
            </a:r>
            <a:endParaRPr b="1" sz="2500">
              <a:solidFill>
                <a:schemeClr val="dk1"/>
              </a:solidFill>
            </a:endParaRPr>
          </a:p>
          <a:p>
            <a:pPr indent="0" lvl="0" marL="0" rtl="0" algn="l">
              <a:spcBef>
                <a:spcPts val="1200"/>
              </a:spcBef>
              <a:spcAft>
                <a:spcPts val="0"/>
              </a:spcAft>
              <a:buNone/>
            </a:pPr>
            <a:r>
              <a:t/>
            </a:r>
            <a:endParaRPr sz="12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idx="1" type="subTitle"/>
          </p:nvPr>
        </p:nvSpPr>
        <p:spPr>
          <a:xfrm>
            <a:off x="126350" y="25465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SUCCESS CRITERIA</a:t>
            </a:r>
            <a:endParaRPr/>
          </a:p>
        </p:txBody>
      </p:sp>
      <p:sp>
        <p:nvSpPr>
          <p:cNvPr id="91" name="Google Shape;91;p19"/>
          <p:cNvSpPr txBox="1"/>
          <p:nvPr>
            <p:ph idx="1" type="subTitle"/>
          </p:nvPr>
        </p:nvSpPr>
        <p:spPr>
          <a:xfrm>
            <a:off x="271000" y="826350"/>
            <a:ext cx="8520600" cy="4317300"/>
          </a:xfrm>
          <a:prstGeom prst="rect">
            <a:avLst/>
          </a:prstGeom>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SzPts val="1200"/>
              <a:buChar char="●"/>
            </a:pPr>
            <a:r>
              <a:rPr b="1" lang="en-GB" sz="1200">
                <a:solidFill>
                  <a:schemeClr val="dk1"/>
                </a:solidFill>
              </a:rPr>
              <a:t>Seamless Payment Integration</a:t>
            </a:r>
            <a:r>
              <a:rPr lang="en-GB" sz="1200">
                <a:solidFill>
                  <a:schemeClr val="dk1"/>
                </a:solidFill>
              </a:rPr>
              <a:t> – Successful onboarding of multiple airlines and payment providers, ensuring smooth transaction processing.</a:t>
            </a:r>
            <a:endParaRPr sz="1200">
              <a:solidFill>
                <a:schemeClr val="dk1"/>
              </a:solidFill>
            </a:endParaRPr>
          </a:p>
          <a:p>
            <a:pPr indent="-304800" lvl="0" marL="457200" rtl="0" algn="l">
              <a:lnSpc>
                <a:spcPct val="115000"/>
              </a:lnSpc>
              <a:spcBef>
                <a:spcPts val="0"/>
              </a:spcBef>
              <a:spcAft>
                <a:spcPts val="0"/>
              </a:spcAft>
              <a:buSzPts val="1200"/>
              <a:buChar char="●"/>
            </a:pPr>
            <a:r>
              <a:rPr b="1" lang="en-GB" sz="1200">
                <a:solidFill>
                  <a:schemeClr val="dk1"/>
                </a:solidFill>
              </a:rPr>
              <a:t>Efficient Payment Routing</a:t>
            </a:r>
            <a:r>
              <a:rPr lang="en-GB" sz="1200">
                <a:solidFill>
                  <a:schemeClr val="dk1"/>
                </a:solidFill>
              </a:rPr>
              <a:t> – Airlines can configure and optimize payment routing based on business rules, reducing transaction failures and costs.</a:t>
            </a:r>
            <a:endParaRPr sz="1200">
              <a:solidFill>
                <a:schemeClr val="dk1"/>
              </a:solidFill>
            </a:endParaRPr>
          </a:p>
          <a:p>
            <a:pPr indent="-304800" lvl="0" marL="457200" rtl="0" algn="l">
              <a:lnSpc>
                <a:spcPct val="115000"/>
              </a:lnSpc>
              <a:spcBef>
                <a:spcPts val="0"/>
              </a:spcBef>
              <a:spcAft>
                <a:spcPts val="0"/>
              </a:spcAft>
              <a:buSzPts val="1200"/>
              <a:buChar char="●"/>
            </a:pPr>
            <a:r>
              <a:rPr b="1" lang="en-GB" sz="1200">
                <a:solidFill>
                  <a:schemeClr val="dk1"/>
                </a:solidFill>
              </a:rPr>
              <a:t>Comprehensive Payment Processing</a:t>
            </a:r>
            <a:r>
              <a:rPr lang="en-GB" sz="1200">
                <a:solidFill>
                  <a:schemeClr val="dk1"/>
                </a:solidFill>
              </a:rPr>
              <a:t> – Full support for refunds, cancellations, reconciliation, settlements, and batch processing, eliminating the need for third-party solutions.</a:t>
            </a:r>
            <a:endParaRPr sz="1200">
              <a:solidFill>
                <a:schemeClr val="dk1"/>
              </a:solidFill>
            </a:endParaRPr>
          </a:p>
          <a:p>
            <a:pPr indent="-304800" lvl="0" marL="457200" rtl="0" algn="l">
              <a:lnSpc>
                <a:spcPct val="115000"/>
              </a:lnSpc>
              <a:spcBef>
                <a:spcPts val="0"/>
              </a:spcBef>
              <a:spcAft>
                <a:spcPts val="0"/>
              </a:spcAft>
              <a:buSzPts val="1200"/>
              <a:buChar char="●"/>
            </a:pPr>
            <a:r>
              <a:rPr b="1" lang="en-GB" sz="1200">
                <a:solidFill>
                  <a:schemeClr val="dk1"/>
                </a:solidFill>
              </a:rPr>
              <a:t>Unified Ticketing System</a:t>
            </a:r>
            <a:r>
              <a:rPr lang="en-GB" sz="1200">
                <a:solidFill>
                  <a:schemeClr val="dk1"/>
                </a:solidFill>
              </a:rPr>
              <a:t> – Ability to generate tickets for both flight bookings and ancillary services within a single platform.</a:t>
            </a:r>
            <a:endParaRPr sz="1200">
              <a:solidFill>
                <a:schemeClr val="dk1"/>
              </a:solidFill>
            </a:endParaRPr>
          </a:p>
          <a:p>
            <a:pPr indent="-304800" lvl="0" marL="457200" rtl="0" algn="l">
              <a:lnSpc>
                <a:spcPct val="115000"/>
              </a:lnSpc>
              <a:spcBef>
                <a:spcPts val="0"/>
              </a:spcBef>
              <a:spcAft>
                <a:spcPts val="0"/>
              </a:spcAft>
              <a:buSzPts val="1200"/>
              <a:buChar char="●"/>
            </a:pPr>
            <a:r>
              <a:rPr b="1" lang="en-GB" sz="1200">
                <a:solidFill>
                  <a:schemeClr val="dk1"/>
                </a:solidFill>
              </a:rPr>
              <a:t>Real-Time Reporting &amp; Insights</a:t>
            </a:r>
            <a:r>
              <a:rPr lang="en-GB" sz="1200">
                <a:solidFill>
                  <a:schemeClr val="dk1"/>
                </a:solidFill>
              </a:rPr>
              <a:t> – Airlines can track revenue, transactions, and payment performance through an intuitive reporting dashboard.</a:t>
            </a:r>
            <a:endParaRPr sz="1200">
              <a:solidFill>
                <a:schemeClr val="dk1"/>
              </a:solidFill>
            </a:endParaRPr>
          </a:p>
          <a:p>
            <a:pPr indent="-304800" lvl="0" marL="457200" rtl="0" algn="l">
              <a:lnSpc>
                <a:spcPct val="115000"/>
              </a:lnSpc>
              <a:spcBef>
                <a:spcPts val="0"/>
              </a:spcBef>
              <a:spcAft>
                <a:spcPts val="0"/>
              </a:spcAft>
              <a:buSzPts val="1200"/>
              <a:buChar char="●"/>
            </a:pPr>
            <a:r>
              <a:rPr b="1" lang="en-GB" sz="1200">
                <a:solidFill>
                  <a:schemeClr val="dk1"/>
                </a:solidFill>
              </a:rPr>
              <a:t>High System Reliability &amp; Uptime</a:t>
            </a:r>
            <a:r>
              <a:rPr lang="en-GB" sz="1200">
                <a:solidFill>
                  <a:schemeClr val="dk1"/>
                </a:solidFill>
              </a:rPr>
              <a:t> – The platform maintains </a:t>
            </a:r>
            <a:r>
              <a:rPr b="1" lang="en-GB" sz="1200">
                <a:solidFill>
                  <a:schemeClr val="dk1"/>
                </a:solidFill>
              </a:rPr>
              <a:t>99.9% uptime</a:t>
            </a:r>
            <a:r>
              <a:rPr lang="en-GB" sz="1200">
                <a:solidFill>
                  <a:schemeClr val="dk1"/>
                </a:solidFill>
              </a:rPr>
              <a:t>, ensuring uninterrupted airline operations.</a:t>
            </a:r>
            <a:endParaRPr sz="1200">
              <a:solidFill>
                <a:schemeClr val="dk1"/>
              </a:solidFill>
            </a:endParaRPr>
          </a:p>
          <a:p>
            <a:pPr indent="-304800" lvl="0" marL="457200" rtl="0" algn="l">
              <a:lnSpc>
                <a:spcPct val="115000"/>
              </a:lnSpc>
              <a:spcBef>
                <a:spcPts val="0"/>
              </a:spcBef>
              <a:spcAft>
                <a:spcPts val="0"/>
              </a:spcAft>
              <a:buSzPts val="1200"/>
              <a:buChar char="●"/>
            </a:pPr>
            <a:r>
              <a:rPr b="1" lang="en-GB" sz="1200">
                <a:solidFill>
                  <a:schemeClr val="dk1"/>
                </a:solidFill>
              </a:rPr>
              <a:t>Regulatory Compliance &amp; Security</a:t>
            </a:r>
            <a:r>
              <a:rPr lang="en-GB" sz="1200">
                <a:solidFill>
                  <a:schemeClr val="dk1"/>
                </a:solidFill>
              </a:rPr>
              <a:t> – Full adherence to global payment regulations (PCI DSS, GDPR, etc.), providing secure and compliant transactions.</a:t>
            </a:r>
            <a:endParaRPr sz="1200">
              <a:solidFill>
                <a:schemeClr val="dk1"/>
              </a:solidFill>
            </a:endParaRPr>
          </a:p>
          <a:p>
            <a:pPr indent="-304800" lvl="0" marL="457200" rtl="0" algn="l">
              <a:lnSpc>
                <a:spcPct val="115000"/>
              </a:lnSpc>
              <a:spcBef>
                <a:spcPts val="0"/>
              </a:spcBef>
              <a:spcAft>
                <a:spcPts val="0"/>
              </a:spcAft>
              <a:buSzPts val="1200"/>
              <a:buChar char="●"/>
            </a:pPr>
            <a:r>
              <a:rPr b="1" lang="en-GB" sz="1200">
                <a:solidFill>
                  <a:schemeClr val="dk1"/>
                </a:solidFill>
              </a:rPr>
              <a:t>Improved Customer Experience</a:t>
            </a:r>
            <a:r>
              <a:rPr lang="en-GB" sz="1200">
                <a:solidFill>
                  <a:schemeClr val="dk1"/>
                </a:solidFill>
              </a:rPr>
              <a:t> – Reduced payment failures and faster processing times, enhancing passenger satisfaction.</a:t>
            </a:r>
            <a:endParaRPr sz="1200">
              <a:solidFill>
                <a:schemeClr val="dk1"/>
              </a:solidFill>
            </a:endParaRPr>
          </a:p>
          <a:p>
            <a:pPr indent="-304800" lvl="0" marL="457200" rtl="0" algn="l">
              <a:lnSpc>
                <a:spcPct val="115000"/>
              </a:lnSpc>
              <a:spcBef>
                <a:spcPts val="0"/>
              </a:spcBef>
              <a:spcAft>
                <a:spcPts val="0"/>
              </a:spcAft>
              <a:buSzPts val="1200"/>
              <a:buChar char="●"/>
            </a:pPr>
            <a:r>
              <a:rPr b="1" lang="en-GB" sz="1200">
                <a:solidFill>
                  <a:schemeClr val="dk1"/>
                </a:solidFill>
              </a:rPr>
              <a:t>Scalable Revenue Model</a:t>
            </a:r>
            <a:r>
              <a:rPr lang="en-GB" sz="1200">
                <a:solidFill>
                  <a:schemeClr val="dk1"/>
                </a:solidFill>
              </a:rPr>
              <a:t> – Generating revenue per transaction with steady growth in airline and payment provider partnerships.</a:t>
            </a:r>
            <a:endParaRPr sz="1200">
              <a:solidFill>
                <a:schemeClr val="dk1"/>
              </a:solidFill>
            </a:endParaRPr>
          </a:p>
          <a:p>
            <a:pPr indent="-304800" lvl="0" marL="457200" rtl="0" algn="l">
              <a:lnSpc>
                <a:spcPct val="115000"/>
              </a:lnSpc>
              <a:spcBef>
                <a:spcPts val="0"/>
              </a:spcBef>
              <a:spcAft>
                <a:spcPts val="0"/>
              </a:spcAft>
              <a:buSzPts val="1200"/>
              <a:buChar char="●"/>
            </a:pPr>
            <a:r>
              <a:rPr b="1" lang="en-GB" sz="1200">
                <a:solidFill>
                  <a:schemeClr val="dk1"/>
                </a:solidFill>
              </a:rPr>
              <a:t>Global Adoption &amp; Market Expansion</a:t>
            </a:r>
            <a:r>
              <a:rPr lang="en-GB" sz="1200">
                <a:solidFill>
                  <a:schemeClr val="dk1"/>
                </a:solidFill>
              </a:rPr>
              <a:t> – Expansion into multiple regions, supporting diverse payment providers and airline partners worldwide.</a:t>
            </a:r>
            <a:endParaRPr sz="1200"/>
          </a:p>
          <a:p>
            <a:pPr indent="0" lvl="0" marL="0" rtl="0" algn="l">
              <a:spcBef>
                <a:spcPts val="0"/>
              </a:spcBef>
              <a:spcAft>
                <a:spcPts val="0"/>
              </a:spcAft>
              <a:buNone/>
            </a:pPr>
            <a:r>
              <a:t/>
            </a:r>
            <a:endParaRPr sz="1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idx="1" type="subTitle"/>
          </p:nvPr>
        </p:nvSpPr>
        <p:spPr>
          <a:xfrm>
            <a:off x="126350" y="25465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METHODS AND APPROACHES</a:t>
            </a:r>
            <a:endParaRPr/>
          </a:p>
        </p:txBody>
      </p:sp>
      <p:sp>
        <p:nvSpPr>
          <p:cNvPr id="97" name="Google Shape;97;p20"/>
          <p:cNvSpPr txBox="1"/>
          <p:nvPr>
            <p:ph idx="1" type="subTitle"/>
          </p:nvPr>
        </p:nvSpPr>
        <p:spPr>
          <a:xfrm>
            <a:off x="278725" y="901325"/>
            <a:ext cx="8520600" cy="3408000"/>
          </a:xfrm>
          <a:prstGeom prst="rect">
            <a:avLst/>
          </a:prstGeom>
        </p:spPr>
        <p:txBody>
          <a:bodyPr anchorCtr="0" anchor="t" bIns="91425" lIns="91425" spcFirstLastPara="1" rIns="91425" wrap="square" tIns="91425">
            <a:normAutofit/>
          </a:bodyPr>
          <a:lstStyle/>
          <a:p>
            <a:pPr indent="0" lvl="0" marL="457200" rtl="0" algn="l">
              <a:lnSpc>
                <a:spcPct val="115000"/>
              </a:lnSpc>
              <a:spcBef>
                <a:spcPts val="1200"/>
              </a:spcBef>
              <a:spcAft>
                <a:spcPts val="0"/>
              </a:spcAft>
              <a:buNone/>
            </a:pPr>
            <a:r>
              <a:rPr lang="en-GB" sz="1200">
                <a:solidFill>
                  <a:schemeClr val="dk1"/>
                </a:solidFill>
              </a:rPr>
              <a:t>We will use the </a:t>
            </a:r>
            <a:r>
              <a:rPr b="1" lang="en-GB" sz="1200">
                <a:solidFill>
                  <a:schemeClr val="dk1"/>
                </a:solidFill>
              </a:rPr>
              <a:t>Agile</a:t>
            </a:r>
            <a:r>
              <a:rPr lang="en-GB" sz="1200">
                <a:solidFill>
                  <a:schemeClr val="dk1"/>
                </a:solidFill>
              </a:rPr>
              <a:t> methodology, specifically the </a:t>
            </a:r>
            <a:r>
              <a:rPr b="1" lang="en-GB" sz="1200">
                <a:solidFill>
                  <a:schemeClr val="dk1"/>
                </a:solidFill>
              </a:rPr>
              <a:t>Scrum</a:t>
            </a:r>
            <a:r>
              <a:rPr lang="en-GB" sz="1200">
                <a:solidFill>
                  <a:schemeClr val="dk1"/>
                </a:solidFill>
              </a:rPr>
              <a:t> framework, to develop the Payment Orchestration Platform. Agile is ideal for this project as it allows for flexibility, continuous improvement, and quick adaptation to changing requirements from airlines and payment providers. The Scrum ceremonies, including </a:t>
            </a:r>
            <a:r>
              <a:rPr b="1" lang="en-GB" sz="1200">
                <a:solidFill>
                  <a:schemeClr val="dk1"/>
                </a:solidFill>
              </a:rPr>
              <a:t>Sprint Planning</a:t>
            </a:r>
            <a:r>
              <a:rPr lang="en-GB" sz="1200">
                <a:solidFill>
                  <a:schemeClr val="dk1"/>
                </a:solidFill>
              </a:rPr>
              <a:t>, </a:t>
            </a:r>
            <a:r>
              <a:rPr b="1" lang="en-GB" sz="1200">
                <a:solidFill>
                  <a:schemeClr val="dk1"/>
                </a:solidFill>
              </a:rPr>
              <a:t>Daily Stand-ups</a:t>
            </a:r>
            <a:r>
              <a:rPr lang="en-GB" sz="1200">
                <a:solidFill>
                  <a:schemeClr val="dk1"/>
                </a:solidFill>
              </a:rPr>
              <a:t>, </a:t>
            </a:r>
            <a:r>
              <a:rPr b="1" lang="en-GB" sz="1200">
                <a:solidFill>
                  <a:schemeClr val="dk1"/>
                </a:solidFill>
              </a:rPr>
              <a:t>Sprint Reviews</a:t>
            </a:r>
            <a:r>
              <a:rPr lang="en-GB" sz="1200">
                <a:solidFill>
                  <a:schemeClr val="dk1"/>
                </a:solidFill>
              </a:rPr>
              <a:t>, and </a:t>
            </a:r>
            <a:r>
              <a:rPr b="1" lang="en-GB" sz="1200">
                <a:solidFill>
                  <a:schemeClr val="dk1"/>
                </a:solidFill>
              </a:rPr>
              <a:t>Sprint Retrospectives</a:t>
            </a:r>
            <a:r>
              <a:rPr lang="en-GB" sz="1200">
                <a:solidFill>
                  <a:schemeClr val="dk1"/>
                </a:solidFill>
              </a:rPr>
              <a:t>, will ensure continuous collaboration, transparency, and alignment. We will work in </a:t>
            </a:r>
            <a:r>
              <a:rPr b="1" lang="en-GB" sz="1200">
                <a:solidFill>
                  <a:schemeClr val="dk1"/>
                </a:solidFill>
              </a:rPr>
              <a:t>2-4 week sprints</a:t>
            </a:r>
            <a:r>
              <a:rPr lang="en-GB" sz="1200">
                <a:solidFill>
                  <a:schemeClr val="dk1"/>
                </a:solidFill>
              </a:rPr>
              <a:t>, with each sprint delivering incremental features. The entire project is expected to take around </a:t>
            </a:r>
            <a:r>
              <a:rPr b="1" lang="en-GB" sz="1200">
                <a:solidFill>
                  <a:schemeClr val="dk1"/>
                </a:solidFill>
              </a:rPr>
              <a:t>6-12 months</a:t>
            </a:r>
            <a:r>
              <a:rPr lang="en-GB" sz="1200">
                <a:solidFill>
                  <a:schemeClr val="dk1"/>
                </a:solidFill>
              </a:rPr>
              <a:t> for development, depending on the complexity and integration requirements, with regular feedback loops to ensure we meet stakeholder needs. Once the platform is onboarded by multiple airlines and payment providers, it will evolve into a </a:t>
            </a:r>
            <a:r>
              <a:rPr b="1" lang="en-GB" sz="1200">
                <a:solidFill>
                  <a:schemeClr val="dk1"/>
                </a:solidFill>
              </a:rPr>
              <a:t>continuous development project</a:t>
            </a:r>
            <a:r>
              <a:rPr lang="en-GB" sz="1200">
                <a:solidFill>
                  <a:schemeClr val="dk1"/>
                </a:solidFill>
              </a:rPr>
              <a:t>, with ongoing enhancements, updates, and new feature releases to keep up with industry changes and customer needs.</a:t>
            </a:r>
            <a:endParaRPr sz="1300"/>
          </a:p>
          <a:p>
            <a:pPr indent="0" lvl="0" marL="457200" rtl="0" algn="l">
              <a:spcBef>
                <a:spcPts val="1200"/>
              </a:spcBef>
              <a:spcAft>
                <a:spcPts val="0"/>
              </a:spcAft>
              <a:buNone/>
            </a:pPr>
            <a:r>
              <a:t/>
            </a:r>
            <a:endParaRPr sz="1100">
              <a:solidFill>
                <a:schemeClr val="dk1"/>
              </a:solidFill>
            </a:endParaRPr>
          </a:p>
          <a:p>
            <a:pPr indent="0" lvl="0" marL="0" rtl="0" algn="l">
              <a:spcBef>
                <a:spcPts val="0"/>
              </a:spcBef>
              <a:spcAft>
                <a:spcPts val="0"/>
              </a:spcAft>
              <a:buNone/>
            </a:pPr>
            <a:r>
              <a:t/>
            </a:r>
            <a:endParaRPr sz="12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idx="1" type="subTitle"/>
          </p:nvPr>
        </p:nvSpPr>
        <p:spPr>
          <a:xfrm>
            <a:off x="126350" y="25465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APPROACHES</a:t>
            </a:r>
            <a:endParaRPr/>
          </a:p>
        </p:txBody>
      </p:sp>
      <p:sp>
        <p:nvSpPr>
          <p:cNvPr id="103" name="Google Shape;103;p21"/>
          <p:cNvSpPr txBox="1"/>
          <p:nvPr>
            <p:ph idx="1" type="subTitle"/>
          </p:nvPr>
        </p:nvSpPr>
        <p:spPr>
          <a:xfrm>
            <a:off x="311700" y="803200"/>
            <a:ext cx="8520600" cy="4263300"/>
          </a:xfrm>
          <a:prstGeom prst="rect">
            <a:avLst/>
          </a:prstGeom>
        </p:spPr>
        <p:txBody>
          <a:bodyPr anchorCtr="0" anchor="t" bIns="91425" lIns="91425" spcFirstLastPara="1" rIns="91425" wrap="square" tIns="91425">
            <a:normAutofit fontScale="55000" lnSpcReduction="20000"/>
          </a:bodyPr>
          <a:lstStyle/>
          <a:p>
            <a:pPr indent="0" lvl="0" marL="0" rtl="0" algn="l">
              <a:lnSpc>
                <a:spcPct val="115000"/>
              </a:lnSpc>
              <a:spcBef>
                <a:spcPts val="1200"/>
              </a:spcBef>
              <a:spcAft>
                <a:spcPts val="0"/>
              </a:spcAft>
              <a:buClr>
                <a:schemeClr val="dk1"/>
              </a:buClr>
              <a:buSzPct val="64705"/>
              <a:buFont typeface="Arial"/>
              <a:buNone/>
            </a:pPr>
            <a:r>
              <a:rPr lang="en-GB" sz="1700">
                <a:solidFill>
                  <a:schemeClr val="dk1"/>
                </a:solidFill>
              </a:rPr>
              <a:t>The development of the </a:t>
            </a:r>
            <a:r>
              <a:rPr b="1" lang="en-GB" sz="1700">
                <a:solidFill>
                  <a:schemeClr val="dk1"/>
                </a:solidFill>
              </a:rPr>
              <a:t>Payment Orchestration Platform</a:t>
            </a:r>
            <a:r>
              <a:rPr lang="en-GB" sz="1700">
                <a:solidFill>
                  <a:schemeClr val="dk1"/>
                </a:solidFill>
              </a:rPr>
              <a:t> will follow an Agile approach using </a:t>
            </a:r>
            <a:r>
              <a:rPr b="1" lang="en-GB" sz="1700">
                <a:solidFill>
                  <a:schemeClr val="dk1"/>
                </a:solidFill>
              </a:rPr>
              <a:t>Scrum</a:t>
            </a:r>
            <a:r>
              <a:rPr lang="en-GB" sz="1700">
                <a:solidFill>
                  <a:schemeClr val="dk1"/>
                </a:solidFill>
              </a:rPr>
              <a:t> to ensure flexibility, transparency, and continuous improvement. Below is the detailed approach for the project:</a:t>
            </a:r>
            <a:endParaRPr sz="1700">
              <a:solidFill>
                <a:schemeClr val="dk1"/>
              </a:solidFill>
            </a:endParaRPr>
          </a:p>
          <a:p>
            <a:pPr indent="-287972" lvl="0" marL="457200" rtl="0" algn="l">
              <a:lnSpc>
                <a:spcPct val="115000"/>
              </a:lnSpc>
              <a:spcBef>
                <a:spcPts val="1200"/>
              </a:spcBef>
              <a:spcAft>
                <a:spcPts val="0"/>
              </a:spcAft>
              <a:buClr>
                <a:schemeClr val="dk1"/>
              </a:buClr>
              <a:buSzPct val="100000"/>
              <a:buAutoNum type="arabicPeriod"/>
            </a:pPr>
            <a:r>
              <a:rPr b="1" lang="en-GB" sz="1700">
                <a:solidFill>
                  <a:schemeClr val="dk1"/>
                </a:solidFill>
              </a:rPr>
              <a:t>Epic &amp; Stories</a:t>
            </a:r>
            <a:endParaRPr b="1" sz="1700">
              <a:solidFill>
                <a:schemeClr val="dk1"/>
              </a:solidFill>
            </a:endParaRPr>
          </a:p>
          <a:p>
            <a:pPr indent="-287972" lvl="1" marL="914400" rtl="0" algn="l">
              <a:lnSpc>
                <a:spcPct val="115000"/>
              </a:lnSpc>
              <a:spcBef>
                <a:spcPts val="0"/>
              </a:spcBef>
              <a:spcAft>
                <a:spcPts val="0"/>
              </a:spcAft>
              <a:buClr>
                <a:schemeClr val="dk1"/>
              </a:buClr>
              <a:buSzPct val="100000"/>
              <a:buChar char="○"/>
            </a:pPr>
            <a:r>
              <a:rPr lang="en-GB" sz="1700">
                <a:solidFill>
                  <a:schemeClr val="dk1"/>
                </a:solidFill>
              </a:rPr>
              <a:t>The project will be broken down into high-level </a:t>
            </a:r>
            <a:r>
              <a:rPr b="1" lang="en-GB" sz="1700">
                <a:solidFill>
                  <a:schemeClr val="dk1"/>
                </a:solidFill>
              </a:rPr>
              <a:t>Epics</a:t>
            </a:r>
            <a:r>
              <a:rPr lang="en-GB" sz="1700">
                <a:solidFill>
                  <a:schemeClr val="dk1"/>
                </a:solidFill>
              </a:rPr>
              <a:t> representing major features, such as </a:t>
            </a:r>
            <a:r>
              <a:rPr b="1" lang="en-GB" sz="1700">
                <a:solidFill>
                  <a:schemeClr val="dk1"/>
                </a:solidFill>
              </a:rPr>
              <a:t>Payment Integration</a:t>
            </a:r>
            <a:r>
              <a:rPr lang="en-GB" sz="1700">
                <a:solidFill>
                  <a:schemeClr val="dk1"/>
                </a:solidFill>
              </a:rPr>
              <a:t>, </a:t>
            </a:r>
            <a:r>
              <a:rPr b="1" lang="en-GB" sz="1700">
                <a:solidFill>
                  <a:schemeClr val="dk1"/>
                </a:solidFill>
              </a:rPr>
              <a:t>Ticketing</a:t>
            </a:r>
            <a:r>
              <a:rPr lang="en-GB" sz="1700">
                <a:solidFill>
                  <a:schemeClr val="dk1"/>
                </a:solidFill>
              </a:rPr>
              <a:t>, </a:t>
            </a:r>
            <a:r>
              <a:rPr b="1" lang="en-GB" sz="1700">
                <a:solidFill>
                  <a:schemeClr val="dk1"/>
                </a:solidFill>
              </a:rPr>
              <a:t>Reporting</a:t>
            </a:r>
            <a:r>
              <a:rPr lang="en-GB" sz="1700">
                <a:solidFill>
                  <a:schemeClr val="dk1"/>
                </a:solidFill>
              </a:rPr>
              <a:t>, and </a:t>
            </a:r>
            <a:r>
              <a:rPr b="1" lang="en-GB" sz="1700">
                <a:solidFill>
                  <a:schemeClr val="dk1"/>
                </a:solidFill>
              </a:rPr>
              <a:t>Routing Logic</a:t>
            </a:r>
            <a:r>
              <a:rPr lang="en-GB" sz="1700">
                <a:solidFill>
                  <a:schemeClr val="dk1"/>
                </a:solidFill>
              </a:rPr>
              <a:t>.</a:t>
            </a:r>
            <a:endParaRPr sz="1700">
              <a:solidFill>
                <a:schemeClr val="dk1"/>
              </a:solidFill>
            </a:endParaRPr>
          </a:p>
          <a:p>
            <a:pPr indent="-287972" lvl="1" marL="914400" rtl="0" algn="l">
              <a:lnSpc>
                <a:spcPct val="115000"/>
              </a:lnSpc>
              <a:spcBef>
                <a:spcPts val="0"/>
              </a:spcBef>
              <a:spcAft>
                <a:spcPts val="0"/>
              </a:spcAft>
              <a:buClr>
                <a:schemeClr val="dk1"/>
              </a:buClr>
              <a:buSzPct val="100000"/>
              <a:buChar char="○"/>
            </a:pPr>
            <a:r>
              <a:rPr lang="en-GB" sz="1700">
                <a:solidFill>
                  <a:schemeClr val="dk1"/>
                </a:solidFill>
              </a:rPr>
              <a:t>Each </a:t>
            </a:r>
            <a:r>
              <a:rPr b="1" lang="en-GB" sz="1700">
                <a:solidFill>
                  <a:schemeClr val="dk1"/>
                </a:solidFill>
              </a:rPr>
              <a:t>Epic</a:t>
            </a:r>
            <a:r>
              <a:rPr lang="en-GB" sz="1700">
                <a:solidFill>
                  <a:schemeClr val="dk1"/>
                </a:solidFill>
              </a:rPr>
              <a:t> will be further divided into </a:t>
            </a:r>
            <a:r>
              <a:rPr b="1" lang="en-GB" sz="1700">
                <a:solidFill>
                  <a:schemeClr val="dk1"/>
                </a:solidFill>
              </a:rPr>
              <a:t>user stories</a:t>
            </a:r>
            <a:r>
              <a:rPr lang="en-GB" sz="1700">
                <a:solidFill>
                  <a:schemeClr val="dk1"/>
                </a:solidFill>
              </a:rPr>
              <a:t>, which are smaller, actionable tasks that can be completed within a sprint.</a:t>
            </a:r>
            <a:endParaRPr sz="1700">
              <a:solidFill>
                <a:schemeClr val="dk1"/>
              </a:solidFill>
            </a:endParaRPr>
          </a:p>
          <a:p>
            <a:pPr indent="-287972" lvl="0" marL="457200" rtl="0" algn="l">
              <a:lnSpc>
                <a:spcPct val="115000"/>
              </a:lnSpc>
              <a:spcBef>
                <a:spcPts val="0"/>
              </a:spcBef>
              <a:spcAft>
                <a:spcPts val="0"/>
              </a:spcAft>
              <a:buClr>
                <a:schemeClr val="dk1"/>
              </a:buClr>
              <a:buSzPct val="100000"/>
              <a:buAutoNum type="arabicPeriod"/>
            </a:pPr>
            <a:r>
              <a:rPr b="1" lang="en-GB" sz="1700">
                <a:solidFill>
                  <a:schemeClr val="dk1"/>
                </a:solidFill>
              </a:rPr>
              <a:t>Scrum Ceremonies</a:t>
            </a:r>
            <a:endParaRPr b="1" sz="1700">
              <a:solidFill>
                <a:schemeClr val="dk1"/>
              </a:solidFill>
            </a:endParaRPr>
          </a:p>
          <a:p>
            <a:pPr indent="-287972" lvl="1" marL="914400" rtl="0" algn="l">
              <a:lnSpc>
                <a:spcPct val="115000"/>
              </a:lnSpc>
              <a:spcBef>
                <a:spcPts val="0"/>
              </a:spcBef>
              <a:spcAft>
                <a:spcPts val="0"/>
              </a:spcAft>
              <a:buClr>
                <a:schemeClr val="dk1"/>
              </a:buClr>
              <a:buSzPct val="100000"/>
              <a:buChar char="○"/>
            </a:pPr>
            <a:r>
              <a:rPr b="1" lang="en-GB" sz="1700">
                <a:solidFill>
                  <a:schemeClr val="dk1"/>
                </a:solidFill>
              </a:rPr>
              <a:t>Sprint Planning</a:t>
            </a:r>
            <a:r>
              <a:rPr lang="en-GB" sz="1700">
                <a:solidFill>
                  <a:schemeClr val="dk1"/>
                </a:solidFill>
              </a:rPr>
              <a:t>: Each sprint will begin with a planning session to define the work for the upcoming sprint.</a:t>
            </a:r>
            <a:endParaRPr sz="1700">
              <a:solidFill>
                <a:schemeClr val="dk1"/>
              </a:solidFill>
            </a:endParaRPr>
          </a:p>
          <a:p>
            <a:pPr indent="-287972" lvl="1" marL="914400" rtl="0" algn="l">
              <a:lnSpc>
                <a:spcPct val="115000"/>
              </a:lnSpc>
              <a:spcBef>
                <a:spcPts val="0"/>
              </a:spcBef>
              <a:spcAft>
                <a:spcPts val="0"/>
              </a:spcAft>
              <a:buClr>
                <a:schemeClr val="dk1"/>
              </a:buClr>
              <a:buSzPct val="100000"/>
              <a:buChar char="○"/>
            </a:pPr>
            <a:r>
              <a:rPr b="1" lang="en-GB" sz="1700">
                <a:solidFill>
                  <a:schemeClr val="dk1"/>
                </a:solidFill>
              </a:rPr>
              <a:t>Daily Stand-ups</a:t>
            </a:r>
            <a:r>
              <a:rPr lang="en-GB" sz="1700">
                <a:solidFill>
                  <a:schemeClr val="dk1"/>
                </a:solidFill>
              </a:rPr>
              <a:t>: A brief daily meeting to discuss progress, blockers, and alignment.</a:t>
            </a:r>
            <a:endParaRPr sz="1700">
              <a:solidFill>
                <a:schemeClr val="dk1"/>
              </a:solidFill>
            </a:endParaRPr>
          </a:p>
          <a:p>
            <a:pPr indent="-287972" lvl="1" marL="914400" rtl="0" algn="l">
              <a:lnSpc>
                <a:spcPct val="115000"/>
              </a:lnSpc>
              <a:spcBef>
                <a:spcPts val="0"/>
              </a:spcBef>
              <a:spcAft>
                <a:spcPts val="0"/>
              </a:spcAft>
              <a:buClr>
                <a:schemeClr val="dk1"/>
              </a:buClr>
              <a:buSzPct val="100000"/>
              <a:buChar char="○"/>
            </a:pPr>
            <a:r>
              <a:rPr b="1" lang="en-GB" sz="1700">
                <a:solidFill>
                  <a:schemeClr val="dk1"/>
                </a:solidFill>
              </a:rPr>
              <a:t>Sprint Review</a:t>
            </a:r>
            <a:r>
              <a:rPr lang="en-GB" sz="1700">
                <a:solidFill>
                  <a:schemeClr val="dk1"/>
                </a:solidFill>
              </a:rPr>
              <a:t>: At the end of each sprint, the team will demonstrate the completed work to stakeholders for feedback.</a:t>
            </a:r>
            <a:endParaRPr sz="1700">
              <a:solidFill>
                <a:schemeClr val="dk1"/>
              </a:solidFill>
            </a:endParaRPr>
          </a:p>
          <a:p>
            <a:pPr indent="-287972" lvl="1" marL="914400" rtl="0" algn="l">
              <a:lnSpc>
                <a:spcPct val="115000"/>
              </a:lnSpc>
              <a:spcBef>
                <a:spcPts val="0"/>
              </a:spcBef>
              <a:spcAft>
                <a:spcPts val="0"/>
              </a:spcAft>
              <a:buClr>
                <a:schemeClr val="dk1"/>
              </a:buClr>
              <a:buSzPct val="100000"/>
              <a:buChar char="○"/>
            </a:pPr>
            <a:r>
              <a:rPr b="1" lang="en-GB" sz="1700">
                <a:solidFill>
                  <a:schemeClr val="dk1"/>
                </a:solidFill>
              </a:rPr>
              <a:t>Sprint Retrospective</a:t>
            </a:r>
            <a:r>
              <a:rPr lang="en-GB" sz="1700">
                <a:solidFill>
                  <a:schemeClr val="dk1"/>
                </a:solidFill>
              </a:rPr>
              <a:t>: The team will review the sprint to identify opportunities for improvement and optimize the development process.</a:t>
            </a:r>
            <a:endParaRPr sz="1700">
              <a:solidFill>
                <a:schemeClr val="dk1"/>
              </a:solidFill>
            </a:endParaRPr>
          </a:p>
          <a:p>
            <a:pPr indent="-287972" lvl="0" marL="457200" rtl="0" algn="l">
              <a:lnSpc>
                <a:spcPct val="115000"/>
              </a:lnSpc>
              <a:spcBef>
                <a:spcPts val="0"/>
              </a:spcBef>
              <a:spcAft>
                <a:spcPts val="0"/>
              </a:spcAft>
              <a:buClr>
                <a:schemeClr val="dk1"/>
              </a:buClr>
              <a:buSzPct val="100000"/>
              <a:buAutoNum type="arabicPeriod"/>
            </a:pPr>
            <a:r>
              <a:rPr b="1" lang="en-GB" sz="1700">
                <a:solidFill>
                  <a:schemeClr val="dk1"/>
                </a:solidFill>
              </a:rPr>
              <a:t>Backlog &amp; Prioritization</a:t>
            </a:r>
            <a:endParaRPr b="1" sz="1700">
              <a:solidFill>
                <a:schemeClr val="dk1"/>
              </a:solidFill>
            </a:endParaRPr>
          </a:p>
          <a:p>
            <a:pPr indent="-287972" lvl="1" marL="914400" rtl="0" algn="l">
              <a:lnSpc>
                <a:spcPct val="115000"/>
              </a:lnSpc>
              <a:spcBef>
                <a:spcPts val="0"/>
              </a:spcBef>
              <a:spcAft>
                <a:spcPts val="0"/>
              </a:spcAft>
              <a:buClr>
                <a:schemeClr val="dk1"/>
              </a:buClr>
              <a:buSzPct val="100000"/>
              <a:buChar char="○"/>
            </a:pPr>
            <a:r>
              <a:rPr lang="en-GB" sz="1700">
                <a:solidFill>
                  <a:schemeClr val="dk1"/>
                </a:solidFill>
              </a:rPr>
              <a:t>A well-maintained </a:t>
            </a:r>
            <a:r>
              <a:rPr b="1" lang="en-GB" sz="1700">
                <a:solidFill>
                  <a:schemeClr val="dk1"/>
                </a:solidFill>
              </a:rPr>
              <a:t>product backlog</a:t>
            </a:r>
            <a:r>
              <a:rPr lang="en-GB" sz="1700">
                <a:solidFill>
                  <a:schemeClr val="dk1"/>
                </a:solidFill>
              </a:rPr>
              <a:t> will contain all the work items (user stories, technical tasks, bugs) prioritized based on </a:t>
            </a:r>
            <a:r>
              <a:rPr b="1" lang="en-GB" sz="1700">
                <a:solidFill>
                  <a:schemeClr val="dk1"/>
                </a:solidFill>
              </a:rPr>
              <a:t>business value (BV)</a:t>
            </a:r>
            <a:r>
              <a:rPr lang="en-GB" sz="1700">
                <a:solidFill>
                  <a:schemeClr val="dk1"/>
                </a:solidFill>
              </a:rPr>
              <a:t> and </a:t>
            </a:r>
            <a:r>
              <a:rPr b="1" lang="en-GB" sz="1700">
                <a:solidFill>
                  <a:schemeClr val="dk1"/>
                </a:solidFill>
              </a:rPr>
              <a:t>cost of processing (CP)</a:t>
            </a:r>
            <a:r>
              <a:rPr lang="en-GB" sz="1700">
                <a:solidFill>
                  <a:schemeClr val="dk1"/>
                </a:solidFill>
              </a:rPr>
              <a:t>.</a:t>
            </a:r>
            <a:endParaRPr sz="1700">
              <a:solidFill>
                <a:schemeClr val="dk1"/>
              </a:solidFill>
            </a:endParaRPr>
          </a:p>
          <a:p>
            <a:pPr indent="-287972" lvl="1" marL="914400" rtl="0" algn="l">
              <a:lnSpc>
                <a:spcPct val="115000"/>
              </a:lnSpc>
              <a:spcBef>
                <a:spcPts val="0"/>
              </a:spcBef>
              <a:spcAft>
                <a:spcPts val="0"/>
              </a:spcAft>
              <a:buClr>
                <a:schemeClr val="dk1"/>
              </a:buClr>
              <a:buSzPct val="100000"/>
              <a:buChar char="○"/>
            </a:pPr>
            <a:r>
              <a:rPr lang="en-GB" sz="1700">
                <a:solidFill>
                  <a:schemeClr val="dk1"/>
                </a:solidFill>
              </a:rPr>
              <a:t>The backlog will be continuously groomed to ensure that the highest priority items are always at the top.</a:t>
            </a:r>
            <a:endParaRPr sz="1700">
              <a:solidFill>
                <a:schemeClr val="dk1"/>
              </a:solidFill>
            </a:endParaRPr>
          </a:p>
          <a:p>
            <a:pPr indent="-287972" lvl="0" marL="457200" rtl="0" algn="l">
              <a:lnSpc>
                <a:spcPct val="115000"/>
              </a:lnSpc>
              <a:spcBef>
                <a:spcPts val="0"/>
              </a:spcBef>
              <a:spcAft>
                <a:spcPts val="0"/>
              </a:spcAft>
              <a:buClr>
                <a:schemeClr val="dk1"/>
              </a:buClr>
              <a:buSzPct val="100000"/>
              <a:buAutoNum type="arabicPeriod"/>
            </a:pPr>
            <a:r>
              <a:rPr b="1" lang="en-GB" sz="1700">
                <a:solidFill>
                  <a:schemeClr val="dk1"/>
                </a:solidFill>
              </a:rPr>
              <a:t>Velocity &amp; Burn-Down Charts</a:t>
            </a:r>
            <a:endParaRPr b="1" sz="1700">
              <a:solidFill>
                <a:schemeClr val="dk1"/>
              </a:solidFill>
            </a:endParaRPr>
          </a:p>
          <a:p>
            <a:pPr indent="-287972" lvl="1" marL="914400" rtl="0" algn="l">
              <a:lnSpc>
                <a:spcPct val="115000"/>
              </a:lnSpc>
              <a:spcBef>
                <a:spcPts val="0"/>
              </a:spcBef>
              <a:spcAft>
                <a:spcPts val="0"/>
              </a:spcAft>
              <a:buClr>
                <a:schemeClr val="dk1"/>
              </a:buClr>
              <a:buSzPct val="100000"/>
              <a:buChar char="○"/>
            </a:pPr>
            <a:r>
              <a:rPr b="1" lang="en-GB" sz="1700">
                <a:solidFill>
                  <a:schemeClr val="dk1"/>
                </a:solidFill>
              </a:rPr>
              <a:t>Velocity</a:t>
            </a:r>
            <a:r>
              <a:rPr lang="en-GB" sz="1700">
                <a:solidFill>
                  <a:schemeClr val="dk1"/>
                </a:solidFill>
              </a:rPr>
              <a:t>: The team will track its progress in terms of the number of story points completed per sprint, helping to predict future sprint workloads.</a:t>
            </a:r>
            <a:endParaRPr sz="1700">
              <a:solidFill>
                <a:schemeClr val="dk1"/>
              </a:solidFill>
            </a:endParaRPr>
          </a:p>
          <a:p>
            <a:pPr indent="-287972" lvl="1" marL="914400" rtl="0" algn="l">
              <a:lnSpc>
                <a:spcPct val="115000"/>
              </a:lnSpc>
              <a:spcBef>
                <a:spcPts val="0"/>
              </a:spcBef>
              <a:spcAft>
                <a:spcPts val="0"/>
              </a:spcAft>
              <a:buClr>
                <a:schemeClr val="dk1"/>
              </a:buClr>
              <a:buSzPct val="100000"/>
              <a:buChar char="○"/>
            </a:pPr>
            <a:r>
              <a:rPr b="1" lang="en-GB" sz="1700">
                <a:solidFill>
                  <a:schemeClr val="dk1"/>
                </a:solidFill>
              </a:rPr>
              <a:t>Burn-Down Charts</a:t>
            </a:r>
            <a:r>
              <a:rPr lang="en-GB" sz="1700">
                <a:solidFill>
                  <a:schemeClr val="dk1"/>
                </a:solidFill>
              </a:rPr>
              <a:t>: These charts will show the amount of work remaining versus time, helping the team and stakeholders monitor progress and forecast project timelines.</a:t>
            </a:r>
            <a:endParaRPr sz="1700">
              <a:solidFill>
                <a:schemeClr val="dk1"/>
              </a:solidFill>
            </a:endParaRPr>
          </a:p>
          <a:p>
            <a:pPr indent="-287972" lvl="1" marL="914400" rtl="0" algn="l">
              <a:lnSpc>
                <a:spcPct val="115000"/>
              </a:lnSpc>
              <a:spcBef>
                <a:spcPts val="0"/>
              </a:spcBef>
              <a:spcAft>
                <a:spcPts val="0"/>
              </a:spcAft>
              <a:buClr>
                <a:schemeClr val="dk1"/>
              </a:buClr>
              <a:buSzPct val="100000"/>
              <a:buChar char="○"/>
            </a:pPr>
            <a:r>
              <a:rPr b="1" lang="en-GB" sz="1700">
                <a:solidFill>
                  <a:schemeClr val="dk1"/>
                </a:solidFill>
              </a:rPr>
              <a:t>Continuous Delivery (CD)</a:t>
            </a:r>
            <a:r>
              <a:rPr lang="en-GB" sz="1700">
                <a:solidFill>
                  <a:schemeClr val="dk1"/>
                </a:solidFill>
              </a:rPr>
              <a:t>: Automated deployment pipelines will ensure that new features and fixes are delivered to production quickly, reliably, and frequently. This will allow for regular updates and faster time-to-market.</a:t>
            </a:r>
            <a:endParaRPr sz="1700">
              <a:solidFill>
                <a:schemeClr val="dk1"/>
              </a:solidFill>
            </a:endParaRPr>
          </a:p>
          <a:p>
            <a:pPr indent="-287972" lvl="0" marL="457200" rtl="0" algn="l">
              <a:lnSpc>
                <a:spcPct val="115000"/>
              </a:lnSpc>
              <a:spcBef>
                <a:spcPts val="0"/>
              </a:spcBef>
              <a:spcAft>
                <a:spcPts val="0"/>
              </a:spcAft>
              <a:buClr>
                <a:schemeClr val="dk1"/>
              </a:buClr>
              <a:buSzPct val="100000"/>
              <a:buAutoNum type="arabicPeriod"/>
            </a:pPr>
            <a:r>
              <a:rPr b="1" lang="en-GB" sz="1700">
                <a:solidFill>
                  <a:schemeClr val="dk1"/>
                </a:solidFill>
              </a:rPr>
              <a:t>Ongoing Improvement</a:t>
            </a:r>
            <a:endParaRPr b="1" sz="1700">
              <a:solidFill>
                <a:schemeClr val="dk1"/>
              </a:solidFill>
            </a:endParaRPr>
          </a:p>
          <a:p>
            <a:pPr indent="-287972" lvl="1" marL="914400" rtl="0" algn="l">
              <a:lnSpc>
                <a:spcPct val="115000"/>
              </a:lnSpc>
              <a:spcBef>
                <a:spcPts val="0"/>
              </a:spcBef>
              <a:spcAft>
                <a:spcPts val="0"/>
              </a:spcAft>
              <a:buClr>
                <a:schemeClr val="dk1"/>
              </a:buClr>
              <a:buSzPct val="100000"/>
              <a:buChar char="○"/>
            </a:pPr>
            <a:r>
              <a:rPr lang="en-GB" sz="1700">
                <a:solidFill>
                  <a:schemeClr val="dk1"/>
                </a:solidFill>
              </a:rPr>
              <a:t>As the platform is onboarded by multiple airlines and payment providers, the project will continue as a </a:t>
            </a:r>
            <a:r>
              <a:rPr b="1" lang="en-GB" sz="1700">
                <a:solidFill>
                  <a:schemeClr val="dk1"/>
                </a:solidFill>
              </a:rPr>
              <a:t>continuous development</a:t>
            </a:r>
            <a:r>
              <a:rPr lang="en-GB" sz="1700">
                <a:solidFill>
                  <a:schemeClr val="dk1"/>
                </a:solidFill>
              </a:rPr>
              <a:t> initiative, with iterative enhancements, bug fixes, and new feature additions based on user feedback and market needs.</a:t>
            </a:r>
            <a:endParaRPr sz="1700"/>
          </a:p>
          <a:p>
            <a:pPr indent="0" lvl="0" marL="0" rtl="0" algn="l">
              <a:spcBef>
                <a:spcPts val="1200"/>
              </a:spcBef>
              <a:spcAft>
                <a:spcPts val="0"/>
              </a:spcAft>
              <a:buNone/>
            </a:pPr>
            <a:r>
              <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t/>
            </a:r>
            <a:endParaRPr sz="12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