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7" r:id="rId11"/>
    <p:sldId id="265" r:id="rId12"/>
    <p:sldId id="268" r:id="rId13"/>
    <p:sldId id="266"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81" d="100"/>
          <a:sy n="81" d="100"/>
        </p:scale>
        <p:origin x="754"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691DA4-0977-7164-6743-07E1DAF7261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C15A839F-66EA-BF95-6814-0EB8B0743BA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B8E14825-FC3F-81B3-2E8A-0CEE0246759B}"/>
              </a:ext>
            </a:extLst>
          </p:cNvPr>
          <p:cNvSpPr>
            <a:spLocks noGrp="1"/>
          </p:cNvSpPr>
          <p:nvPr>
            <p:ph type="dt" sz="half" idx="10"/>
          </p:nvPr>
        </p:nvSpPr>
        <p:spPr/>
        <p:txBody>
          <a:bodyPr/>
          <a:lstStyle/>
          <a:p>
            <a:fld id="{2D33E7B3-525B-4AC7-8B0F-EC69C3DF2C96}" type="datetimeFigureOut">
              <a:rPr lang="en-IN" smtClean="0"/>
              <a:t>27-02-2025</a:t>
            </a:fld>
            <a:endParaRPr lang="en-IN"/>
          </a:p>
        </p:txBody>
      </p:sp>
      <p:sp>
        <p:nvSpPr>
          <p:cNvPr id="5" name="Footer Placeholder 4">
            <a:extLst>
              <a:ext uri="{FF2B5EF4-FFF2-40B4-BE49-F238E27FC236}">
                <a16:creationId xmlns:a16="http://schemas.microsoft.com/office/drawing/2014/main" id="{BB6756AF-F8E5-D2E2-14D9-C38BD7EDBBD2}"/>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455DE411-1558-530D-E3DD-6643EA4F76AD}"/>
              </a:ext>
            </a:extLst>
          </p:cNvPr>
          <p:cNvSpPr>
            <a:spLocks noGrp="1"/>
          </p:cNvSpPr>
          <p:nvPr>
            <p:ph type="sldNum" sz="quarter" idx="12"/>
          </p:nvPr>
        </p:nvSpPr>
        <p:spPr/>
        <p:txBody>
          <a:bodyPr/>
          <a:lstStyle/>
          <a:p>
            <a:fld id="{C1093CFB-CFAB-490E-9EB9-B2521AB06D99}" type="slidenum">
              <a:rPr lang="en-IN" smtClean="0"/>
              <a:t>‹#›</a:t>
            </a:fld>
            <a:endParaRPr lang="en-IN"/>
          </a:p>
        </p:txBody>
      </p:sp>
    </p:spTree>
    <p:extLst>
      <p:ext uri="{BB962C8B-B14F-4D97-AF65-F5344CB8AC3E}">
        <p14:creationId xmlns:p14="http://schemas.microsoft.com/office/powerpoint/2010/main" val="2998324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3010D3-1E48-1DE9-4A7E-DA6F759E479D}"/>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276E7770-238B-5F20-2F5A-39E5E791E4A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06CAA003-2631-7658-7E1B-501ECE489BFA}"/>
              </a:ext>
            </a:extLst>
          </p:cNvPr>
          <p:cNvSpPr>
            <a:spLocks noGrp="1"/>
          </p:cNvSpPr>
          <p:nvPr>
            <p:ph type="dt" sz="half" idx="10"/>
          </p:nvPr>
        </p:nvSpPr>
        <p:spPr/>
        <p:txBody>
          <a:bodyPr/>
          <a:lstStyle/>
          <a:p>
            <a:fld id="{2D33E7B3-525B-4AC7-8B0F-EC69C3DF2C96}" type="datetimeFigureOut">
              <a:rPr lang="en-IN" smtClean="0"/>
              <a:t>27-02-2025</a:t>
            </a:fld>
            <a:endParaRPr lang="en-IN"/>
          </a:p>
        </p:txBody>
      </p:sp>
      <p:sp>
        <p:nvSpPr>
          <p:cNvPr id="5" name="Footer Placeholder 4">
            <a:extLst>
              <a:ext uri="{FF2B5EF4-FFF2-40B4-BE49-F238E27FC236}">
                <a16:creationId xmlns:a16="http://schemas.microsoft.com/office/drawing/2014/main" id="{28AF4938-F372-5B53-D8FB-67677255908D}"/>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1260C7FC-9F32-7951-8AA7-077548CDBDE8}"/>
              </a:ext>
            </a:extLst>
          </p:cNvPr>
          <p:cNvSpPr>
            <a:spLocks noGrp="1"/>
          </p:cNvSpPr>
          <p:nvPr>
            <p:ph type="sldNum" sz="quarter" idx="12"/>
          </p:nvPr>
        </p:nvSpPr>
        <p:spPr/>
        <p:txBody>
          <a:bodyPr/>
          <a:lstStyle/>
          <a:p>
            <a:fld id="{C1093CFB-CFAB-490E-9EB9-B2521AB06D99}" type="slidenum">
              <a:rPr lang="en-IN" smtClean="0"/>
              <a:t>‹#›</a:t>
            </a:fld>
            <a:endParaRPr lang="en-IN"/>
          </a:p>
        </p:txBody>
      </p:sp>
    </p:spTree>
    <p:extLst>
      <p:ext uri="{BB962C8B-B14F-4D97-AF65-F5344CB8AC3E}">
        <p14:creationId xmlns:p14="http://schemas.microsoft.com/office/powerpoint/2010/main" val="26985204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7EFED7C-D79C-8C9A-7FFD-7D9749C66F4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AB07F517-22F2-1A31-594E-447144C5F75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EC2724EF-7BBA-298B-C8DA-9097E447999C}"/>
              </a:ext>
            </a:extLst>
          </p:cNvPr>
          <p:cNvSpPr>
            <a:spLocks noGrp="1"/>
          </p:cNvSpPr>
          <p:nvPr>
            <p:ph type="dt" sz="half" idx="10"/>
          </p:nvPr>
        </p:nvSpPr>
        <p:spPr/>
        <p:txBody>
          <a:bodyPr/>
          <a:lstStyle/>
          <a:p>
            <a:fld id="{2D33E7B3-525B-4AC7-8B0F-EC69C3DF2C96}" type="datetimeFigureOut">
              <a:rPr lang="en-IN" smtClean="0"/>
              <a:t>27-02-2025</a:t>
            </a:fld>
            <a:endParaRPr lang="en-IN"/>
          </a:p>
        </p:txBody>
      </p:sp>
      <p:sp>
        <p:nvSpPr>
          <p:cNvPr id="5" name="Footer Placeholder 4">
            <a:extLst>
              <a:ext uri="{FF2B5EF4-FFF2-40B4-BE49-F238E27FC236}">
                <a16:creationId xmlns:a16="http://schemas.microsoft.com/office/drawing/2014/main" id="{6D5B26DF-E874-0CD9-2645-934D3688905D}"/>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A3887DE7-C835-2D18-F5B8-96D46FF7EC2B}"/>
              </a:ext>
            </a:extLst>
          </p:cNvPr>
          <p:cNvSpPr>
            <a:spLocks noGrp="1"/>
          </p:cNvSpPr>
          <p:nvPr>
            <p:ph type="sldNum" sz="quarter" idx="12"/>
          </p:nvPr>
        </p:nvSpPr>
        <p:spPr/>
        <p:txBody>
          <a:bodyPr/>
          <a:lstStyle/>
          <a:p>
            <a:fld id="{C1093CFB-CFAB-490E-9EB9-B2521AB06D99}" type="slidenum">
              <a:rPr lang="en-IN" smtClean="0"/>
              <a:t>‹#›</a:t>
            </a:fld>
            <a:endParaRPr lang="en-IN"/>
          </a:p>
        </p:txBody>
      </p:sp>
    </p:spTree>
    <p:extLst>
      <p:ext uri="{BB962C8B-B14F-4D97-AF65-F5344CB8AC3E}">
        <p14:creationId xmlns:p14="http://schemas.microsoft.com/office/powerpoint/2010/main" val="15572922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BB6234-C71B-0D1A-50CC-67C9CA517844}"/>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61C54BA7-A0DB-2FDC-EF18-8C1BF843546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7E152377-D925-A9D2-07CE-63AFF694B6F2}"/>
              </a:ext>
            </a:extLst>
          </p:cNvPr>
          <p:cNvSpPr>
            <a:spLocks noGrp="1"/>
          </p:cNvSpPr>
          <p:nvPr>
            <p:ph type="dt" sz="half" idx="10"/>
          </p:nvPr>
        </p:nvSpPr>
        <p:spPr/>
        <p:txBody>
          <a:bodyPr/>
          <a:lstStyle/>
          <a:p>
            <a:fld id="{2D33E7B3-525B-4AC7-8B0F-EC69C3DF2C96}" type="datetimeFigureOut">
              <a:rPr lang="en-IN" smtClean="0"/>
              <a:t>27-02-2025</a:t>
            </a:fld>
            <a:endParaRPr lang="en-IN"/>
          </a:p>
        </p:txBody>
      </p:sp>
      <p:sp>
        <p:nvSpPr>
          <p:cNvPr id="5" name="Footer Placeholder 4">
            <a:extLst>
              <a:ext uri="{FF2B5EF4-FFF2-40B4-BE49-F238E27FC236}">
                <a16:creationId xmlns:a16="http://schemas.microsoft.com/office/drawing/2014/main" id="{29BA1064-BF94-2D89-ACD7-FD25530D9325}"/>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6EF15194-515D-5020-AA4C-554AE44FAE53}"/>
              </a:ext>
            </a:extLst>
          </p:cNvPr>
          <p:cNvSpPr>
            <a:spLocks noGrp="1"/>
          </p:cNvSpPr>
          <p:nvPr>
            <p:ph type="sldNum" sz="quarter" idx="12"/>
          </p:nvPr>
        </p:nvSpPr>
        <p:spPr/>
        <p:txBody>
          <a:bodyPr/>
          <a:lstStyle/>
          <a:p>
            <a:fld id="{C1093CFB-CFAB-490E-9EB9-B2521AB06D99}" type="slidenum">
              <a:rPr lang="en-IN" smtClean="0"/>
              <a:t>‹#›</a:t>
            </a:fld>
            <a:endParaRPr lang="en-IN"/>
          </a:p>
        </p:txBody>
      </p:sp>
    </p:spTree>
    <p:extLst>
      <p:ext uri="{BB962C8B-B14F-4D97-AF65-F5344CB8AC3E}">
        <p14:creationId xmlns:p14="http://schemas.microsoft.com/office/powerpoint/2010/main" val="31453896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59741-FD40-408E-6AA5-04C8AF383D2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3C305DC0-DDC8-6EB5-B930-48F79D696E4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961CD2E-DF0A-3672-4456-C938E031B2D7}"/>
              </a:ext>
            </a:extLst>
          </p:cNvPr>
          <p:cNvSpPr>
            <a:spLocks noGrp="1"/>
          </p:cNvSpPr>
          <p:nvPr>
            <p:ph type="dt" sz="half" idx="10"/>
          </p:nvPr>
        </p:nvSpPr>
        <p:spPr/>
        <p:txBody>
          <a:bodyPr/>
          <a:lstStyle/>
          <a:p>
            <a:fld id="{2D33E7B3-525B-4AC7-8B0F-EC69C3DF2C96}" type="datetimeFigureOut">
              <a:rPr lang="en-IN" smtClean="0"/>
              <a:t>27-02-2025</a:t>
            </a:fld>
            <a:endParaRPr lang="en-IN"/>
          </a:p>
        </p:txBody>
      </p:sp>
      <p:sp>
        <p:nvSpPr>
          <p:cNvPr id="5" name="Footer Placeholder 4">
            <a:extLst>
              <a:ext uri="{FF2B5EF4-FFF2-40B4-BE49-F238E27FC236}">
                <a16:creationId xmlns:a16="http://schemas.microsoft.com/office/drawing/2014/main" id="{5E4272B9-A568-23AE-342E-92B222AD238D}"/>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B2FE28A9-C3D8-5762-89C7-7D76B7D32A64}"/>
              </a:ext>
            </a:extLst>
          </p:cNvPr>
          <p:cNvSpPr>
            <a:spLocks noGrp="1"/>
          </p:cNvSpPr>
          <p:nvPr>
            <p:ph type="sldNum" sz="quarter" idx="12"/>
          </p:nvPr>
        </p:nvSpPr>
        <p:spPr/>
        <p:txBody>
          <a:bodyPr/>
          <a:lstStyle/>
          <a:p>
            <a:fld id="{C1093CFB-CFAB-490E-9EB9-B2521AB06D99}" type="slidenum">
              <a:rPr lang="en-IN" smtClean="0"/>
              <a:t>‹#›</a:t>
            </a:fld>
            <a:endParaRPr lang="en-IN"/>
          </a:p>
        </p:txBody>
      </p:sp>
    </p:spTree>
    <p:extLst>
      <p:ext uri="{BB962C8B-B14F-4D97-AF65-F5344CB8AC3E}">
        <p14:creationId xmlns:p14="http://schemas.microsoft.com/office/powerpoint/2010/main" val="4891756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75B3A3-A7E0-B0B9-F4B7-3A34DCC4DA93}"/>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EAC7EE80-C65C-CEC6-B01A-2D2D15372DB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5E97710D-A16B-DA93-35D8-D272505FBFC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83E095D5-9D79-119F-086A-CB116037FAF6}"/>
              </a:ext>
            </a:extLst>
          </p:cNvPr>
          <p:cNvSpPr>
            <a:spLocks noGrp="1"/>
          </p:cNvSpPr>
          <p:nvPr>
            <p:ph type="dt" sz="half" idx="10"/>
          </p:nvPr>
        </p:nvSpPr>
        <p:spPr/>
        <p:txBody>
          <a:bodyPr/>
          <a:lstStyle/>
          <a:p>
            <a:fld id="{2D33E7B3-525B-4AC7-8B0F-EC69C3DF2C96}" type="datetimeFigureOut">
              <a:rPr lang="en-IN" smtClean="0"/>
              <a:t>27-02-2025</a:t>
            </a:fld>
            <a:endParaRPr lang="en-IN"/>
          </a:p>
        </p:txBody>
      </p:sp>
      <p:sp>
        <p:nvSpPr>
          <p:cNvPr id="6" name="Footer Placeholder 5">
            <a:extLst>
              <a:ext uri="{FF2B5EF4-FFF2-40B4-BE49-F238E27FC236}">
                <a16:creationId xmlns:a16="http://schemas.microsoft.com/office/drawing/2014/main" id="{0A484461-B602-A697-F7F3-911421A26F8E}"/>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919A6EAB-9545-49DA-5E9D-58E5103FD010}"/>
              </a:ext>
            </a:extLst>
          </p:cNvPr>
          <p:cNvSpPr>
            <a:spLocks noGrp="1"/>
          </p:cNvSpPr>
          <p:nvPr>
            <p:ph type="sldNum" sz="quarter" idx="12"/>
          </p:nvPr>
        </p:nvSpPr>
        <p:spPr/>
        <p:txBody>
          <a:bodyPr/>
          <a:lstStyle/>
          <a:p>
            <a:fld id="{C1093CFB-CFAB-490E-9EB9-B2521AB06D99}" type="slidenum">
              <a:rPr lang="en-IN" smtClean="0"/>
              <a:t>‹#›</a:t>
            </a:fld>
            <a:endParaRPr lang="en-IN"/>
          </a:p>
        </p:txBody>
      </p:sp>
    </p:spTree>
    <p:extLst>
      <p:ext uri="{BB962C8B-B14F-4D97-AF65-F5344CB8AC3E}">
        <p14:creationId xmlns:p14="http://schemas.microsoft.com/office/powerpoint/2010/main" val="36298675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56A7B6-B621-38CC-2D3C-86644F588810}"/>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632CE7B2-30D2-439F-8AD6-5476785758C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BDCBFCE-EABD-BE10-6DDF-2C24650FAB7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73713E86-4385-BDE6-568C-C7521022BFE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3DDDC2D-4E6A-5FC7-DDD0-06BDC3333F4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4EC89635-A6FC-3A73-B531-104DA4289CA6}"/>
              </a:ext>
            </a:extLst>
          </p:cNvPr>
          <p:cNvSpPr>
            <a:spLocks noGrp="1"/>
          </p:cNvSpPr>
          <p:nvPr>
            <p:ph type="dt" sz="half" idx="10"/>
          </p:nvPr>
        </p:nvSpPr>
        <p:spPr/>
        <p:txBody>
          <a:bodyPr/>
          <a:lstStyle/>
          <a:p>
            <a:fld id="{2D33E7B3-525B-4AC7-8B0F-EC69C3DF2C96}" type="datetimeFigureOut">
              <a:rPr lang="en-IN" smtClean="0"/>
              <a:t>27-02-2025</a:t>
            </a:fld>
            <a:endParaRPr lang="en-IN"/>
          </a:p>
        </p:txBody>
      </p:sp>
      <p:sp>
        <p:nvSpPr>
          <p:cNvPr id="8" name="Footer Placeholder 7">
            <a:extLst>
              <a:ext uri="{FF2B5EF4-FFF2-40B4-BE49-F238E27FC236}">
                <a16:creationId xmlns:a16="http://schemas.microsoft.com/office/drawing/2014/main" id="{A756C5B6-2A4B-D4FE-736A-FB1D931ADADE}"/>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A4594D41-283A-9499-64C7-BB34535ADE35}"/>
              </a:ext>
            </a:extLst>
          </p:cNvPr>
          <p:cNvSpPr>
            <a:spLocks noGrp="1"/>
          </p:cNvSpPr>
          <p:nvPr>
            <p:ph type="sldNum" sz="quarter" idx="12"/>
          </p:nvPr>
        </p:nvSpPr>
        <p:spPr/>
        <p:txBody>
          <a:bodyPr/>
          <a:lstStyle/>
          <a:p>
            <a:fld id="{C1093CFB-CFAB-490E-9EB9-B2521AB06D99}" type="slidenum">
              <a:rPr lang="en-IN" smtClean="0"/>
              <a:t>‹#›</a:t>
            </a:fld>
            <a:endParaRPr lang="en-IN"/>
          </a:p>
        </p:txBody>
      </p:sp>
    </p:spTree>
    <p:extLst>
      <p:ext uri="{BB962C8B-B14F-4D97-AF65-F5344CB8AC3E}">
        <p14:creationId xmlns:p14="http://schemas.microsoft.com/office/powerpoint/2010/main" val="37974548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0E116-632C-1EC4-0BD3-4CFB87B6B596}"/>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45473E3E-C494-7972-930A-BECAEAFE49E6}"/>
              </a:ext>
            </a:extLst>
          </p:cNvPr>
          <p:cNvSpPr>
            <a:spLocks noGrp="1"/>
          </p:cNvSpPr>
          <p:nvPr>
            <p:ph type="dt" sz="half" idx="10"/>
          </p:nvPr>
        </p:nvSpPr>
        <p:spPr/>
        <p:txBody>
          <a:bodyPr/>
          <a:lstStyle/>
          <a:p>
            <a:fld id="{2D33E7B3-525B-4AC7-8B0F-EC69C3DF2C96}" type="datetimeFigureOut">
              <a:rPr lang="en-IN" smtClean="0"/>
              <a:t>27-02-2025</a:t>
            </a:fld>
            <a:endParaRPr lang="en-IN"/>
          </a:p>
        </p:txBody>
      </p:sp>
      <p:sp>
        <p:nvSpPr>
          <p:cNvPr id="4" name="Footer Placeholder 3">
            <a:extLst>
              <a:ext uri="{FF2B5EF4-FFF2-40B4-BE49-F238E27FC236}">
                <a16:creationId xmlns:a16="http://schemas.microsoft.com/office/drawing/2014/main" id="{D3B125B8-8884-3E80-1D85-506AD2D1F025}"/>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98EE3797-21C4-1AE8-DA1A-31758C9AAFD4}"/>
              </a:ext>
            </a:extLst>
          </p:cNvPr>
          <p:cNvSpPr>
            <a:spLocks noGrp="1"/>
          </p:cNvSpPr>
          <p:nvPr>
            <p:ph type="sldNum" sz="quarter" idx="12"/>
          </p:nvPr>
        </p:nvSpPr>
        <p:spPr/>
        <p:txBody>
          <a:bodyPr/>
          <a:lstStyle/>
          <a:p>
            <a:fld id="{C1093CFB-CFAB-490E-9EB9-B2521AB06D99}" type="slidenum">
              <a:rPr lang="en-IN" smtClean="0"/>
              <a:t>‹#›</a:t>
            </a:fld>
            <a:endParaRPr lang="en-IN"/>
          </a:p>
        </p:txBody>
      </p:sp>
    </p:spTree>
    <p:extLst>
      <p:ext uri="{BB962C8B-B14F-4D97-AF65-F5344CB8AC3E}">
        <p14:creationId xmlns:p14="http://schemas.microsoft.com/office/powerpoint/2010/main" val="33372185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7F6D655-458E-A296-A2D0-CF6A2353A5EC}"/>
              </a:ext>
            </a:extLst>
          </p:cNvPr>
          <p:cNvSpPr>
            <a:spLocks noGrp="1"/>
          </p:cNvSpPr>
          <p:nvPr>
            <p:ph type="dt" sz="half" idx="10"/>
          </p:nvPr>
        </p:nvSpPr>
        <p:spPr/>
        <p:txBody>
          <a:bodyPr/>
          <a:lstStyle/>
          <a:p>
            <a:fld id="{2D33E7B3-525B-4AC7-8B0F-EC69C3DF2C96}" type="datetimeFigureOut">
              <a:rPr lang="en-IN" smtClean="0"/>
              <a:t>27-02-2025</a:t>
            </a:fld>
            <a:endParaRPr lang="en-IN"/>
          </a:p>
        </p:txBody>
      </p:sp>
      <p:sp>
        <p:nvSpPr>
          <p:cNvPr id="3" name="Footer Placeholder 2">
            <a:extLst>
              <a:ext uri="{FF2B5EF4-FFF2-40B4-BE49-F238E27FC236}">
                <a16:creationId xmlns:a16="http://schemas.microsoft.com/office/drawing/2014/main" id="{3252DEEF-6E58-C727-2C3F-E9888DE95394}"/>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BD2AA798-E9F3-AF0B-6BB3-AE623E8FBFDE}"/>
              </a:ext>
            </a:extLst>
          </p:cNvPr>
          <p:cNvSpPr>
            <a:spLocks noGrp="1"/>
          </p:cNvSpPr>
          <p:nvPr>
            <p:ph type="sldNum" sz="quarter" idx="12"/>
          </p:nvPr>
        </p:nvSpPr>
        <p:spPr/>
        <p:txBody>
          <a:bodyPr/>
          <a:lstStyle/>
          <a:p>
            <a:fld id="{C1093CFB-CFAB-490E-9EB9-B2521AB06D99}" type="slidenum">
              <a:rPr lang="en-IN" smtClean="0"/>
              <a:t>‹#›</a:t>
            </a:fld>
            <a:endParaRPr lang="en-IN"/>
          </a:p>
        </p:txBody>
      </p:sp>
    </p:spTree>
    <p:extLst>
      <p:ext uri="{BB962C8B-B14F-4D97-AF65-F5344CB8AC3E}">
        <p14:creationId xmlns:p14="http://schemas.microsoft.com/office/powerpoint/2010/main" val="16135437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5DB85-8D92-A49A-FFDC-6A5B6BB6FA3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3AEB2D1B-D2FE-64FF-CBBA-F5DC319F440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AD027AB3-81EB-F468-C798-E39645D311A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803BF74-12D3-86B6-D7E8-0913022D848E}"/>
              </a:ext>
            </a:extLst>
          </p:cNvPr>
          <p:cNvSpPr>
            <a:spLocks noGrp="1"/>
          </p:cNvSpPr>
          <p:nvPr>
            <p:ph type="dt" sz="half" idx="10"/>
          </p:nvPr>
        </p:nvSpPr>
        <p:spPr/>
        <p:txBody>
          <a:bodyPr/>
          <a:lstStyle/>
          <a:p>
            <a:fld id="{2D33E7B3-525B-4AC7-8B0F-EC69C3DF2C96}" type="datetimeFigureOut">
              <a:rPr lang="en-IN" smtClean="0"/>
              <a:t>27-02-2025</a:t>
            </a:fld>
            <a:endParaRPr lang="en-IN"/>
          </a:p>
        </p:txBody>
      </p:sp>
      <p:sp>
        <p:nvSpPr>
          <p:cNvPr id="6" name="Footer Placeholder 5">
            <a:extLst>
              <a:ext uri="{FF2B5EF4-FFF2-40B4-BE49-F238E27FC236}">
                <a16:creationId xmlns:a16="http://schemas.microsoft.com/office/drawing/2014/main" id="{8CD9C664-1F3C-ADAB-FC96-D8C7207BFC3A}"/>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9E2BD597-9798-6FA9-68CD-60FD7A8D20AE}"/>
              </a:ext>
            </a:extLst>
          </p:cNvPr>
          <p:cNvSpPr>
            <a:spLocks noGrp="1"/>
          </p:cNvSpPr>
          <p:nvPr>
            <p:ph type="sldNum" sz="quarter" idx="12"/>
          </p:nvPr>
        </p:nvSpPr>
        <p:spPr/>
        <p:txBody>
          <a:bodyPr/>
          <a:lstStyle/>
          <a:p>
            <a:fld id="{C1093CFB-CFAB-490E-9EB9-B2521AB06D99}" type="slidenum">
              <a:rPr lang="en-IN" smtClean="0"/>
              <a:t>‹#›</a:t>
            </a:fld>
            <a:endParaRPr lang="en-IN"/>
          </a:p>
        </p:txBody>
      </p:sp>
    </p:spTree>
    <p:extLst>
      <p:ext uri="{BB962C8B-B14F-4D97-AF65-F5344CB8AC3E}">
        <p14:creationId xmlns:p14="http://schemas.microsoft.com/office/powerpoint/2010/main" val="21730548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16049D-1A83-B991-F441-92AA08FF643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765EAB03-B6DD-235F-C8FE-00598CFD5C7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9A106CFC-9070-0462-4360-FF0DFA46A36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0B58459-9D26-B409-5C9C-3BB522D7BA94}"/>
              </a:ext>
            </a:extLst>
          </p:cNvPr>
          <p:cNvSpPr>
            <a:spLocks noGrp="1"/>
          </p:cNvSpPr>
          <p:nvPr>
            <p:ph type="dt" sz="half" idx="10"/>
          </p:nvPr>
        </p:nvSpPr>
        <p:spPr/>
        <p:txBody>
          <a:bodyPr/>
          <a:lstStyle/>
          <a:p>
            <a:fld id="{2D33E7B3-525B-4AC7-8B0F-EC69C3DF2C96}" type="datetimeFigureOut">
              <a:rPr lang="en-IN" smtClean="0"/>
              <a:t>27-02-2025</a:t>
            </a:fld>
            <a:endParaRPr lang="en-IN"/>
          </a:p>
        </p:txBody>
      </p:sp>
      <p:sp>
        <p:nvSpPr>
          <p:cNvPr id="6" name="Footer Placeholder 5">
            <a:extLst>
              <a:ext uri="{FF2B5EF4-FFF2-40B4-BE49-F238E27FC236}">
                <a16:creationId xmlns:a16="http://schemas.microsoft.com/office/drawing/2014/main" id="{B1B47621-5B61-1402-9E7C-695F40B4EE69}"/>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4EF85BDD-E3B9-E618-67E2-AA70F29F30D2}"/>
              </a:ext>
            </a:extLst>
          </p:cNvPr>
          <p:cNvSpPr>
            <a:spLocks noGrp="1"/>
          </p:cNvSpPr>
          <p:nvPr>
            <p:ph type="sldNum" sz="quarter" idx="12"/>
          </p:nvPr>
        </p:nvSpPr>
        <p:spPr/>
        <p:txBody>
          <a:bodyPr/>
          <a:lstStyle/>
          <a:p>
            <a:fld id="{C1093CFB-CFAB-490E-9EB9-B2521AB06D99}" type="slidenum">
              <a:rPr lang="en-IN" smtClean="0"/>
              <a:t>‹#›</a:t>
            </a:fld>
            <a:endParaRPr lang="en-IN"/>
          </a:p>
        </p:txBody>
      </p:sp>
    </p:spTree>
    <p:extLst>
      <p:ext uri="{BB962C8B-B14F-4D97-AF65-F5344CB8AC3E}">
        <p14:creationId xmlns:p14="http://schemas.microsoft.com/office/powerpoint/2010/main" val="42643391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22BAC83-4F6A-7CDC-6DBD-24E226EB4FF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B4E09720-A7D4-5986-951F-683B7D95BB8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8F406DA5-ADA9-6724-7B8C-D78695DC7CB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33E7B3-525B-4AC7-8B0F-EC69C3DF2C96}" type="datetimeFigureOut">
              <a:rPr lang="en-IN" smtClean="0"/>
              <a:t>27-02-2025</a:t>
            </a:fld>
            <a:endParaRPr lang="en-IN"/>
          </a:p>
        </p:txBody>
      </p:sp>
      <p:sp>
        <p:nvSpPr>
          <p:cNvPr id="5" name="Footer Placeholder 4">
            <a:extLst>
              <a:ext uri="{FF2B5EF4-FFF2-40B4-BE49-F238E27FC236}">
                <a16:creationId xmlns:a16="http://schemas.microsoft.com/office/drawing/2014/main" id="{BA92AD4A-C662-A26B-3D0D-71CF9398E6A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C97E31FC-692F-26DC-676E-6B63881C0D5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093CFB-CFAB-490E-9EB9-B2521AB06D99}" type="slidenum">
              <a:rPr lang="en-IN" smtClean="0"/>
              <a:t>‹#›</a:t>
            </a:fld>
            <a:endParaRPr lang="en-IN"/>
          </a:p>
        </p:txBody>
      </p:sp>
    </p:spTree>
    <p:extLst>
      <p:ext uri="{BB962C8B-B14F-4D97-AF65-F5344CB8AC3E}">
        <p14:creationId xmlns:p14="http://schemas.microsoft.com/office/powerpoint/2010/main" val="9265711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05B892-CC0A-BAD5-5437-264F7CEDE2B8}"/>
              </a:ext>
            </a:extLst>
          </p:cNvPr>
          <p:cNvSpPr>
            <a:spLocks noGrp="1"/>
          </p:cNvSpPr>
          <p:nvPr>
            <p:ph type="ctrTitle"/>
          </p:nvPr>
        </p:nvSpPr>
        <p:spPr/>
        <p:txBody>
          <a:bodyPr/>
          <a:lstStyle/>
          <a:p>
            <a:r>
              <a:rPr lang="en-IN" dirty="0"/>
              <a:t>Drupal Project</a:t>
            </a:r>
          </a:p>
        </p:txBody>
      </p:sp>
      <p:sp>
        <p:nvSpPr>
          <p:cNvPr id="3" name="Subtitle 2">
            <a:extLst>
              <a:ext uri="{FF2B5EF4-FFF2-40B4-BE49-F238E27FC236}">
                <a16:creationId xmlns:a16="http://schemas.microsoft.com/office/drawing/2014/main" id="{01C4C324-C579-33DB-FF5D-3EB3860832E7}"/>
              </a:ext>
            </a:extLst>
          </p:cNvPr>
          <p:cNvSpPr>
            <a:spLocks noGrp="1"/>
          </p:cNvSpPr>
          <p:nvPr>
            <p:ph type="subTitle" idx="1"/>
          </p:nvPr>
        </p:nvSpPr>
        <p:spPr/>
        <p:txBody>
          <a:bodyPr/>
          <a:lstStyle/>
          <a:p>
            <a:r>
              <a:rPr lang="en-IN" dirty="0"/>
              <a:t>Prepared By : Manish Talreja </a:t>
            </a:r>
          </a:p>
          <a:p>
            <a:r>
              <a:rPr lang="en-IN" dirty="0"/>
              <a:t>Date: 27</a:t>
            </a:r>
            <a:r>
              <a:rPr lang="en-IN" baseline="30000" dirty="0"/>
              <a:t>th</a:t>
            </a:r>
            <a:r>
              <a:rPr lang="en-IN" dirty="0"/>
              <a:t> Feb 2025</a:t>
            </a:r>
          </a:p>
          <a:p>
            <a:endParaRPr lang="en-IN" dirty="0"/>
          </a:p>
        </p:txBody>
      </p:sp>
    </p:spTree>
    <p:extLst>
      <p:ext uri="{BB962C8B-B14F-4D97-AF65-F5344CB8AC3E}">
        <p14:creationId xmlns:p14="http://schemas.microsoft.com/office/powerpoint/2010/main" val="13190197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B83CA98-6719-CB06-2999-0467C42F1B8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7B53BD3-F9E4-F34E-3C8D-DD4A920AA98A}"/>
              </a:ext>
            </a:extLst>
          </p:cNvPr>
          <p:cNvSpPr>
            <a:spLocks noGrp="1"/>
          </p:cNvSpPr>
          <p:nvPr>
            <p:ph type="title"/>
          </p:nvPr>
        </p:nvSpPr>
        <p:spPr/>
        <p:txBody>
          <a:bodyPr/>
          <a:lstStyle/>
          <a:p>
            <a:r>
              <a:rPr lang="en-IN" b="1" dirty="0"/>
              <a:t>Methods And Approaches</a:t>
            </a:r>
          </a:p>
        </p:txBody>
      </p:sp>
      <p:sp>
        <p:nvSpPr>
          <p:cNvPr id="3" name="Content Placeholder 2">
            <a:extLst>
              <a:ext uri="{FF2B5EF4-FFF2-40B4-BE49-F238E27FC236}">
                <a16:creationId xmlns:a16="http://schemas.microsoft.com/office/drawing/2014/main" id="{5FEFE65E-EA37-643B-3EAE-A4E126D1010F}"/>
              </a:ext>
            </a:extLst>
          </p:cNvPr>
          <p:cNvSpPr>
            <a:spLocks noGrp="1"/>
          </p:cNvSpPr>
          <p:nvPr>
            <p:ph idx="1"/>
          </p:nvPr>
        </p:nvSpPr>
        <p:spPr/>
        <p:txBody>
          <a:bodyPr>
            <a:normAutofit/>
          </a:bodyPr>
          <a:lstStyle/>
          <a:p>
            <a:pPr marL="0" indent="0" algn="l">
              <a:buNone/>
            </a:pPr>
            <a:r>
              <a:rPr lang="en-US" b="0" i="0" dirty="0">
                <a:solidFill>
                  <a:srgbClr val="111111"/>
                </a:solidFill>
                <a:effectLst/>
                <a:latin typeface="var(--typography-font-family-override, var(--global-font-family))"/>
              </a:rPr>
              <a:t>The traditional Waterfall steps include:</a:t>
            </a:r>
          </a:p>
          <a:p>
            <a:pPr algn="l">
              <a:buFont typeface="Arial" panose="020B0604020202020204" pitchFamily="34" charset="0"/>
              <a:buChar char="•"/>
            </a:pPr>
            <a:r>
              <a:rPr lang="en-US" b="1" i="0" dirty="0">
                <a:solidFill>
                  <a:srgbClr val="111111"/>
                </a:solidFill>
                <a:effectLst/>
                <a:latin typeface="var(--typography-font-family-override, var(--global-font-family))"/>
              </a:rPr>
              <a:t>Gathering requirements:</a:t>
            </a:r>
            <a:r>
              <a:rPr lang="en-US" b="0" i="0" dirty="0">
                <a:solidFill>
                  <a:srgbClr val="111111"/>
                </a:solidFill>
                <a:effectLst/>
                <a:latin typeface="var(--typography-font-family-override, var(--global-font-family))"/>
              </a:rPr>
              <a:t> Creating an extensive plan for project execution</a:t>
            </a:r>
          </a:p>
          <a:p>
            <a:pPr algn="l">
              <a:buFont typeface="Arial" panose="020B0604020202020204" pitchFamily="34" charset="0"/>
              <a:buChar char="•"/>
            </a:pPr>
            <a:r>
              <a:rPr lang="en-US" b="1" i="0" dirty="0">
                <a:solidFill>
                  <a:srgbClr val="111111"/>
                </a:solidFill>
                <a:effectLst/>
                <a:latin typeface="var(--typography-font-family-override, var(--global-font-family))"/>
              </a:rPr>
              <a:t>Design: </a:t>
            </a:r>
            <a:r>
              <a:rPr lang="en-US" b="0" i="0" dirty="0">
                <a:solidFill>
                  <a:srgbClr val="111111"/>
                </a:solidFill>
                <a:effectLst/>
                <a:latin typeface="var(--typography-font-family-override, var(--global-font-family))"/>
              </a:rPr>
              <a:t>Developing design specifications and prototypes</a:t>
            </a:r>
          </a:p>
          <a:p>
            <a:pPr algn="l">
              <a:buFont typeface="Arial" panose="020B0604020202020204" pitchFamily="34" charset="0"/>
              <a:buChar char="•"/>
            </a:pPr>
            <a:r>
              <a:rPr lang="en-US" b="1" i="0" dirty="0">
                <a:solidFill>
                  <a:srgbClr val="111111"/>
                </a:solidFill>
                <a:effectLst/>
                <a:latin typeface="var(--typography-font-family-override, var(--global-font-family))"/>
              </a:rPr>
              <a:t>Implementation</a:t>
            </a:r>
            <a:r>
              <a:rPr lang="en-US" b="0" i="0" dirty="0">
                <a:solidFill>
                  <a:srgbClr val="111111"/>
                </a:solidFill>
                <a:effectLst/>
                <a:latin typeface="var(--typography-font-family-override, var(--global-font-family))"/>
              </a:rPr>
              <a:t>: Executing the design and the overall project plan within defined timelines</a:t>
            </a:r>
          </a:p>
          <a:p>
            <a:pPr algn="l">
              <a:buFont typeface="Arial" panose="020B0604020202020204" pitchFamily="34" charset="0"/>
              <a:buChar char="•"/>
            </a:pPr>
            <a:r>
              <a:rPr lang="en-US" b="1" i="0" dirty="0">
                <a:solidFill>
                  <a:srgbClr val="111111"/>
                </a:solidFill>
                <a:effectLst/>
                <a:latin typeface="var(--typography-font-family-override, var(--global-font-family))"/>
              </a:rPr>
              <a:t>Testing</a:t>
            </a:r>
            <a:r>
              <a:rPr lang="en-US" b="0" i="0" dirty="0">
                <a:solidFill>
                  <a:srgbClr val="111111"/>
                </a:solidFill>
                <a:effectLst/>
                <a:latin typeface="var(--typography-font-family-override, var(--global-font-family))"/>
              </a:rPr>
              <a:t>: Ensuring that deliverables are created according to specification</a:t>
            </a:r>
          </a:p>
          <a:p>
            <a:pPr algn="l">
              <a:buFont typeface="Arial" panose="020B0604020202020204" pitchFamily="34" charset="0"/>
              <a:buChar char="•"/>
            </a:pPr>
            <a:r>
              <a:rPr lang="en-US" b="1" i="0" dirty="0">
                <a:solidFill>
                  <a:srgbClr val="111111"/>
                </a:solidFill>
                <a:effectLst/>
                <a:latin typeface="var(--typography-font-family-override, var(--global-font-family))"/>
              </a:rPr>
              <a:t>Maintenance</a:t>
            </a:r>
            <a:r>
              <a:rPr lang="en-US" b="0" i="0" dirty="0">
                <a:solidFill>
                  <a:srgbClr val="111111"/>
                </a:solidFill>
                <a:effectLst/>
                <a:latin typeface="var(--typography-font-family-override, var(--global-font-family))"/>
              </a:rPr>
              <a:t>: Ongoing support and improvements</a:t>
            </a:r>
          </a:p>
          <a:p>
            <a:pPr marL="0" indent="0">
              <a:buNone/>
            </a:pPr>
            <a:endParaRPr lang="en-IN" dirty="0"/>
          </a:p>
          <a:p>
            <a:pPr marL="0" indent="0">
              <a:buNone/>
            </a:pPr>
            <a:endParaRPr lang="en-IN" dirty="0"/>
          </a:p>
        </p:txBody>
      </p:sp>
    </p:spTree>
    <p:extLst>
      <p:ext uri="{BB962C8B-B14F-4D97-AF65-F5344CB8AC3E}">
        <p14:creationId xmlns:p14="http://schemas.microsoft.com/office/powerpoint/2010/main" val="18144068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071879-A7DC-6A8C-12B1-94892818FB2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23C9DCC-3FCC-A2BA-F351-E55ED7659AEB}"/>
              </a:ext>
            </a:extLst>
          </p:cNvPr>
          <p:cNvSpPr>
            <a:spLocks noGrp="1"/>
          </p:cNvSpPr>
          <p:nvPr>
            <p:ph type="title"/>
          </p:nvPr>
        </p:nvSpPr>
        <p:spPr/>
        <p:txBody>
          <a:bodyPr/>
          <a:lstStyle/>
          <a:p>
            <a:r>
              <a:rPr lang="en-US" b="1" dirty="0"/>
              <a:t>Resources: </a:t>
            </a:r>
            <a:endParaRPr lang="en-IN" b="1" dirty="0"/>
          </a:p>
        </p:txBody>
      </p:sp>
      <p:sp>
        <p:nvSpPr>
          <p:cNvPr id="3" name="Content Placeholder 2">
            <a:extLst>
              <a:ext uri="{FF2B5EF4-FFF2-40B4-BE49-F238E27FC236}">
                <a16:creationId xmlns:a16="http://schemas.microsoft.com/office/drawing/2014/main" id="{3EE08A66-7ADB-C127-22E0-106CAD7F772F}"/>
              </a:ext>
            </a:extLst>
          </p:cNvPr>
          <p:cNvSpPr>
            <a:spLocks noGrp="1"/>
          </p:cNvSpPr>
          <p:nvPr>
            <p:ph idx="1"/>
          </p:nvPr>
        </p:nvSpPr>
        <p:spPr>
          <a:xfrm>
            <a:off x="838200" y="1618236"/>
            <a:ext cx="10515600" cy="4351338"/>
          </a:xfrm>
        </p:spPr>
        <p:txBody>
          <a:bodyPr>
            <a:normAutofit fontScale="70000" lnSpcReduction="20000"/>
          </a:bodyPr>
          <a:lstStyle/>
          <a:p>
            <a:pPr marL="0" indent="0">
              <a:buNone/>
            </a:pPr>
            <a:endParaRPr lang="en-IN" dirty="0"/>
          </a:p>
          <a:p>
            <a:pPr>
              <a:buFont typeface="Wingdings" panose="05000000000000000000" pitchFamily="2" charset="2"/>
              <a:buChar char="§"/>
            </a:pPr>
            <a:r>
              <a:rPr lang="en-US" b="1" dirty="0"/>
              <a:t>People – </a:t>
            </a:r>
            <a:r>
              <a:rPr lang="en-US" dirty="0"/>
              <a:t>Skilled developed with the update with recent technologies for the compliance and risk management platforms. People should have experience in the web development using Drupal technology. </a:t>
            </a:r>
          </a:p>
          <a:p>
            <a:pPr>
              <a:buFont typeface="Wingdings" panose="05000000000000000000" pitchFamily="2" charset="2"/>
              <a:buChar char="§"/>
            </a:pPr>
            <a:r>
              <a:rPr lang="en-US" b="1" dirty="0"/>
              <a:t>Time – </a:t>
            </a:r>
            <a:r>
              <a:rPr lang="en-US" dirty="0"/>
              <a:t>The web pages will be developed by Development team using waterfall methodology &amp; hence the delivery will be at the end after completing all the phases of the Software development Life cycle. Overall, the SDLC phase will take 8 weeks to complete.</a:t>
            </a:r>
          </a:p>
          <a:p>
            <a:pPr>
              <a:buFont typeface="Wingdings" panose="05000000000000000000" pitchFamily="2" charset="2"/>
              <a:buChar char="§"/>
            </a:pPr>
            <a:r>
              <a:rPr lang="en-US" b="1" dirty="0"/>
              <a:t>Budget – </a:t>
            </a:r>
            <a:r>
              <a:rPr lang="en-US" dirty="0"/>
              <a:t>The web application development relies on most vulnerable project because it is including payment gateway for purchasing the pets &amp; vets' products. So, the software &amp; hardware is slightly higher and also the work involved is bit more because of database connectivity.</a:t>
            </a:r>
          </a:p>
          <a:p>
            <a:pPr>
              <a:buFont typeface="Wingdings" panose="05000000000000000000" pitchFamily="2" charset="2"/>
              <a:buChar char="§"/>
            </a:pPr>
            <a:r>
              <a:rPr lang="en-US" b="1" dirty="0"/>
              <a:t>Training and Services </a:t>
            </a:r>
            <a:r>
              <a:rPr lang="en-US" dirty="0"/>
              <a:t>– 30,00,000</a:t>
            </a:r>
          </a:p>
          <a:p>
            <a:pPr>
              <a:buFont typeface="Wingdings" panose="05000000000000000000" pitchFamily="2" charset="2"/>
              <a:buChar char="§"/>
            </a:pPr>
            <a:r>
              <a:rPr lang="en-US" b="1" dirty="0"/>
              <a:t>Software</a:t>
            </a:r>
            <a:r>
              <a:rPr lang="en-US" dirty="0"/>
              <a:t> – 10,00,000 (Drupal cost)</a:t>
            </a:r>
          </a:p>
          <a:p>
            <a:pPr>
              <a:buFont typeface="Wingdings" panose="05000000000000000000" pitchFamily="2" charset="2"/>
              <a:buChar char="§"/>
            </a:pPr>
            <a:r>
              <a:rPr lang="en-US" b="1" dirty="0"/>
              <a:t>Hardware</a:t>
            </a:r>
            <a:r>
              <a:rPr lang="en-US" dirty="0"/>
              <a:t> – 10,00,000</a:t>
            </a:r>
          </a:p>
        </p:txBody>
      </p:sp>
    </p:spTree>
    <p:extLst>
      <p:ext uri="{BB962C8B-B14F-4D97-AF65-F5344CB8AC3E}">
        <p14:creationId xmlns:p14="http://schemas.microsoft.com/office/powerpoint/2010/main" val="31944292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B2AF4F7-86D5-6AC5-ABA4-41DEE056B7D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C18F648-6706-AEBD-A828-69ABA7CCD1E7}"/>
              </a:ext>
            </a:extLst>
          </p:cNvPr>
          <p:cNvSpPr>
            <a:spLocks noGrp="1"/>
          </p:cNvSpPr>
          <p:nvPr>
            <p:ph type="title"/>
          </p:nvPr>
        </p:nvSpPr>
        <p:spPr/>
        <p:txBody>
          <a:bodyPr/>
          <a:lstStyle/>
          <a:p>
            <a:r>
              <a:rPr lang="en-US" b="1" dirty="0"/>
              <a:t>Technologies:</a:t>
            </a:r>
            <a:endParaRPr lang="en-IN" b="1" dirty="0"/>
          </a:p>
        </p:txBody>
      </p:sp>
      <p:sp>
        <p:nvSpPr>
          <p:cNvPr id="3" name="Content Placeholder 2">
            <a:extLst>
              <a:ext uri="{FF2B5EF4-FFF2-40B4-BE49-F238E27FC236}">
                <a16:creationId xmlns:a16="http://schemas.microsoft.com/office/drawing/2014/main" id="{1B4C5D96-5B9F-44CC-FC0F-58D109E3A361}"/>
              </a:ext>
            </a:extLst>
          </p:cNvPr>
          <p:cNvSpPr>
            <a:spLocks noGrp="1"/>
          </p:cNvSpPr>
          <p:nvPr>
            <p:ph idx="1"/>
          </p:nvPr>
        </p:nvSpPr>
        <p:spPr>
          <a:xfrm>
            <a:off x="838200" y="1618236"/>
            <a:ext cx="10515600" cy="4351338"/>
          </a:xfrm>
        </p:spPr>
        <p:txBody>
          <a:bodyPr>
            <a:normAutofit/>
          </a:bodyPr>
          <a:lstStyle/>
          <a:p>
            <a:pPr>
              <a:buFont typeface="Wingdings" panose="05000000000000000000" pitchFamily="2" charset="2"/>
              <a:buChar char="§"/>
            </a:pPr>
            <a:r>
              <a:rPr lang="en-IN" dirty="0"/>
              <a:t>Drupal Themes</a:t>
            </a:r>
          </a:p>
          <a:p>
            <a:pPr>
              <a:buFont typeface="Wingdings" panose="05000000000000000000" pitchFamily="2" charset="2"/>
              <a:buChar char="§"/>
            </a:pPr>
            <a:r>
              <a:rPr lang="en-IN" dirty="0"/>
              <a:t>Drupal Modules</a:t>
            </a:r>
          </a:p>
          <a:p>
            <a:pPr>
              <a:buFont typeface="Wingdings" panose="05000000000000000000" pitchFamily="2" charset="2"/>
              <a:buChar char="§"/>
            </a:pPr>
            <a:r>
              <a:rPr lang="en-IN" dirty="0"/>
              <a:t>MYSQL</a:t>
            </a:r>
          </a:p>
        </p:txBody>
      </p:sp>
    </p:spTree>
    <p:extLst>
      <p:ext uri="{BB962C8B-B14F-4D97-AF65-F5344CB8AC3E}">
        <p14:creationId xmlns:p14="http://schemas.microsoft.com/office/powerpoint/2010/main" val="24458195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AEE9956-70B9-2BD7-C73C-022BEE29B9A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E53FF16-083F-77A9-DD60-A1623720CBCA}"/>
              </a:ext>
            </a:extLst>
          </p:cNvPr>
          <p:cNvSpPr>
            <a:spLocks noGrp="1"/>
          </p:cNvSpPr>
          <p:nvPr>
            <p:ph type="title"/>
          </p:nvPr>
        </p:nvSpPr>
        <p:spPr/>
        <p:txBody>
          <a:bodyPr/>
          <a:lstStyle/>
          <a:p>
            <a:r>
              <a:rPr lang="en-IN" dirty="0"/>
              <a:t>Risks and Dependencies:</a:t>
            </a:r>
            <a:endParaRPr lang="en-IN" b="1" dirty="0"/>
          </a:p>
        </p:txBody>
      </p:sp>
      <p:sp>
        <p:nvSpPr>
          <p:cNvPr id="3" name="Content Placeholder 2">
            <a:extLst>
              <a:ext uri="{FF2B5EF4-FFF2-40B4-BE49-F238E27FC236}">
                <a16:creationId xmlns:a16="http://schemas.microsoft.com/office/drawing/2014/main" id="{6F009F87-B0EE-3C4F-3924-6A3BBC54FD58}"/>
              </a:ext>
            </a:extLst>
          </p:cNvPr>
          <p:cNvSpPr>
            <a:spLocks noGrp="1"/>
          </p:cNvSpPr>
          <p:nvPr>
            <p:ph idx="1"/>
          </p:nvPr>
        </p:nvSpPr>
        <p:spPr/>
        <p:txBody>
          <a:bodyPr>
            <a:normAutofit lnSpcReduction="10000"/>
          </a:bodyPr>
          <a:lstStyle/>
          <a:p>
            <a:pPr>
              <a:buFont typeface="Wingdings" panose="05000000000000000000" pitchFamily="2" charset="2"/>
              <a:buChar char="§"/>
            </a:pPr>
            <a:r>
              <a:rPr lang="en-IN" dirty="0"/>
              <a:t>Risk may arise if the people/resources working in developing the website are not well equipped or trained in Drupal technology.</a:t>
            </a:r>
          </a:p>
          <a:p>
            <a:pPr>
              <a:buFont typeface="Wingdings" panose="05000000000000000000" pitchFamily="2" charset="2"/>
              <a:buChar char="§"/>
            </a:pPr>
            <a:r>
              <a:rPr lang="en-IN" dirty="0"/>
              <a:t>If the requirements for the web pages start changing from customers end at later stages of the SDLC.</a:t>
            </a:r>
          </a:p>
          <a:p>
            <a:pPr>
              <a:buFont typeface="Wingdings" panose="05000000000000000000" pitchFamily="2" charset="2"/>
              <a:buChar char="§"/>
            </a:pPr>
            <a:r>
              <a:rPr lang="en-IN" dirty="0"/>
              <a:t>As the website include payment gateway which handle the sensitive data of the customer including Credit card or debit card details or net banking details so risk might arise if there is a weakness in authentication mechanisms, access controls, leading to data breaches and access.</a:t>
            </a:r>
          </a:p>
          <a:p>
            <a:pPr>
              <a:buFont typeface="Wingdings" panose="05000000000000000000" pitchFamily="2" charset="2"/>
              <a:buChar char="§"/>
            </a:pPr>
            <a:r>
              <a:rPr lang="en-IN" dirty="0"/>
              <a:t>Performance bottlenecks can lead to inefficiency in data processing &amp; transactions.</a:t>
            </a:r>
          </a:p>
        </p:txBody>
      </p:sp>
    </p:spTree>
    <p:extLst>
      <p:ext uri="{BB962C8B-B14F-4D97-AF65-F5344CB8AC3E}">
        <p14:creationId xmlns:p14="http://schemas.microsoft.com/office/powerpoint/2010/main" val="14709106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F4517D-8071-E823-A03D-E21B6966B19E}"/>
              </a:ext>
            </a:extLst>
          </p:cNvPr>
          <p:cNvSpPr>
            <a:spLocks noGrp="1"/>
          </p:cNvSpPr>
          <p:nvPr>
            <p:ph type="title"/>
          </p:nvPr>
        </p:nvSpPr>
        <p:spPr/>
        <p:txBody>
          <a:bodyPr/>
          <a:lstStyle/>
          <a:p>
            <a:r>
              <a:rPr lang="en-IN" b="1" dirty="0"/>
              <a:t>Situation:</a:t>
            </a:r>
          </a:p>
        </p:txBody>
      </p:sp>
      <p:sp>
        <p:nvSpPr>
          <p:cNvPr id="3" name="Content Placeholder 2">
            <a:extLst>
              <a:ext uri="{FF2B5EF4-FFF2-40B4-BE49-F238E27FC236}">
                <a16:creationId xmlns:a16="http://schemas.microsoft.com/office/drawing/2014/main" id="{6726A5A1-60D4-A0DC-4F79-98E7A783E6A1}"/>
              </a:ext>
            </a:extLst>
          </p:cNvPr>
          <p:cNvSpPr>
            <a:spLocks noGrp="1"/>
          </p:cNvSpPr>
          <p:nvPr>
            <p:ph idx="1"/>
          </p:nvPr>
        </p:nvSpPr>
        <p:spPr>
          <a:xfrm>
            <a:off x="838200" y="1769064"/>
            <a:ext cx="10515600" cy="4351338"/>
          </a:xfrm>
        </p:spPr>
        <p:txBody>
          <a:bodyPr/>
          <a:lstStyle/>
          <a:p>
            <a:pPr>
              <a:buFont typeface="Wingdings" panose="05000000000000000000" pitchFamily="2" charset="2"/>
              <a:buChar char="§"/>
            </a:pPr>
            <a:r>
              <a:rPr lang="en-IN" dirty="0"/>
              <a:t>Our customer was an </a:t>
            </a:r>
            <a:r>
              <a:rPr lang="en-IN" b="1" dirty="0"/>
              <a:t>US based Pharmaceutical company </a:t>
            </a:r>
            <a:r>
              <a:rPr lang="en-IN" dirty="0"/>
              <a:t>who wanted us to </a:t>
            </a:r>
            <a:r>
              <a:rPr lang="en-IN" b="1" dirty="0"/>
              <a:t>develop web pages </a:t>
            </a:r>
            <a:r>
              <a:rPr lang="en-IN" dirty="0"/>
              <a:t>so that he can sell his products through those websites.</a:t>
            </a:r>
          </a:p>
          <a:p>
            <a:pPr>
              <a:buFont typeface="Wingdings" panose="05000000000000000000" pitchFamily="2" charset="2"/>
              <a:buChar char="§"/>
            </a:pPr>
            <a:r>
              <a:rPr lang="en-IN" dirty="0"/>
              <a:t>The customer also wanted the </a:t>
            </a:r>
            <a:r>
              <a:rPr lang="en-IN" b="1" dirty="0"/>
              <a:t>post development support </a:t>
            </a:r>
            <a:r>
              <a:rPr lang="en-IN" dirty="0"/>
              <a:t>from us in terms of raising the Change Requirement(CR) tickets. </a:t>
            </a:r>
          </a:p>
          <a:p>
            <a:pPr>
              <a:buFont typeface="Wingdings" panose="05000000000000000000" pitchFamily="2" charset="2"/>
              <a:buChar char="§"/>
            </a:pPr>
            <a:r>
              <a:rPr lang="en-IN" dirty="0"/>
              <a:t>The Customer wanted to develop this web pages using core Drupal Modules &amp; core Drupal Themes.</a:t>
            </a:r>
          </a:p>
        </p:txBody>
      </p:sp>
    </p:spTree>
    <p:extLst>
      <p:ext uri="{BB962C8B-B14F-4D97-AF65-F5344CB8AC3E}">
        <p14:creationId xmlns:p14="http://schemas.microsoft.com/office/powerpoint/2010/main" val="38934586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24FB01-2494-A306-C840-24D9D880CC9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9D89A6B-8AC3-E317-D766-B41B888FCA36}"/>
              </a:ext>
            </a:extLst>
          </p:cNvPr>
          <p:cNvSpPr>
            <a:spLocks noGrp="1"/>
          </p:cNvSpPr>
          <p:nvPr>
            <p:ph type="title"/>
          </p:nvPr>
        </p:nvSpPr>
        <p:spPr/>
        <p:txBody>
          <a:bodyPr/>
          <a:lstStyle/>
          <a:p>
            <a:r>
              <a:rPr lang="en-IN" b="1" dirty="0"/>
              <a:t>Problem Definition:</a:t>
            </a:r>
          </a:p>
        </p:txBody>
      </p:sp>
      <p:sp>
        <p:nvSpPr>
          <p:cNvPr id="3" name="Content Placeholder 2">
            <a:extLst>
              <a:ext uri="{FF2B5EF4-FFF2-40B4-BE49-F238E27FC236}">
                <a16:creationId xmlns:a16="http://schemas.microsoft.com/office/drawing/2014/main" id="{EA62EFB3-33C1-3AA5-2FC5-38E45C0B4601}"/>
              </a:ext>
            </a:extLst>
          </p:cNvPr>
          <p:cNvSpPr>
            <a:spLocks noGrp="1"/>
          </p:cNvSpPr>
          <p:nvPr>
            <p:ph idx="1"/>
          </p:nvPr>
        </p:nvSpPr>
        <p:spPr/>
        <p:txBody>
          <a:bodyPr/>
          <a:lstStyle/>
          <a:p>
            <a:pPr>
              <a:buFont typeface="Wingdings" panose="05000000000000000000" pitchFamily="2" charset="2"/>
              <a:buChar char="§"/>
            </a:pPr>
            <a:r>
              <a:rPr lang="en-IN" dirty="0"/>
              <a:t> </a:t>
            </a:r>
            <a:r>
              <a:rPr lang="en-IN" b="1" dirty="0"/>
              <a:t>Requirements:</a:t>
            </a:r>
            <a:r>
              <a:rPr lang="en-IN" dirty="0"/>
              <a:t> Changes in requirements for few web pages.</a:t>
            </a:r>
          </a:p>
          <a:p>
            <a:pPr>
              <a:buFont typeface="Wingdings" panose="05000000000000000000" pitchFamily="2" charset="2"/>
              <a:buChar char="§"/>
            </a:pPr>
            <a:r>
              <a:rPr lang="en-IN" b="1" dirty="0"/>
              <a:t>Feasibility: </a:t>
            </a:r>
            <a:r>
              <a:rPr lang="en-IN" dirty="0"/>
              <a:t>Check the feasibility of the requirements share by customer.</a:t>
            </a:r>
          </a:p>
          <a:p>
            <a:pPr>
              <a:buFont typeface="Wingdings" panose="05000000000000000000" pitchFamily="2" charset="2"/>
              <a:buChar char="§"/>
            </a:pPr>
            <a:r>
              <a:rPr lang="en-IN" b="1" dirty="0"/>
              <a:t>SLA</a:t>
            </a:r>
            <a:r>
              <a:rPr lang="en-IN" dirty="0"/>
              <a:t>: Resolve the issues in the given time period with breaching the service level agreements.</a:t>
            </a:r>
          </a:p>
          <a:p>
            <a:pPr>
              <a:buFont typeface="Wingdings" panose="05000000000000000000" pitchFamily="2" charset="2"/>
              <a:buChar char="§"/>
            </a:pPr>
            <a:r>
              <a:rPr lang="en-IN" b="1" dirty="0"/>
              <a:t>CR Priority: </a:t>
            </a:r>
            <a:r>
              <a:rPr lang="en-IN" dirty="0"/>
              <a:t>Identify which CR needs immediate attention i.e. which needs to be resolved first.</a:t>
            </a:r>
          </a:p>
        </p:txBody>
      </p:sp>
    </p:spTree>
    <p:extLst>
      <p:ext uri="{BB962C8B-B14F-4D97-AF65-F5344CB8AC3E}">
        <p14:creationId xmlns:p14="http://schemas.microsoft.com/office/powerpoint/2010/main" val="20127477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6BEC82-00F0-E2AA-1779-7B5CD62B1B4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B1DE775-31A4-D20C-CC8A-C24C6342D719}"/>
              </a:ext>
            </a:extLst>
          </p:cNvPr>
          <p:cNvSpPr>
            <a:spLocks noGrp="1"/>
          </p:cNvSpPr>
          <p:nvPr>
            <p:ph type="title"/>
          </p:nvPr>
        </p:nvSpPr>
        <p:spPr/>
        <p:txBody>
          <a:bodyPr/>
          <a:lstStyle/>
          <a:p>
            <a:r>
              <a:rPr lang="en-IN" b="1" dirty="0"/>
              <a:t>Opportunity:</a:t>
            </a:r>
          </a:p>
        </p:txBody>
      </p:sp>
      <p:sp>
        <p:nvSpPr>
          <p:cNvPr id="3" name="Content Placeholder 2">
            <a:extLst>
              <a:ext uri="{FF2B5EF4-FFF2-40B4-BE49-F238E27FC236}">
                <a16:creationId xmlns:a16="http://schemas.microsoft.com/office/drawing/2014/main" id="{08013F82-7F4D-EF3D-6BBA-B782C11B8BCE}"/>
              </a:ext>
            </a:extLst>
          </p:cNvPr>
          <p:cNvSpPr>
            <a:spLocks noGrp="1"/>
          </p:cNvSpPr>
          <p:nvPr>
            <p:ph idx="1"/>
          </p:nvPr>
        </p:nvSpPr>
        <p:spPr/>
        <p:txBody>
          <a:bodyPr/>
          <a:lstStyle/>
          <a:p>
            <a:pPr>
              <a:buFont typeface="Wingdings" panose="05000000000000000000" pitchFamily="2" charset="2"/>
              <a:buChar char="§"/>
            </a:pPr>
            <a:r>
              <a:rPr lang="en-IN" dirty="0"/>
              <a:t> There is a growing demand for the website development using Drupal Modules &amp; Themes. This development of web pages can open up opportunities for market penetration &amp; growth in turn helping us get more customers.</a:t>
            </a:r>
          </a:p>
          <a:p>
            <a:pPr>
              <a:buFont typeface="Wingdings" panose="05000000000000000000" pitchFamily="2" charset="2"/>
              <a:buChar char="§"/>
            </a:pPr>
            <a:r>
              <a:rPr lang="en-IN" dirty="0"/>
              <a:t>Developing Web pages can provide/open up opportunities for post development support for customer in turn help in increasing our overall revenue from this customer.</a:t>
            </a:r>
          </a:p>
          <a:p>
            <a:pPr>
              <a:buFont typeface="Wingdings" panose="05000000000000000000" pitchFamily="2" charset="2"/>
              <a:buChar char="§"/>
            </a:pPr>
            <a:r>
              <a:rPr lang="en-IN" dirty="0"/>
              <a:t>If we successfully develop applications for this large US based Pharma customer, we can open our doors for more pharmaceutical customers.</a:t>
            </a:r>
          </a:p>
        </p:txBody>
      </p:sp>
    </p:spTree>
    <p:extLst>
      <p:ext uri="{BB962C8B-B14F-4D97-AF65-F5344CB8AC3E}">
        <p14:creationId xmlns:p14="http://schemas.microsoft.com/office/powerpoint/2010/main" val="22461559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11467E-A739-786B-69E5-B4F461B39264}"/>
              </a:ext>
            </a:extLst>
          </p:cNvPr>
          <p:cNvSpPr>
            <a:spLocks noGrp="1"/>
          </p:cNvSpPr>
          <p:nvPr>
            <p:ph type="title"/>
          </p:nvPr>
        </p:nvSpPr>
        <p:spPr/>
        <p:txBody>
          <a:bodyPr/>
          <a:lstStyle/>
          <a:p>
            <a:r>
              <a:rPr lang="en-IN" b="1" dirty="0"/>
              <a:t>Purpose Statement</a:t>
            </a:r>
          </a:p>
        </p:txBody>
      </p:sp>
      <p:sp>
        <p:nvSpPr>
          <p:cNvPr id="3" name="Content Placeholder 2">
            <a:extLst>
              <a:ext uri="{FF2B5EF4-FFF2-40B4-BE49-F238E27FC236}">
                <a16:creationId xmlns:a16="http://schemas.microsoft.com/office/drawing/2014/main" id="{D02F5635-48EC-F869-23A1-D49AC4FB6C04}"/>
              </a:ext>
            </a:extLst>
          </p:cNvPr>
          <p:cNvSpPr>
            <a:spLocks noGrp="1"/>
          </p:cNvSpPr>
          <p:nvPr>
            <p:ph idx="1"/>
          </p:nvPr>
        </p:nvSpPr>
        <p:spPr/>
        <p:txBody>
          <a:bodyPr/>
          <a:lstStyle/>
          <a:p>
            <a:pPr>
              <a:buFont typeface="Wingdings" panose="05000000000000000000" pitchFamily="2" charset="2"/>
              <a:buChar char="§"/>
            </a:pPr>
            <a:r>
              <a:rPr lang="en-IN" dirty="0"/>
              <a:t>The main purpose of developing the web pages for the customer so that the customer can sell its own Vets &amp; pets product through this web pages.</a:t>
            </a:r>
          </a:p>
          <a:p>
            <a:pPr>
              <a:buFont typeface="Wingdings" panose="05000000000000000000" pitchFamily="2" charset="2"/>
              <a:buChar char="§"/>
            </a:pPr>
            <a:r>
              <a:rPr lang="en-IN" dirty="0"/>
              <a:t>Second purpose for developing the web pages with help of Drupal tool was because of its quick &amp; easy to design with Low code no code capabilities.</a:t>
            </a:r>
          </a:p>
        </p:txBody>
      </p:sp>
    </p:spTree>
    <p:extLst>
      <p:ext uri="{BB962C8B-B14F-4D97-AF65-F5344CB8AC3E}">
        <p14:creationId xmlns:p14="http://schemas.microsoft.com/office/powerpoint/2010/main" val="15459782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242C62-EFB4-907D-792E-212058E07F1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10F926E-9F00-5788-EF7E-1FB5FD0C6756}"/>
              </a:ext>
            </a:extLst>
          </p:cNvPr>
          <p:cNvSpPr>
            <a:spLocks noGrp="1"/>
          </p:cNvSpPr>
          <p:nvPr>
            <p:ph type="title"/>
          </p:nvPr>
        </p:nvSpPr>
        <p:spPr/>
        <p:txBody>
          <a:bodyPr/>
          <a:lstStyle/>
          <a:p>
            <a:r>
              <a:rPr lang="en-IN" b="1" dirty="0"/>
              <a:t>Project Objectives:</a:t>
            </a:r>
          </a:p>
        </p:txBody>
      </p:sp>
      <p:sp>
        <p:nvSpPr>
          <p:cNvPr id="3" name="Content Placeholder 2">
            <a:extLst>
              <a:ext uri="{FF2B5EF4-FFF2-40B4-BE49-F238E27FC236}">
                <a16:creationId xmlns:a16="http://schemas.microsoft.com/office/drawing/2014/main" id="{7C56AB12-B845-5AAF-49A4-B12B1ED42F7E}"/>
              </a:ext>
            </a:extLst>
          </p:cNvPr>
          <p:cNvSpPr>
            <a:spLocks noGrp="1"/>
          </p:cNvSpPr>
          <p:nvPr>
            <p:ph idx="1"/>
          </p:nvPr>
        </p:nvSpPr>
        <p:spPr/>
        <p:txBody>
          <a:bodyPr/>
          <a:lstStyle/>
          <a:p>
            <a:pPr marL="0" indent="0">
              <a:buNone/>
            </a:pPr>
            <a:endParaRPr lang="en-IN" dirty="0"/>
          </a:p>
          <a:p>
            <a:pPr>
              <a:buFont typeface="Wingdings" panose="05000000000000000000" pitchFamily="2" charset="2"/>
              <a:buChar char="§"/>
            </a:pPr>
            <a:r>
              <a:rPr lang="en-IN" dirty="0"/>
              <a:t>The main purpose of developing the web pages for the customer so that the customer can sell its own Vets &amp; pets product through this web pages.</a:t>
            </a:r>
          </a:p>
          <a:p>
            <a:pPr>
              <a:buFont typeface="Wingdings" panose="05000000000000000000" pitchFamily="2" charset="2"/>
              <a:buChar char="§"/>
            </a:pPr>
            <a:r>
              <a:rPr lang="en-IN" dirty="0"/>
              <a:t>Second purpose for developing the web pages with help of Drupal tool was because of its quick &amp; easy to design with Low code no code capabilities.</a:t>
            </a:r>
          </a:p>
        </p:txBody>
      </p:sp>
    </p:spTree>
    <p:extLst>
      <p:ext uri="{BB962C8B-B14F-4D97-AF65-F5344CB8AC3E}">
        <p14:creationId xmlns:p14="http://schemas.microsoft.com/office/powerpoint/2010/main" val="13224079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99E731-9DF2-E608-73E8-D710A16B2B6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5474533-DD1E-C039-44EB-A6B826410D5C}"/>
              </a:ext>
            </a:extLst>
          </p:cNvPr>
          <p:cNvSpPr>
            <a:spLocks noGrp="1"/>
          </p:cNvSpPr>
          <p:nvPr>
            <p:ph type="title"/>
          </p:nvPr>
        </p:nvSpPr>
        <p:spPr/>
        <p:txBody>
          <a:bodyPr/>
          <a:lstStyle/>
          <a:p>
            <a:r>
              <a:rPr lang="en-IN" b="1" dirty="0"/>
              <a:t>Success Criteria</a:t>
            </a:r>
          </a:p>
        </p:txBody>
      </p:sp>
      <p:sp>
        <p:nvSpPr>
          <p:cNvPr id="3" name="Content Placeholder 2">
            <a:extLst>
              <a:ext uri="{FF2B5EF4-FFF2-40B4-BE49-F238E27FC236}">
                <a16:creationId xmlns:a16="http://schemas.microsoft.com/office/drawing/2014/main" id="{ED0FFEFF-C4DB-E1CE-1A58-2D326A0A101B}"/>
              </a:ext>
            </a:extLst>
          </p:cNvPr>
          <p:cNvSpPr>
            <a:spLocks noGrp="1"/>
          </p:cNvSpPr>
          <p:nvPr>
            <p:ph idx="1"/>
          </p:nvPr>
        </p:nvSpPr>
        <p:spPr/>
        <p:txBody>
          <a:bodyPr/>
          <a:lstStyle/>
          <a:p>
            <a:pPr>
              <a:buFont typeface="Wingdings" panose="05000000000000000000" pitchFamily="2" charset="2"/>
              <a:buChar char="§"/>
            </a:pPr>
            <a:r>
              <a:rPr lang="en-IN" dirty="0"/>
              <a:t>Development of the web pages as per the customers requirements &amp; specifications.</a:t>
            </a:r>
          </a:p>
          <a:p>
            <a:pPr>
              <a:buFont typeface="Wingdings" panose="05000000000000000000" pitchFamily="2" charset="2"/>
              <a:buChar char="§"/>
            </a:pPr>
            <a:r>
              <a:rPr lang="en-IN" dirty="0"/>
              <a:t>Customer should ask for minimal or no changes in the web pages once they are developed.</a:t>
            </a:r>
          </a:p>
          <a:p>
            <a:pPr>
              <a:buFont typeface="Wingdings" panose="05000000000000000000" pitchFamily="2" charset="2"/>
              <a:buChar char="§"/>
            </a:pPr>
            <a:r>
              <a:rPr lang="en-IN" dirty="0"/>
              <a:t>All the Development &amp; Change request should be solved within the given timelines.</a:t>
            </a:r>
          </a:p>
          <a:p>
            <a:pPr>
              <a:buFont typeface="Wingdings" panose="05000000000000000000" pitchFamily="2" charset="2"/>
              <a:buChar char="§"/>
            </a:pPr>
            <a:r>
              <a:rPr lang="en-IN" dirty="0"/>
              <a:t>SLA’s should not be breached.</a:t>
            </a:r>
          </a:p>
          <a:p>
            <a:pPr marL="0" indent="0">
              <a:buNone/>
            </a:pPr>
            <a:endParaRPr lang="en-IN" dirty="0"/>
          </a:p>
        </p:txBody>
      </p:sp>
    </p:spTree>
    <p:extLst>
      <p:ext uri="{BB962C8B-B14F-4D97-AF65-F5344CB8AC3E}">
        <p14:creationId xmlns:p14="http://schemas.microsoft.com/office/powerpoint/2010/main" val="27438015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B5D578-E6E3-67D2-130E-B438DB97EE3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0F03DBB-9742-0CCE-B173-E280B170C16A}"/>
              </a:ext>
            </a:extLst>
          </p:cNvPr>
          <p:cNvSpPr>
            <a:spLocks noGrp="1"/>
          </p:cNvSpPr>
          <p:nvPr>
            <p:ph type="title"/>
          </p:nvPr>
        </p:nvSpPr>
        <p:spPr/>
        <p:txBody>
          <a:bodyPr/>
          <a:lstStyle/>
          <a:p>
            <a:r>
              <a:rPr lang="en-IN" b="1" dirty="0"/>
              <a:t>Methods And Approaches</a:t>
            </a:r>
          </a:p>
        </p:txBody>
      </p:sp>
      <p:sp>
        <p:nvSpPr>
          <p:cNvPr id="3" name="Content Placeholder 2">
            <a:extLst>
              <a:ext uri="{FF2B5EF4-FFF2-40B4-BE49-F238E27FC236}">
                <a16:creationId xmlns:a16="http://schemas.microsoft.com/office/drawing/2014/main" id="{80CA839B-B813-739D-2FF4-14E1FD412DE4}"/>
              </a:ext>
            </a:extLst>
          </p:cNvPr>
          <p:cNvSpPr>
            <a:spLocks noGrp="1"/>
          </p:cNvSpPr>
          <p:nvPr>
            <p:ph idx="1"/>
          </p:nvPr>
        </p:nvSpPr>
        <p:spPr/>
        <p:txBody>
          <a:bodyPr>
            <a:normAutofit fontScale="77500" lnSpcReduction="20000"/>
          </a:bodyPr>
          <a:lstStyle/>
          <a:p>
            <a:r>
              <a:rPr lang="en-IN" dirty="0"/>
              <a:t>Waterfall Methodology is used to develop the web pages. </a:t>
            </a:r>
            <a:r>
              <a:rPr lang="en-US" b="0" i="0" dirty="0">
                <a:solidFill>
                  <a:srgbClr val="273239"/>
                </a:solidFill>
                <a:effectLst/>
                <a:latin typeface="Nunito" pitchFamily="2" charset="0"/>
              </a:rPr>
              <a:t>It is a linear and sequential approach to software development that consists of several phases.</a:t>
            </a:r>
          </a:p>
          <a:p>
            <a:pPr fontAlgn="base">
              <a:spcAft>
                <a:spcPts val="1800"/>
              </a:spcAft>
            </a:pPr>
            <a:r>
              <a:rPr lang="en-US" sz="2900" b="1" dirty="0"/>
              <a:t>Sequential Approach</a:t>
            </a:r>
            <a:r>
              <a:rPr lang="en-US" sz="2900" dirty="0"/>
              <a:t>: The waterfall model involves a sequential approach to software development, where each phase of the project is completed before moving on to the next one.</a:t>
            </a:r>
          </a:p>
          <a:p>
            <a:pPr fontAlgn="base">
              <a:spcAft>
                <a:spcPts val="1800"/>
              </a:spcAft>
            </a:pPr>
            <a:r>
              <a:rPr lang="en-US" sz="2900" b="1" dirty="0"/>
              <a:t>Requirement Gathering </a:t>
            </a:r>
            <a:r>
              <a:rPr lang="en-US" sz="2900" dirty="0"/>
              <a:t>where the elicitation techniques have been applied like Workshop, JAD(Joint Application Development) to identify &amp; gather the requirement for web page development.</a:t>
            </a:r>
          </a:p>
          <a:p>
            <a:pPr fontAlgn="base">
              <a:spcAft>
                <a:spcPts val="1800"/>
              </a:spcAft>
            </a:pPr>
            <a:r>
              <a:rPr lang="en-US" sz="2900" dirty="0"/>
              <a:t>Once the requirement were identified we prioritized the requirements using </a:t>
            </a:r>
            <a:r>
              <a:rPr lang="en-US" sz="2900" dirty="0" err="1"/>
              <a:t>MosCow</a:t>
            </a:r>
            <a:r>
              <a:rPr lang="en-US" sz="2900" dirty="0"/>
              <a:t> &amp; MVP techniques to and also by calculating the BV &amp; CP points.</a:t>
            </a:r>
          </a:p>
          <a:p>
            <a:r>
              <a:rPr lang="en-IN" b="1" dirty="0"/>
              <a:t>Design: </a:t>
            </a:r>
            <a:r>
              <a:rPr lang="en-IN" dirty="0"/>
              <a:t>After the requirement gathering we moved forward to </a:t>
            </a:r>
            <a:r>
              <a:rPr lang="en-IN" b="1" dirty="0"/>
              <a:t>Design phase </a:t>
            </a:r>
            <a:r>
              <a:rPr lang="en-IN" dirty="0"/>
              <a:t>where we developed the design specifications and prototypes of web pages of how it would look like.</a:t>
            </a:r>
          </a:p>
          <a:p>
            <a:pPr marL="0" indent="0">
              <a:buNone/>
            </a:pPr>
            <a:endParaRPr lang="en-IN" dirty="0"/>
          </a:p>
          <a:p>
            <a:pPr marL="0" indent="0">
              <a:buNone/>
            </a:pPr>
            <a:endParaRPr lang="en-IN" dirty="0"/>
          </a:p>
        </p:txBody>
      </p:sp>
    </p:spTree>
    <p:extLst>
      <p:ext uri="{BB962C8B-B14F-4D97-AF65-F5344CB8AC3E}">
        <p14:creationId xmlns:p14="http://schemas.microsoft.com/office/powerpoint/2010/main" val="28447063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FAFE8F-5ABD-69A6-FCF5-CC47C610D11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374C5EA-BCF5-3522-8B7C-75702591EE54}"/>
              </a:ext>
            </a:extLst>
          </p:cNvPr>
          <p:cNvSpPr>
            <a:spLocks noGrp="1"/>
          </p:cNvSpPr>
          <p:nvPr>
            <p:ph type="title"/>
          </p:nvPr>
        </p:nvSpPr>
        <p:spPr/>
        <p:txBody>
          <a:bodyPr/>
          <a:lstStyle/>
          <a:p>
            <a:r>
              <a:rPr lang="en-IN" b="1" dirty="0"/>
              <a:t>Methods And Approaches</a:t>
            </a:r>
          </a:p>
        </p:txBody>
      </p:sp>
      <p:sp>
        <p:nvSpPr>
          <p:cNvPr id="3" name="Content Placeholder 2">
            <a:extLst>
              <a:ext uri="{FF2B5EF4-FFF2-40B4-BE49-F238E27FC236}">
                <a16:creationId xmlns:a16="http://schemas.microsoft.com/office/drawing/2014/main" id="{14C4DF01-DBDC-29CE-C0D4-A4850AB2A5FF}"/>
              </a:ext>
            </a:extLst>
          </p:cNvPr>
          <p:cNvSpPr>
            <a:spLocks noGrp="1"/>
          </p:cNvSpPr>
          <p:nvPr>
            <p:ph idx="1"/>
          </p:nvPr>
        </p:nvSpPr>
        <p:spPr/>
        <p:txBody>
          <a:bodyPr>
            <a:normAutofit lnSpcReduction="10000"/>
          </a:bodyPr>
          <a:lstStyle/>
          <a:p>
            <a:r>
              <a:rPr lang="en-US" sz="2800" b="1" dirty="0"/>
              <a:t>Implementation:</a:t>
            </a:r>
            <a:r>
              <a:rPr lang="en-US" sz="2800" dirty="0"/>
              <a:t> Executing the design and the overall project plan within defined timelines</a:t>
            </a:r>
            <a:endParaRPr lang="en-US" b="1" i="0" dirty="0">
              <a:solidFill>
                <a:srgbClr val="111111"/>
              </a:solidFill>
              <a:effectLst/>
              <a:latin typeface="var(--typography-font-family-override, var(--global-font-family))"/>
            </a:endParaRPr>
          </a:p>
          <a:p>
            <a:pPr algn="l">
              <a:buFont typeface="Arial" panose="020B0604020202020204" pitchFamily="34" charset="0"/>
              <a:buChar char="•"/>
            </a:pPr>
            <a:r>
              <a:rPr lang="en-US" b="1" i="0" dirty="0">
                <a:solidFill>
                  <a:srgbClr val="111111"/>
                </a:solidFill>
                <a:effectLst/>
                <a:latin typeface="var(--typography-font-family-override, var(--global-font-family))"/>
              </a:rPr>
              <a:t>Testing</a:t>
            </a:r>
            <a:r>
              <a:rPr lang="en-US" b="0" i="0" dirty="0">
                <a:solidFill>
                  <a:srgbClr val="111111"/>
                </a:solidFill>
                <a:effectLst/>
                <a:latin typeface="var(--typography-font-family-override, var(--global-font-family))"/>
              </a:rPr>
              <a:t>: Ensuring that deliverables are created according to specification</a:t>
            </a:r>
          </a:p>
          <a:p>
            <a:pPr algn="l">
              <a:buFont typeface="Arial" panose="020B0604020202020204" pitchFamily="34" charset="0"/>
              <a:buChar char="•"/>
            </a:pPr>
            <a:r>
              <a:rPr lang="en-US" b="1" i="0" dirty="0">
                <a:solidFill>
                  <a:srgbClr val="111111"/>
                </a:solidFill>
                <a:effectLst/>
                <a:latin typeface="var(--typography-font-family-override, var(--global-font-family))"/>
              </a:rPr>
              <a:t>Maintenance</a:t>
            </a:r>
            <a:r>
              <a:rPr lang="en-US" b="0" i="0" dirty="0">
                <a:solidFill>
                  <a:srgbClr val="111111"/>
                </a:solidFill>
                <a:effectLst/>
                <a:latin typeface="var(--typography-font-family-override, var(--global-font-family))"/>
              </a:rPr>
              <a:t>: Ongoing support and improvements for the Change request that were generated by the customer for implementing the changes in the web pages.</a:t>
            </a:r>
          </a:p>
          <a:p>
            <a:pPr algn="l">
              <a:buFont typeface="Arial" panose="020B0604020202020204" pitchFamily="34" charset="0"/>
              <a:buChar char="•"/>
            </a:pPr>
            <a:r>
              <a:rPr lang="en-US" dirty="0">
                <a:solidFill>
                  <a:srgbClr val="111111"/>
                </a:solidFill>
                <a:latin typeface="var(--typography-font-family-override, var(--global-font-family))"/>
              </a:rPr>
              <a:t>If now the customer is raising any </a:t>
            </a:r>
            <a:r>
              <a:rPr lang="en-US" b="1" dirty="0">
                <a:solidFill>
                  <a:srgbClr val="111111"/>
                </a:solidFill>
                <a:latin typeface="var(--typography-font-family-override, var(--global-font-family))"/>
              </a:rPr>
              <a:t>change request</a:t>
            </a:r>
            <a:r>
              <a:rPr lang="en-US" dirty="0">
                <a:solidFill>
                  <a:srgbClr val="111111"/>
                </a:solidFill>
                <a:latin typeface="var(--typography-font-family-override, var(--global-font-family))"/>
              </a:rPr>
              <a:t>, we will take the request and do the feasibility study weather it is possible or not to make the changes if yes what all things would be affected such as cost, timelines etc.</a:t>
            </a:r>
            <a:endParaRPr lang="en-US" b="0" i="0" dirty="0">
              <a:solidFill>
                <a:srgbClr val="111111"/>
              </a:solidFill>
              <a:effectLst/>
              <a:latin typeface="var(--typography-font-family-override, var(--global-font-family))"/>
            </a:endParaRPr>
          </a:p>
          <a:p>
            <a:pPr marL="0" indent="0">
              <a:buNone/>
            </a:pPr>
            <a:endParaRPr lang="en-IN" dirty="0"/>
          </a:p>
          <a:p>
            <a:pPr marL="0" indent="0">
              <a:buNone/>
            </a:pPr>
            <a:endParaRPr lang="en-IN" dirty="0"/>
          </a:p>
        </p:txBody>
      </p:sp>
    </p:spTree>
    <p:extLst>
      <p:ext uri="{BB962C8B-B14F-4D97-AF65-F5344CB8AC3E}">
        <p14:creationId xmlns:p14="http://schemas.microsoft.com/office/powerpoint/2010/main" val="155098368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1169</TotalTime>
  <Words>950</Words>
  <Application>Microsoft Office PowerPoint</Application>
  <PresentationFormat>Widescreen</PresentationFormat>
  <Paragraphs>63</Paragraphs>
  <Slides>13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Calibri</vt:lpstr>
      <vt:lpstr>Calibri Light</vt:lpstr>
      <vt:lpstr>Nunito</vt:lpstr>
      <vt:lpstr>var(--typography-font-family-override, var(--global-font-family))</vt:lpstr>
      <vt:lpstr>Wingdings</vt:lpstr>
      <vt:lpstr>Office Theme</vt:lpstr>
      <vt:lpstr>Drupal Project</vt:lpstr>
      <vt:lpstr>Situation:</vt:lpstr>
      <vt:lpstr>Problem Definition:</vt:lpstr>
      <vt:lpstr>Opportunity:</vt:lpstr>
      <vt:lpstr>Purpose Statement</vt:lpstr>
      <vt:lpstr>Project Objectives:</vt:lpstr>
      <vt:lpstr>Success Criteria</vt:lpstr>
      <vt:lpstr>Methods And Approaches</vt:lpstr>
      <vt:lpstr>Methods And Approaches</vt:lpstr>
      <vt:lpstr>Methods And Approaches</vt:lpstr>
      <vt:lpstr>Resources: </vt:lpstr>
      <vt:lpstr>Technologies:</vt:lpstr>
      <vt:lpstr>Risks and Dependencies:</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Manish</dc:creator>
  <cp:lastModifiedBy>Manish</cp:lastModifiedBy>
  <cp:revision>7</cp:revision>
  <dcterms:created xsi:type="dcterms:W3CDTF">2025-02-27T13:29:52Z</dcterms:created>
  <dcterms:modified xsi:type="dcterms:W3CDTF">2025-02-28T08:59:45Z</dcterms:modified>
</cp:coreProperties>
</file>