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Calibri" panose="020F0502020204030204" pitchFamily="34" charset="0"/>
                <a:cs typeface="Calibri" panose="020F0502020204030204" pitchFamily="34" charset="0"/>
              </a:rPr>
              <a:t>ENHANCED SALES CRM SYSTEM</a:t>
            </a:r>
            <a:endParaRPr lang="en-IN" sz="5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PREPARED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BY-AKANKSHA</a:t>
            </a:r>
          </a:p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Date-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01-02-2025</a:t>
            </a:r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22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006"/>
          </a:xfrm>
        </p:spPr>
        <p:txBody>
          <a:bodyPr/>
          <a:lstStyle/>
          <a:p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Resources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184856"/>
            <a:ext cx="9905998" cy="460634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Human Resources</a:t>
            </a:r>
            <a:r>
              <a:rPr lang="en-US" dirty="0" smtClean="0"/>
              <a:t>:</a:t>
            </a:r>
          </a:p>
          <a:p>
            <a:r>
              <a:rPr lang="en-US" b="1" dirty="0" smtClean="0"/>
              <a:t>Business </a:t>
            </a:r>
            <a:r>
              <a:rPr lang="en-US" b="1" dirty="0"/>
              <a:t>Analyst</a:t>
            </a:r>
            <a:r>
              <a:rPr lang="en-US" dirty="0"/>
              <a:t>: To gather requirements, document user stories, and facilitate communication.</a:t>
            </a:r>
          </a:p>
          <a:p>
            <a:r>
              <a:rPr lang="en-US" b="1" dirty="0"/>
              <a:t>Project Manager</a:t>
            </a:r>
            <a:r>
              <a:rPr lang="en-US" dirty="0"/>
              <a:t>: To oversee the project timeline, sprints, and stakeholder coordination.</a:t>
            </a:r>
          </a:p>
          <a:p>
            <a:r>
              <a:rPr lang="en-US" b="1" dirty="0"/>
              <a:t>Sales Team</a:t>
            </a:r>
            <a:r>
              <a:rPr lang="en-US" dirty="0"/>
              <a:t>: To provide feedback and test new features during development.</a:t>
            </a:r>
          </a:p>
          <a:p>
            <a:r>
              <a:rPr lang="en-US" b="1" dirty="0"/>
              <a:t>Developers</a:t>
            </a:r>
            <a:r>
              <a:rPr lang="en-US" dirty="0"/>
              <a:t>: To build and enhance CRM functionalities.</a:t>
            </a:r>
          </a:p>
          <a:p>
            <a:r>
              <a:rPr lang="en-US" b="1" dirty="0" smtClean="0"/>
              <a:t>Testers</a:t>
            </a:r>
            <a:r>
              <a:rPr lang="en-US" dirty="0" smtClean="0"/>
              <a:t>: </a:t>
            </a:r>
            <a:r>
              <a:rPr lang="en-US" dirty="0"/>
              <a:t>To ensure the new features are thoroughly tested.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81142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502276"/>
            <a:ext cx="9888312" cy="5288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smtClean="0"/>
              <a:t>Tools</a:t>
            </a:r>
            <a:r>
              <a:rPr lang="en-IN" dirty="0"/>
              <a:t>-</a:t>
            </a:r>
            <a:endParaRPr lang="en-IN" dirty="0" smtClean="0"/>
          </a:p>
          <a:p>
            <a:r>
              <a:rPr lang="en-IN" dirty="0" smtClean="0"/>
              <a:t>CRM </a:t>
            </a:r>
            <a:r>
              <a:rPr lang="en-IN" dirty="0"/>
              <a:t>Software (Salesforce, MS Dynamics, etc.)</a:t>
            </a:r>
          </a:p>
          <a:p>
            <a:r>
              <a:rPr lang="en-IN" dirty="0"/>
              <a:t>Project Management Tools (JIRA, Trello)</a:t>
            </a:r>
          </a:p>
          <a:p>
            <a:r>
              <a:rPr lang="en-IN" dirty="0"/>
              <a:t>Collaboration Tools (Slack, MS Teams)</a:t>
            </a:r>
          </a:p>
          <a:p>
            <a:pPr marL="0" indent="0">
              <a:buNone/>
            </a:pPr>
            <a:r>
              <a:rPr lang="en-IN" b="1" dirty="0"/>
              <a:t>Time &amp; Budget</a:t>
            </a:r>
            <a:r>
              <a:rPr lang="en-IN" dirty="0"/>
              <a:t>: </a:t>
            </a:r>
            <a:endParaRPr lang="en-IN" dirty="0" smtClean="0"/>
          </a:p>
          <a:p>
            <a:pPr marL="0" indent="0">
              <a:buNone/>
            </a:pPr>
            <a:r>
              <a:rPr lang="en-US" dirty="0" smtClean="0"/>
              <a:t>Time- </a:t>
            </a:r>
            <a:r>
              <a:rPr lang="en-US" dirty="0"/>
              <a:t>1 Year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Budget- 1Crore</a:t>
            </a:r>
            <a:endParaRPr lang="en-IN" dirty="0"/>
          </a:p>
          <a:p>
            <a:pPr marL="0" indent="0">
              <a:buNone/>
            </a:pPr>
            <a:r>
              <a:rPr lang="en-US" dirty="0" smtClean="0"/>
              <a:t>(Allocate </a:t>
            </a:r>
            <a:r>
              <a:rPr lang="en-US" dirty="0"/>
              <a:t>sufficient time for sprint cycles </a:t>
            </a:r>
            <a:r>
              <a:rPr lang="en-US" dirty="0" smtClean="0"/>
              <a:t>and </a:t>
            </a:r>
            <a:r>
              <a:rPr lang="en-US" dirty="0"/>
              <a:t>testing, with a focus on staying within budget while delivering incremental updates</a:t>
            </a:r>
            <a:r>
              <a:rPr lang="en-US" dirty="0" smtClean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281761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528034"/>
            <a:ext cx="9905999" cy="1043189"/>
          </a:xfrm>
        </p:spPr>
        <p:txBody>
          <a:bodyPr/>
          <a:lstStyle/>
          <a:p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RISK </a:t>
            </a: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AND DEPENDENCIES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6" y="1468191"/>
            <a:ext cx="9749307" cy="4323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Risks:</a:t>
            </a:r>
          </a:p>
          <a:p>
            <a:r>
              <a: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Misalignment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Potential conflicts between business and technical teams over priorities.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 Challenges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Difficulty in integrating the enhanced CRM with legacy systems and third-party applications.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Data Privacy &amp; Security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Ensuring that sensitive customer data is protected during enhancements.</a:t>
            </a:r>
          </a:p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User Adoption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Resistance from sales teams to adopt new CRM features or processes.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3581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5307"/>
            <a:ext cx="9535173" cy="656823"/>
          </a:xfrm>
        </p:spPr>
        <p:txBody>
          <a:bodyPr>
            <a:normAutofit/>
          </a:bodyPr>
          <a:lstStyle/>
          <a:p>
            <a:r>
              <a:rPr lang="en-IN" b="1" dirty="0" smtClean="0"/>
              <a:t> Dependencies-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62130"/>
            <a:ext cx="9535173" cy="4529071"/>
          </a:xfrm>
        </p:spPr>
        <p:txBody>
          <a:bodyPr/>
          <a:lstStyle/>
          <a:p>
            <a:r>
              <a:rPr lang="en-US" b="1" dirty="0"/>
              <a:t>Sales Team Input</a:t>
            </a:r>
            <a:r>
              <a:rPr lang="en-US" dirty="0"/>
              <a:t>: Continuous feedback from the sales team to ensure the solution meets their needs</a:t>
            </a:r>
            <a:r>
              <a:rPr lang="en-US" dirty="0" smtClean="0"/>
              <a:t>.</a:t>
            </a:r>
          </a:p>
          <a:p>
            <a:r>
              <a:rPr lang="en-US" b="1" dirty="0"/>
              <a:t>External Vendors</a:t>
            </a:r>
            <a:r>
              <a:rPr lang="en-US" dirty="0"/>
              <a:t>: Integration with third-party tools may require cooperation from external vendors</a:t>
            </a:r>
            <a:r>
              <a:rPr lang="en-US" dirty="0" smtClean="0"/>
              <a:t>.</a:t>
            </a:r>
          </a:p>
          <a:p>
            <a:r>
              <a:rPr lang="en-US" b="1" dirty="0"/>
              <a:t>IT Resources</a:t>
            </a:r>
            <a:r>
              <a:rPr lang="en-US" dirty="0"/>
              <a:t>: Availability of IT resources for system integration and support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Agile Team </a:t>
            </a:r>
            <a:r>
              <a:rPr lang="en-US" b="1" dirty="0"/>
              <a:t>Availability</a:t>
            </a:r>
            <a:r>
              <a:rPr lang="en-US" dirty="0"/>
              <a:t>: </a:t>
            </a:r>
            <a:r>
              <a:rPr lang="en-US" dirty="0" smtClean="0"/>
              <a:t>Dependency </a:t>
            </a:r>
            <a:r>
              <a:rPr lang="en-US" dirty="0"/>
              <a:t>on team members’ availability for timely sprint deliveries.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2711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184856"/>
            <a:ext cx="9905999" cy="4606345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</a:t>
            </a:r>
          </a:p>
          <a:p>
            <a:pPr marL="0" indent="0">
              <a:buNone/>
            </a:pP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6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6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Thank You                       </a:t>
            </a:r>
            <a:r>
              <a:rPr lang="en-US" sz="5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</a:t>
            </a:r>
            <a:endParaRPr lang="en-IN" sz="5400" dirty="0"/>
          </a:p>
        </p:txBody>
      </p:sp>
    </p:spTree>
    <p:extLst>
      <p:ext uri="{BB962C8B-B14F-4D97-AF65-F5344CB8AC3E}">
        <p14:creationId xmlns:p14="http://schemas.microsoft.com/office/powerpoint/2010/main" val="48168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189" y="618518"/>
            <a:ext cx="10004222" cy="901189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AGENDA</a:t>
            </a:r>
            <a:endParaRPr lang="en-IN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189" y="1648496"/>
            <a:ext cx="10004222" cy="455912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Situation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Problem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Opportunity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Purpose Statement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Project Objectives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Success Criteria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Methods/Approach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Resources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Risks and Dependencies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5418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  <a:r>
              <a:rPr lang="en-US" sz="4800" b="1" dirty="0">
                <a:latin typeface="Calibri" panose="020F0502020204030204" pitchFamily="34" charset="0"/>
                <a:cs typeface="Calibri" panose="020F0502020204030204" pitchFamily="34" charset="0"/>
              </a:rPr>
              <a:t>/ PROBLEM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596980"/>
            <a:ext cx="9905998" cy="419422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Situation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Currently Bank is using sales CRM for tracking sales, customer portfolio management and track business/ sales done by the sales team.</a:t>
            </a: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Problem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existing Sales CRM system is outdated, lacks integration with newer tools, and does not support efficient sales team workflows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teams struggle with outdated user interfaces, slow data processing, and lack of real-time analytics, impacting productivity and customer satisfaction.</a:t>
            </a:r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61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887" y="618518"/>
            <a:ext cx="9759524" cy="1029978"/>
          </a:xfrm>
        </p:spPr>
        <p:txBody>
          <a:bodyPr/>
          <a:lstStyle/>
          <a:p>
            <a:r>
              <a:rPr lang="en-US" b="1" dirty="0" smtClean="0"/>
              <a:t>                  OPPORTUNITY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2587" y="1403797"/>
            <a:ext cx="8590208" cy="4430332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enhancement of the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sales CRM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system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will offer the below mentioned opportunities-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ICICI Bank can streamline its sales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IN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customer interactions</a:t>
            </a:r>
          </a:p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Boost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overall sales performance through automation and improved data accessibility.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3287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592428"/>
            <a:ext cx="9905998" cy="914401"/>
          </a:xfrm>
        </p:spPr>
        <p:txBody>
          <a:bodyPr/>
          <a:lstStyle/>
          <a:p>
            <a:r>
              <a:rPr lang="en-IN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PURPOSE </a:t>
            </a:r>
            <a:r>
              <a:rPr lang="en-IN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249251"/>
            <a:ext cx="9905998" cy="51515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b="1" dirty="0"/>
              <a:t>Primary Goal</a:t>
            </a:r>
            <a:r>
              <a:rPr lang="en-IN" sz="2800" dirty="0" smtClean="0"/>
              <a:t>: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Enhance the Sales CRM system to optimize sales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interactions and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data management, resulting in improved sales performance and customer satisfaction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en-IN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Key Goals: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user experience for sales team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members.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Integrated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CRM with modern sales tools and customer data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sources.</a:t>
            </a:r>
          </a:p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eamless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communication between departments using the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CRM.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Provide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real-time analytics and reporting to support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decision-making.</a:t>
            </a:r>
          </a:p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Implement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system using Agile methodology for continuous improvement</a:t>
            </a:r>
            <a:r>
              <a:rPr lang="en-US" dirty="0"/>
              <a:t>.</a:t>
            </a:r>
          </a:p>
          <a:p>
            <a:endParaRPr lang="en-IN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08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58" y="322303"/>
            <a:ext cx="10107254" cy="901189"/>
          </a:xfrm>
        </p:spPr>
        <p:txBody>
          <a:bodyPr/>
          <a:lstStyle/>
          <a:p>
            <a:r>
              <a:rPr lang="en-US" b="1" dirty="0" smtClean="0"/>
              <a:t>                  PROJECT </a:t>
            </a:r>
            <a:r>
              <a:rPr lang="en-US" b="1" dirty="0"/>
              <a:t>OBJECTIVES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223492"/>
            <a:ext cx="10107254" cy="49068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Below mentioned are the project objectives-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Enhance CRM Interface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Develop an intuitive and user-friendly interface for sales teams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Integration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Integrate the CRM with third-party tools and other bank systems for data consistency and better workflow management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Automation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Automate repetitive tasks to reduce manual work and improve efficiency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Real-Time Data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Provide real-time analytics and reporting for improved decision-making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Agile Delivery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: Deliver incremental improvements to the CRM system in sprints, ensuring rapid iterations and feedback loops.</a:t>
            </a:r>
            <a:endParaRPr lang="en-IN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14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10" y="386367"/>
            <a:ext cx="9659155" cy="927278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                  SUCCESS </a:t>
            </a:r>
            <a:r>
              <a:rPr lang="en-US" b="1" dirty="0"/>
              <a:t>CRITERIA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1" y="1043190"/>
            <a:ext cx="9298546" cy="5009880"/>
          </a:xfrm>
        </p:spPr>
        <p:txBody>
          <a:bodyPr/>
          <a:lstStyle/>
          <a:p>
            <a:r>
              <a:rPr lang="en-US" b="1" dirty="0"/>
              <a:t>System Usability</a:t>
            </a:r>
            <a:r>
              <a:rPr lang="en-US" dirty="0"/>
              <a:t>: High user satisfaction and reduced training time for the sales team</a:t>
            </a:r>
            <a:r>
              <a:rPr lang="en-US" dirty="0" smtClean="0"/>
              <a:t>.</a:t>
            </a:r>
          </a:p>
          <a:p>
            <a:r>
              <a:rPr lang="en-US" b="1" dirty="0"/>
              <a:t>Efficiency Gains</a:t>
            </a:r>
            <a:r>
              <a:rPr lang="en-US" dirty="0"/>
              <a:t>: Reduction in manual tasks, leading to an increase in sales </a:t>
            </a:r>
            <a:r>
              <a:rPr lang="en-US" dirty="0" smtClean="0"/>
              <a:t>employee </a:t>
            </a:r>
            <a:r>
              <a:rPr lang="en-US" dirty="0"/>
              <a:t>productivity</a:t>
            </a:r>
            <a:r>
              <a:rPr lang="en-US" dirty="0" smtClean="0"/>
              <a:t>.</a:t>
            </a:r>
          </a:p>
          <a:p>
            <a:r>
              <a:rPr lang="en-US" b="1" dirty="0"/>
              <a:t>Data Accuracy</a:t>
            </a:r>
            <a:r>
              <a:rPr lang="en-US" dirty="0"/>
              <a:t>: Improved data consistency and integration with other tools and systems</a:t>
            </a:r>
            <a:r>
              <a:rPr lang="en-US" dirty="0" smtClean="0"/>
              <a:t>.</a:t>
            </a:r>
          </a:p>
          <a:p>
            <a:r>
              <a:rPr lang="en-US" b="1" dirty="0"/>
              <a:t>Customer Satisfaction</a:t>
            </a:r>
            <a:r>
              <a:rPr lang="en-US" dirty="0"/>
              <a:t>: Enhanced customer interactions and faster response </a:t>
            </a:r>
            <a:r>
              <a:rPr lang="en-US" dirty="0" smtClean="0"/>
              <a:t>times.</a:t>
            </a:r>
          </a:p>
          <a:p>
            <a:r>
              <a:rPr lang="en-US" b="1" dirty="0"/>
              <a:t>Agile Success</a:t>
            </a:r>
            <a:r>
              <a:rPr lang="en-US" dirty="0"/>
              <a:t>: Meeting sprint deadlines, delivering features incrementally, and receiving positive feedback from stakeholders.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9077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9826"/>
          </a:xfrm>
        </p:spPr>
        <p:txBody>
          <a:bodyPr/>
          <a:lstStyle/>
          <a:p>
            <a:r>
              <a:rPr lang="en-US" b="1" dirty="0" smtClean="0"/>
              <a:t>            METHODS </a:t>
            </a:r>
            <a:r>
              <a:rPr lang="en-US" b="1" dirty="0"/>
              <a:t>AND APPROACHES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7286" y="1326524"/>
            <a:ext cx="8603086" cy="4739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are using the Agile Methodology for this project. Below mentioned are the methods and approaches-</a:t>
            </a:r>
            <a:endParaRPr lang="en-US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Stakeholder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Engagement and Requirement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Gathering.</a:t>
            </a:r>
          </a:p>
          <a:p>
            <a:r>
              <a:rPr lang="en-US" dirty="0" smtClean="0"/>
              <a:t>Regular </a:t>
            </a:r>
            <a:r>
              <a:rPr lang="en-US" dirty="0"/>
              <a:t>interaction with key stakeholders (sales teams, product owners, IT department) for continuous feedback</a:t>
            </a:r>
            <a:r>
              <a:rPr lang="en-US" dirty="0" smtClean="0"/>
              <a:t>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JIRA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 to document requirements.</a:t>
            </a:r>
          </a:p>
          <a:p>
            <a:r>
              <a:rPr lang="en-IN" b="1" dirty="0" smtClean="0"/>
              <a:t>Agile </a:t>
            </a:r>
            <a:r>
              <a:rPr lang="en-IN" b="1" dirty="0"/>
              <a:t>Framework</a:t>
            </a:r>
            <a:r>
              <a:rPr lang="en-IN" dirty="0"/>
              <a:t>: Scrum </a:t>
            </a:r>
            <a:r>
              <a:rPr lang="en-IN" dirty="0" smtClean="0"/>
              <a:t>methodology</a:t>
            </a:r>
          </a:p>
          <a:p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985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099" y="850005"/>
            <a:ext cx="9053847" cy="5177308"/>
          </a:xfrm>
        </p:spPr>
        <p:txBody>
          <a:bodyPr/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Duration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2-week sprints to deliver incremental improvements.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Backlog Prioritization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Regularly updated product backlog with features based on business priority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Planning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Each sprint will begin with planning sessions to define user stories and tasks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Daily Stand-ups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Short, daily meetings to track progress and discuss roadblocks.</a:t>
            </a: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Sprint Reviews &amp; Retrospectives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 End-of-sprint meetings to demonstrate progress and reflect on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improvements.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Daily Stand-ups</a:t>
            </a: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Short, daily meetings to track progress and discuss roadblocks.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00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1090</TotalTime>
  <Words>784</Words>
  <Application>Microsoft Office PowerPoint</Application>
  <PresentationFormat>Widescreen</PresentationFormat>
  <Paragraphs>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Tw Cen MT</vt:lpstr>
      <vt:lpstr>Circuit</vt:lpstr>
      <vt:lpstr>ENHANCED SALES CRM SYSTEM</vt:lpstr>
      <vt:lpstr>                             AGENDA</vt:lpstr>
      <vt:lpstr>             SITUATION/ PROBLEM</vt:lpstr>
      <vt:lpstr>                  OPPORTUNITY</vt:lpstr>
      <vt:lpstr>                     PURPOSE STATEMENT</vt:lpstr>
      <vt:lpstr>                  PROJECT OBJECTIVES</vt:lpstr>
      <vt:lpstr>                   SUCCESS CRITERIA</vt:lpstr>
      <vt:lpstr>            METHODS AND APPROACHES</vt:lpstr>
      <vt:lpstr>PowerPoint Presentation</vt:lpstr>
      <vt:lpstr>                            Resources</vt:lpstr>
      <vt:lpstr>PowerPoint Presentation</vt:lpstr>
      <vt:lpstr>                RISK AND DEPENDENCIES</vt:lpstr>
      <vt:lpstr> Dependencies-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SALES CRM SYSTEM</dc:title>
  <dc:creator>Microsoft account</dc:creator>
  <cp:lastModifiedBy>Microsoft account</cp:lastModifiedBy>
  <cp:revision>11</cp:revision>
  <dcterms:created xsi:type="dcterms:W3CDTF">2025-02-01T17:23:28Z</dcterms:created>
  <dcterms:modified xsi:type="dcterms:W3CDTF">2025-02-02T11:33:30Z</dcterms:modified>
</cp:coreProperties>
</file>