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65" r:id="rId2"/>
    <p:sldId id="256" r:id="rId3"/>
    <p:sldId id="257" r:id="rId4"/>
    <p:sldId id="258" r:id="rId5"/>
    <p:sldId id="259" r:id="rId6"/>
    <p:sldId id="260" r:id="rId7"/>
    <p:sldId id="261" r:id="rId8"/>
    <p:sldId id="262" r:id="rId9"/>
    <p:sldId id="266" r:id="rId10"/>
    <p:sldId id="267" r:id="rId11"/>
    <p:sldId id="263" r:id="rId12"/>
    <p:sldId id="264"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8" d="100"/>
          <a:sy n="78" d="100"/>
        </p:scale>
        <p:origin x="87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0A7851-ECE5-2AA3-27C7-61577B07F1F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12EA285C-5224-EFC0-F1E5-8B11910CDD3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439D41FE-6369-D5A5-46DD-EF96AB22D32E}"/>
              </a:ext>
            </a:extLst>
          </p:cNvPr>
          <p:cNvSpPr>
            <a:spLocks noGrp="1"/>
          </p:cNvSpPr>
          <p:nvPr>
            <p:ph type="dt" sz="half" idx="10"/>
          </p:nvPr>
        </p:nvSpPr>
        <p:spPr/>
        <p:txBody>
          <a:bodyPr/>
          <a:lstStyle/>
          <a:p>
            <a:fld id="{DCAD7383-C6A8-4A7C-8B5D-A848B2CBC117}" type="datetimeFigureOut">
              <a:rPr lang="en-IN" smtClean="0"/>
              <a:t>01-03-2025</a:t>
            </a:fld>
            <a:endParaRPr lang="en-IN"/>
          </a:p>
        </p:txBody>
      </p:sp>
      <p:sp>
        <p:nvSpPr>
          <p:cNvPr id="5" name="Footer Placeholder 4">
            <a:extLst>
              <a:ext uri="{FF2B5EF4-FFF2-40B4-BE49-F238E27FC236}">
                <a16:creationId xmlns:a16="http://schemas.microsoft.com/office/drawing/2014/main" id="{A8677907-D9C9-8B6D-CAAE-7B6C27035CD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908AF8C7-6787-25C9-535B-39472CCE2B25}"/>
              </a:ext>
            </a:extLst>
          </p:cNvPr>
          <p:cNvSpPr>
            <a:spLocks noGrp="1"/>
          </p:cNvSpPr>
          <p:nvPr>
            <p:ph type="sldNum" sz="quarter" idx="12"/>
          </p:nvPr>
        </p:nvSpPr>
        <p:spPr/>
        <p:txBody>
          <a:bodyPr/>
          <a:lstStyle/>
          <a:p>
            <a:fld id="{98C9768B-830E-4BE5-A6C3-D2A51F8977AC}" type="slidenum">
              <a:rPr lang="en-IN" smtClean="0"/>
              <a:t>‹#›</a:t>
            </a:fld>
            <a:endParaRPr lang="en-IN"/>
          </a:p>
        </p:txBody>
      </p:sp>
    </p:spTree>
    <p:extLst>
      <p:ext uri="{BB962C8B-B14F-4D97-AF65-F5344CB8AC3E}">
        <p14:creationId xmlns:p14="http://schemas.microsoft.com/office/powerpoint/2010/main" val="4251804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B1B2E7-DDF5-4C8E-E4E5-9748C4E11270}"/>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C94B898C-1508-3B12-CCB1-044C311AB54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9AA23E3D-ABD3-8FAD-D7EA-618BDE5A5EDE}"/>
              </a:ext>
            </a:extLst>
          </p:cNvPr>
          <p:cNvSpPr>
            <a:spLocks noGrp="1"/>
          </p:cNvSpPr>
          <p:nvPr>
            <p:ph type="dt" sz="half" idx="10"/>
          </p:nvPr>
        </p:nvSpPr>
        <p:spPr/>
        <p:txBody>
          <a:bodyPr/>
          <a:lstStyle/>
          <a:p>
            <a:fld id="{DCAD7383-C6A8-4A7C-8B5D-A848B2CBC117}" type="datetimeFigureOut">
              <a:rPr lang="en-IN" smtClean="0"/>
              <a:t>01-03-2025</a:t>
            </a:fld>
            <a:endParaRPr lang="en-IN"/>
          </a:p>
        </p:txBody>
      </p:sp>
      <p:sp>
        <p:nvSpPr>
          <p:cNvPr id="5" name="Footer Placeholder 4">
            <a:extLst>
              <a:ext uri="{FF2B5EF4-FFF2-40B4-BE49-F238E27FC236}">
                <a16:creationId xmlns:a16="http://schemas.microsoft.com/office/drawing/2014/main" id="{3E9486A2-84BF-678B-1EF3-A860DB1654EF}"/>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03CC21DC-EEFD-AAD7-ACB1-7627ED889016}"/>
              </a:ext>
            </a:extLst>
          </p:cNvPr>
          <p:cNvSpPr>
            <a:spLocks noGrp="1"/>
          </p:cNvSpPr>
          <p:nvPr>
            <p:ph type="sldNum" sz="quarter" idx="12"/>
          </p:nvPr>
        </p:nvSpPr>
        <p:spPr/>
        <p:txBody>
          <a:bodyPr/>
          <a:lstStyle/>
          <a:p>
            <a:fld id="{98C9768B-830E-4BE5-A6C3-D2A51F8977AC}" type="slidenum">
              <a:rPr lang="en-IN" smtClean="0"/>
              <a:t>‹#›</a:t>
            </a:fld>
            <a:endParaRPr lang="en-IN"/>
          </a:p>
        </p:txBody>
      </p:sp>
    </p:spTree>
    <p:extLst>
      <p:ext uri="{BB962C8B-B14F-4D97-AF65-F5344CB8AC3E}">
        <p14:creationId xmlns:p14="http://schemas.microsoft.com/office/powerpoint/2010/main" val="23463057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1668D43-662D-4964-613A-703E40F7215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4A73D59C-6E74-0FB2-FB42-34B0235D11C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429B7CF9-3FCD-8633-5D5B-FF7FA3AE5A8E}"/>
              </a:ext>
            </a:extLst>
          </p:cNvPr>
          <p:cNvSpPr>
            <a:spLocks noGrp="1"/>
          </p:cNvSpPr>
          <p:nvPr>
            <p:ph type="dt" sz="half" idx="10"/>
          </p:nvPr>
        </p:nvSpPr>
        <p:spPr/>
        <p:txBody>
          <a:bodyPr/>
          <a:lstStyle/>
          <a:p>
            <a:fld id="{DCAD7383-C6A8-4A7C-8B5D-A848B2CBC117}" type="datetimeFigureOut">
              <a:rPr lang="en-IN" smtClean="0"/>
              <a:t>01-03-2025</a:t>
            </a:fld>
            <a:endParaRPr lang="en-IN"/>
          </a:p>
        </p:txBody>
      </p:sp>
      <p:sp>
        <p:nvSpPr>
          <p:cNvPr id="5" name="Footer Placeholder 4">
            <a:extLst>
              <a:ext uri="{FF2B5EF4-FFF2-40B4-BE49-F238E27FC236}">
                <a16:creationId xmlns:a16="http://schemas.microsoft.com/office/drawing/2014/main" id="{CD9F0EBF-8701-D2C8-3C00-99840B55B43B}"/>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9C693E50-E35D-8505-893B-486508F46E6A}"/>
              </a:ext>
            </a:extLst>
          </p:cNvPr>
          <p:cNvSpPr>
            <a:spLocks noGrp="1"/>
          </p:cNvSpPr>
          <p:nvPr>
            <p:ph type="sldNum" sz="quarter" idx="12"/>
          </p:nvPr>
        </p:nvSpPr>
        <p:spPr/>
        <p:txBody>
          <a:bodyPr/>
          <a:lstStyle/>
          <a:p>
            <a:fld id="{98C9768B-830E-4BE5-A6C3-D2A51F8977AC}" type="slidenum">
              <a:rPr lang="en-IN" smtClean="0"/>
              <a:t>‹#›</a:t>
            </a:fld>
            <a:endParaRPr lang="en-IN"/>
          </a:p>
        </p:txBody>
      </p:sp>
    </p:spTree>
    <p:extLst>
      <p:ext uri="{BB962C8B-B14F-4D97-AF65-F5344CB8AC3E}">
        <p14:creationId xmlns:p14="http://schemas.microsoft.com/office/powerpoint/2010/main" val="19661759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4AC2D-8304-7D7A-7268-913BE684703D}"/>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D18805EC-63A7-7D1C-44A2-937B32B0C8D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F4918976-2228-DB4B-CE2E-7D5749BE66B4}"/>
              </a:ext>
            </a:extLst>
          </p:cNvPr>
          <p:cNvSpPr>
            <a:spLocks noGrp="1"/>
          </p:cNvSpPr>
          <p:nvPr>
            <p:ph type="dt" sz="half" idx="10"/>
          </p:nvPr>
        </p:nvSpPr>
        <p:spPr/>
        <p:txBody>
          <a:bodyPr/>
          <a:lstStyle/>
          <a:p>
            <a:fld id="{DCAD7383-C6A8-4A7C-8B5D-A848B2CBC117}" type="datetimeFigureOut">
              <a:rPr lang="en-IN" smtClean="0"/>
              <a:t>01-03-2025</a:t>
            </a:fld>
            <a:endParaRPr lang="en-IN"/>
          </a:p>
        </p:txBody>
      </p:sp>
      <p:sp>
        <p:nvSpPr>
          <p:cNvPr id="5" name="Footer Placeholder 4">
            <a:extLst>
              <a:ext uri="{FF2B5EF4-FFF2-40B4-BE49-F238E27FC236}">
                <a16:creationId xmlns:a16="http://schemas.microsoft.com/office/drawing/2014/main" id="{24126F2E-F7ED-3887-F7D5-68130EABF0B1}"/>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967ED5EF-4DFA-5E8C-CB9B-FEE357813CD9}"/>
              </a:ext>
            </a:extLst>
          </p:cNvPr>
          <p:cNvSpPr>
            <a:spLocks noGrp="1"/>
          </p:cNvSpPr>
          <p:nvPr>
            <p:ph type="sldNum" sz="quarter" idx="12"/>
          </p:nvPr>
        </p:nvSpPr>
        <p:spPr/>
        <p:txBody>
          <a:bodyPr/>
          <a:lstStyle/>
          <a:p>
            <a:fld id="{98C9768B-830E-4BE5-A6C3-D2A51F8977AC}" type="slidenum">
              <a:rPr lang="en-IN" smtClean="0"/>
              <a:t>‹#›</a:t>
            </a:fld>
            <a:endParaRPr lang="en-IN"/>
          </a:p>
        </p:txBody>
      </p:sp>
    </p:spTree>
    <p:extLst>
      <p:ext uri="{BB962C8B-B14F-4D97-AF65-F5344CB8AC3E}">
        <p14:creationId xmlns:p14="http://schemas.microsoft.com/office/powerpoint/2010/main" val="18735158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4FAA3E-E480-9D9A-1B8B-AB82CD0F8D5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D6C5F2C8-A661-4857-5E20-7D1A0B2F15D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88413C0-ECD6-F0D5-2758-5F7AD2AE0CE1}"/>
              </a:ext>
            </a:extLst>
          </p:cNvPr>
          <p:cNvSpPr>
            <a:spLocks noGrp="1"/>
          </p:cNvSpPr>
          <p:nvPr>
            <p:ph type="dt" sz="half" idx="10"/>
          </p:nvPr>
        </p:nvSpPr>
        <p:spPr/>
        <p:txBody>
          <a:bodyPr/>
          <a:lstStyle/>
          <a:p>
            <a:fld id="{DCAD7383-C6A8-4A7C-8B5D-A848B2CBC117}" type="datetimeFigureOut">
              <a:rPr lang="en-IN" smtClean="0"/>
              <a:t>01-03-2025</a:t>
            </a:fld>
            <a:endParaRPr lang="en-IN"/>
          </a:p>
        </p:txBody>
      </p:sp>
      <p:sp>
        <p:nvSpPr>
          <p:cNvPr id="5" name="Footer Placeholder 4">
            <a:extLst>
              <a:ext uri="{FF2B5EF4-FFF2-40B4-BE49-F238E27FC236}">
                <a16:creationId xmlns:a16="http://schemas.microsoft.com/office/drawing/2014/main" id="{D759A52D-8902-D65B-AC9F-8C0D8FE272E5}"/>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E1CFD068-28AE-922A-0275-89DD9258EBC0}"/>
              </a:ext>
            </a:extLst>
          </p:cNvPr>
          <p:cNvSpPr>
            <a:spLocks noGrp="1"/>
          </p:cNvSpPr>
          <p:nvPr>
            <p:ph type="sldNum" sz="quarter" idx="12"/>
          </p:nvPr>
        </p:nvSpPr>
        <p:spPr/>
        <p:txBody>
          <a:bodyPr/>
          <a:lstStyle/>
          <a:p>
            <a:fld id="{98C9768B-830E-4BE5-A6C3-D2A51F8977AC}" type="slidenum">
              <a:rPr lang="en-IN" smtClean="0"/>
              <a:t>‹#›</a:t>
            </a:fld>
            <a:endParaRPr lang="en-IN"/>
          </a:p>
        </p:txBody>
      </p:sp>
    </p:spTree>
    <p:extLst>
      <p:ext uri="{BB962C8B-B14F-4D97-AF65-F5344CB8AC3E}">
        <p14:creationId xmlns:p14="http://schemas.microsoft.com/office/powerpoint/2010/main" val="36322966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9FF17E-E668-DA10-AB0E-BCBAF85620D6}"/>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F40E075F-7F52-C123-BB30-C0B8248EDB9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39A811BB-EF06-A530-83C4-68450B4AA76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8DC92DF0-13DE-542C-96EB-1CA164906892}"/>
              </a:ext>
            </a:extLst>
          </p:cNvPr>
          <p:cNvSpPr>
            <a:spLocks noGrp="1"/>
          </p:cNvSpPr>
          <p:nvPr>
            <p:ph type="dt" sz="half" idx="10"/>
          </p:nvPr>
        </p:nvSpPr>
        <p:spPr/>
        <p:txBody>
          <a:bodyPr/>
          <a:lstStyle/>
          <a:p>
            <a:fld id="{DCAD7383-C6A8-4A7C-8B5D-A848B2CBC117}" type="datetimeFigureOut">
              <a:rPr lang="en-IN" smtClean="0"/>
              <a:t>01-03-2025</a:t>
            </a:fld>
            <a:endParaRPr lang="en-IN"/>
          </a:p>
        </p:txBody>
      </p:sp>
      <p:sp>
        <p:nvSpPr>
          <p:cNvPr id="6" name="Footer Placeholder 5">
            <a:extLst>
              <a:ext uri="{FF2B5EF4-FFF2-40B4-BE49-F238E27FC236}">
                <a16:creationId xmlns:a16="http://schemas.microsoft.com/office/drawing/2014/main" id="{74F8B545-CEE2-9330-E03C-5BF951BE255B}"/>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10A1F6BC-39A0-C9B0-40A2-BB5C8EBA63F3}"/>
              </a:ext>
            </a:extLst>
          </p:cNvPr>
          <p:cNvSpPr>
            <a:spLocks noGrp="1"/>
          </p:cNvSpPr>
          <p:nvPr>
            <p:ph type="sldNum" sz="quarter" idx="12"/>
          </p:nvPr>
        </p:nvSpPr>
        <p:spPr/>
        <p:txBody>
          <a:bodyPr/>
          <a:lstStyle/>
          <a:p>
            <a:fld id="{98C9768B-830E-4BE5-A6C3-D2A51F8977AC}" type="slidenum">
              <a:rPr lang="en-IN" smtClean="0"/>
              <a:t>‹#›</a:t>
            </a:fld>
            <a:endParaRPr lang="en-IN"/>
          </a:p>
        </p:txBody>
      </p:sp>
    </p:spTree>
    <p:extLst>
      <p:ext uri="{BB962C8B-B14F-4D97-AF65-F5344CB8AC3E}">
        <p14:creationId xmlns:p14="http://schemas.microsoft.com/office/powerpoint/2010/main" val="21805179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05FB0E-536A-5BDB-2346-9AA772FB8444}"/>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8C57225C-EA66-79B0-712B-D1657A3F262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51FC347-72D7-C6B0-3291-CAC5E75C4D6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15FB05D1-F5C2-08C3-2F48-5B34655E843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BC9E046-359D-B1D7-4D9E-FB0A092073F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5BF59332-91E5-026A-1205-3C3A27FF3DAD}"/>
              </a:ext>
            </a:extLst>
          </p:cNvPr>
          <p:cNvSpPr>
            <a:spLocks noGrp="1"/>
          </p:cNvSpPr>
          <p:nvPr>
            <p:ph type="dt" sz="half" idx="10"/>
          </p:nvPr>
        </p:nvSpPr>
        <p:spPr/>
        <p:txBody>
          <a:bodyPr/>
          <a:lstStyle/>
          <a:p>
            <a:fld id="{DCAD7383-C6A8-4A7C-8B5D-A848B2CBC117}" type="datetimeFigureOut">
              <a:rPr lang="en-IN" smtClean="0"/>
              <a:t>01-03-2025</a:t>
            </a:fld>
            <a:endParaRPr lang="en-IN"/>
          </a:p>
        </p:txBody>
      </p:sp>
      <p:sp>
        <p:nvSpPr>
          <p:cNvPr id="8" name="Footer Placeholder 7">
            <a:extLst>
              <a:ext uri="{FF2B5EF4-FFF2-40B4-BE49-F238E27FC236}">
                <a16:creationId xmlns:a16="http://schemas.microsoft.com/office/drawing/2014/main" id="{E558E550-DE77-0E48-004C-D5EA6CF78EF1}"/>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79003F45-E839-863F-EEAA-9969965EFBB2}"/>
              </a:ext>
            </a:extLst>
          </p:cNvPr>
          <p:cNvSpPr>
            <a:spLocks noGrp="1"/>
          </p:cNvSpPr>
          <p:nvPr>
            <p:ph type="sldNum" sz="quarter" idx="12"/>
          </p:nvPr>
        </p:nvSpPr>
        <p:spPr/>
        <p:txBody>
          <a:bodyPr/>
          <a:lstStyle/>
          <a:p>
            <a:fld id="{98C9768B-830E-4BE5-A6C3-D2A51F8977AC}" type="slidenum">
              <a:rPr lang="en-IN" smtClean="0"/>
              <a:t>‹#›</a:t>
            </a:fld>
            <a:endParaRPr lang="en-IN"/>
          </a:p>
        </p:txBody>
      </p:sp>
    </p:spTree>
    <p:extLst>
      <p:ext uri="{BB962C8B-B14F-4D97-AF65-F5344CB8AC3E}">
        <p14:creationId xmlns:p14="http://schemas.microsoft.com/office/powerpoint/2010/main" val="2042106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873932-DEF1-A605-B3AC-3EC05329C1D9}"/>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ACF85A42-E9B8-3EA8-57C1-2450B8829931}"/>
              </a:ext>
            </a:extLst>
          </p:cNvPr>
          <p:cNvSpPr>
            <a:spLocks noGrp="1"/>
          </p:cNvSpPr>
          <p:nvPr>
            <p:ph type="dt" sz="half" idx="10"/>
          </p:nvPr>
        </p:nvSpPr>
        <p:spPr/>
        <p:txBody>
          <a:bodyPr/>
          <a:lstStyle/>
          <a:p>
            <a:fld id="{DCAD7383-C6A8-4A7C-8B5D-A848B2CBC117}" type="datetimeFigureOut">
              <a:rPr lang="en-IN" smtClean="0"/>
              <a:t>01-03-2025</a:t>
            </a:fld>
            <a:endParaRPr lang="en-IN"/>
          </a:p>
        </p:txBody>
      </p:sp>
      <p:sp>
        <p:nvSpPr>
          <p:cNvPr id="4" name="Footer Placeholder 3">
            <a:extLst>
              <a:ext uri="{FF2B5EF4-FFF2-40B4-BE49-F238E27FC236}">
                <a16:creationId xmlns:a16="http://schemas.microsoft.com/office/drawing/2014/main" id="{669A4BE3-E9C4-BBC0-AB61-AC5777F2D7EB}"/>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B34EA93B-84A2-1EA8-8125-8ED8DEEFEB08}"/>
              </a:ext>
            </a:extLst>
          </p:cNvPr>
          <p:cNvSpPr>
            <a:spLocks noGrp="1"/>
          </p:cNvSpPr>
          <p:nvPr>
            <p:ph type="sldNum" sz="quarter" idx="12"/>
          </p:nvPr>
        </p:nvSpPr>
        <p:spPr/>
        <p:txBody>
          <a:bodyPr/>
          <a:lstStyle/>
          <a:p>
            <a:fld id="{98C9768B-830E-4BE5-A6C3-D2A51F8977AC}" type="slidenum">
              <a:rPr lang="en-IN" smtClean="0"/>
              <a:t>‹#›</a:t>
            </a:fld>
            <a:endParaRPr lang="en-IN"/>
          </a:p>
        </p:txBody>
      </p:sp>
    </p:spTree>
    <p:extLst>
      <p:ext uri="{BB962C8B-B14F-4D97-AF65-F5344CB8AC3E}">
        <p14:creationId xmlns:p14="http://schemas.microsoft.com/office/powerpoint/2010/main" val="24584226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AF78A05-3A60-5699-B45D-81E917939408}"/>
              </a:ext>
            </a:extLst>
          </p:cNvPr>
          <p:cNvSpPr>
            <a:spLocks noGrp="1"/>
          </p:cNvSpPr>
          <p:nvPr>
            <p:ph type="dt" sz="half" idx="10"/>
          </p:nvPr>
        </p:nvSpPr>
        <p:spPr/>
        <p:txBody>
          <a:bodyPr/>
          <a:lstStyle/>
          <a:p>
            <a:fld id="{DCAD7383-C6A8-4A7C-8B5D-A848B2CBC117}" type="datetimeFigureOut">
              <a:rPr lang="en-IN" smtClean="0"/>
              <a:t>01-03-2025</a:t>
            </a:fld>
            <a:endParaRPr lang="en-IN"/>
          </a:p>
        </p:txBody>
      </p:sp>
      <p:sp>
        <p:nvSpPr>
          <p:cNvPr id="3" name="Footer Placeholder 2">
            <a:extLst>
              <a:ext uri="{FF2B5EF4-FFF2-40B4-BE49-F238E27FC236}">
                <a16:creationId xmlns:a16="http://schemas.microsoft.com/office/drawing/2014/main" id="{F218D72C-E3DA-380D-73BA-A5F326DE7F32}"/>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2882E62B-B6CF-14B3-E35F-851E8227F2BA}"/>
              </a:ext>
            </a:extLst>
          </p:cNvPr>
          <p:cNvSpPr>
            <a:spLocks noGrp="1"/>
          </p:cNvSpPr>
          <p:nvPr>
            <p:ph type="sldNum" sz="quarter" idx="12"/>
          </p:nvPr>
        </p:nvSpPr>
        <p:spPr/>
        <p:txBody>
          <a:bodyPr/>
          <a:lstStyle/>
          <a:p>
            <a:fld id="{98C9768B-830E-4BE5-A6C3-D2A51F8977AC}" type="slidenum">
              <a:rPr lang="en-IN" smtClean="0"/>
              <a:t>‹#›</a:t>
            </a:fld>
            <a:endParaRPr lang="en-IN"/>
          </a:p>
        </p:txBody>
      </p:sp>
    </p:spTree>
    <p:extLst>
      <p:ext uri="{BB962C8B-B14F-4D97-AF65-F5344CB8AC3E}">
        <p14:creationId xmlns:p14="http://schemas.microsoft.com/office/powerpoint/2010/main" val="7255064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5B8915-E24D-4EFB-F46B-E5F3661FDD2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27D37D23-35E7-FDEA-0173-9FD20651ACC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D40742B9-FF41-33D7-F01F-0F6FA30E15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6321216-3AA2-6137-E7FC-45E9E3A40738}"/>
              </a:ext>
            </a:extLst>
          </p:cNvPr>
          <p:cNvSpPr>
            <a:spLocks noGrp="1"/>
          </p:cNvSpPr>
          <p:nvPr>
            <p:ph type="dt" sz="half" idx="10"/>
          </p:nvPr>
        </p:nvSpPr>
        <p:spPr/>
        <p:txBody>
          <a:bodyPr/>
          <a:lstStyle/>
          <a:p>
            <a:fld id="{DCAD7383-C6A8-4A7C-8B5D-A848B2CBC117}" type="datetimeFigureOut">
              <a:rPr lang="en-IN" smtClean="0"/>
              <a:t>01-03-2025</a:t>
            </a:fld>
            <a:endParaRPr lang="en-IN"/>
          </a:p>
        </p:txBody>
      </p:sp>
      <p:sp>
        <p:nvSpPr>
          <p:cNvPr id="6" name="Footer Placeholder 5">
            <a:extLst>
              <a:ext uri="{FF2B5EF4-FFF2-40B4-BE49-F238E27FC236}">
                <a16:creationId xmlns:a16="http://schemas.microsoft.com/office/drawing/2014/main" id="{2A7867D3-41B1-6348-2A66-878796609B62}"/>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31310066-4026-D99E-78FD-63CE9C811E52}"/>
              </a:ext>
            </a:extLst>
          </p:cNvPr>
          <p:cNvSpPr>
            <a:spLocks noGrp="1"/>
          </p:cNvSpPr>
          <p:nvPr>
            <p:ph type="sldNum" sz="quarter" idx="12"/>
          </p:nvPr>
        </p:nvSpPr>
        <p:spPr/>
        <p:txBody>
          <a:bodyPr/>
          <a:lstStyle/>
          <a:p>
            <a:fld id="{98C9768B-830E-4BE5-A6C3-D2A51F8977AC}" type="slidenum">
              <a:rPr lang="en-IN" smtClean="0"/>
              <a:t>‹#›</a:t>
            </a:fld>
            <a:endParaRPr lang="en-IN"/>
          </a:p>
        </p:txBody>
      </p:sp>
    </p:spTree>
    <p:extLst>
      <p:ext uri="{BB962C8B-B14F-4D97-AF65-F5344CB8AC3E}">
        <p14:creationId xmlns:p14="http://schemas.microsoft.com/office/powerpoint/2010/main" val="589682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5FC975-25CE-8697-14E9-C9F06B779FD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54CCF234-6BB2-F604-51FD-13ADEB344A1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06843A73-E71F-18D9-B645-3F0251CF96D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D48A18F-188B-A211-A6CB-1A3DC00E8FDC}"/>
              </a:ext>
            </a:extLst>
          </p:cNvPr>
          <p:cNvSpPr>
            <a:spLocks noGrp="1"/>
          </p:cNvSpPr>
          <p:nvPr>
            <p:ph type="dt" sz="half" idx="10"/>
          </p:nvPr>
        </p:nvSpPr>
        <p:spPr/>
        <p:txBody>
          <a:bodyPr/>
          <a:lstStyle/>
          <a:p>
            <a:fld id="{DCAD7383-C6A8-4A7C-8B5D-A848B2CBC117}" type="datetimeFigureOut">
              <a:rPr lang="en-IN" smtClean="0"/>
              <a:t>01-03-2025</a:t>
            </a:fld>
            <a:endParaRPr lang="en-IN"/>
          </a:p>
        </p:txBody>
      </p:sp>
      <p:sp>
        <p:nvSpPr>
          <p:cNvPr id="6" name="Footer Placeholder 5">
            <a:extLst>
              <a:ext uri="{FF2B5EF4-FFF2-40B4-BE49-F238E27FC236}">
                <a16:creationId xmlns:a16="http://schemas.microsoft.com/office/drawing/2014/main" id="{32AA6A6F-488D-E294-53D1-61329D72744E}"/>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093D79F0-831E-C4F7-10DA-75D8284BA8B2}"/>
              </a:ext>
            </a:extLst>
          </p:cNvPr>
          <p:cNvSpPr>
            <a:spLocks noGrp="1"/>
          </p:cNvSpPr>
          <p:nvPr>
            <p:ph type="sldNum" sz="quarter" idx="12"/>
          </p:nvPr>
        </p:nvSpPr>
        <p:spPr/>
        <p:txBody>
          <a:bodyPr/>
          <a:lstStyle/>
          <a:p>
            <a:fld id="{98C9768B-830E-4BE5-A6C3-D2A51F8977AC}" type="slidenum">
              <a:rPr lang="en-IN" smtClean="0"/>
              <a:t>‹#›</a:t>
            </a:fld>
            <a:endParaRPr lang="en-IN"/>
          </a:p>
        </p:txBody>
      </p:sp>
    </p:spTree>
    <p:extLst>
      <p:ext uri="{BB962C8B-B14F-4D97-AF65-F5344CB8AC3E}">
        <p14:creationId xmlns:p14="http://schemas.microsoft.com/office/powerpoint/2010/main" val="67076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510C0AB-F53A-9644-75F6-F1D671E0F89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2C450D87-4C49-BD30-86B3-59F24C181AF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1D7478A4-5FCB-E4F3-33F3-54EB8E583AA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AD7383-C6A8-4A7C-8B5D-A848B2CBC117}" type="datetimeFigureOut">
              <a:rPr lang="en-IN" smtClean="0"/>
              <a:t>01-03-2025</a:t>
            </a:fld>
            <a:endParaRPr lang="en-IN"/>
          </a:p>
        </p:txBody>
      </p:sp>
      <p:sp>
        <p:nvSpPr>
          <p:cNvPr id="5" name="Footer Placeholder 4">
            <a:extLst>
              <a:ext uri="{FF2B5EF4-FFF2-40B4-BE49-F238E27FC236}">
                <a16:creationId xmlns:a16="http://schemas.microsoft.com/office/drawing/2014/main" id="{A8F5E079-ABC3-5A70-91D8-722FB5BAA61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4D25DDAA-3B0B-C524-97A0-12EC5D612AF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C9768B-830E-4BE5-A6C3-D2A51F8977AC}" type="slidenum">
              <a:rPr lang="en-IN" smtClean="0"/>
              <a:t>‹#›</a:t>
            </a:fld>
            <a:endParaRPr lang="en-IN"/>
          </a:p>
        </p:txBody>
      </p:sp>
    </p:spTree>
    <p:extLst>
      <p:ext uri="{BB962C8B-B14F-4D97-AF65-F5344CB8AC3E}">
        <p14:creationId xmlns:p14="http://schemas.microsoft.com/office/powerpoint/2010/main" val="2042759045"/>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ABC065-08CF-CD57-B16C-C7D82E3BAF9D}"/>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3AB1606F-0C1E-1CB1-74FF-4ADE1265C8D7}"/>
              </a:ext>
            </a:extLst>
          </p:cNvPr>
          <p:cNvSpPr>
            <a:spLocks noGrp="1"/>
          </p:cNvSpPr>
          <p:nvPr>
            <p:ph type="subTitle" idx="1"/>
          </p:nvPr>
        </p:nvSpPr>
        <p:spPr>
          <a:xfrm>
            <a:off x="717755" y="943897"/>
            <a:ext cx="10697497" cy="5230761"/>
          </a:xfrm>
        </p:spPr>
        <p:txBody>
          <a:bodyPr>
            <a:normAutofit/>
          </a:bodyPr>
          <a:lstStyle/>
          <a:p>
            <a:pPr algn="l"/>
            <a:r>
              <a:rPr lang="en-IN" sz="1600" dirty="0"/>
              <a:t>Project Title- Automated HR Operational Workflow and Employee Task Management</a:t>
            </a:r>
          </a:p>
          <a:p>
            <a:pPr algn="l"/>
            <a:endParaRPr lang="en-IN" sz="1600" dirty="0"/>
          </a:p>
          <a:p>
            <a:pPr algn="l"/>
            <a:r>
              <a:rPr lang="en-IN" sz="1600" dirty="0"/>
              <a:t>Prepared By- Ms. Anayta Nikam</a:t>
            </a:r>
          </a:p>
          <a:p>
            <a:pPr algn="l"/>
            <a:endParaRPr lang="en-IN" sz="1600" dirty="0"/>
          </a:p>
          <a:p>
            <a:pPr algn="l"/>
            <a:r>
              <a:rPr lang="en-IN" sz="1600" dirty="0"/>
              <a:t>Date- 1</a:t>
            </a:r>
            <a:r>
              <a:rPr lang="en-IN" sz="1600" baseline="30000" dirty="0"/>
              <a:t>st</a:t>
            </a:r>
            <a:r>
              <a:rPr lang="en-IN" sz="1600" dirty="0"/>
              <a:t> April 2025</a:t>
            </a:r>
          </a:p>
        </p:txBody>
      </p:sp>
    </p:spTree>
    <p:extLst>
      <p:ext uri="{BB962C8B-B14F-4D97-AF65-F5344CB8AC3E}">
        <p14:creationId xmlns:p14="http://schemas.microsoft.com/office/powerpoint/2010/main" val="13243944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5307B3-BAE1-EA03-A3F2-D81DC59D71B6}"/>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FE4F2ADF-7357-3634-68F0-FB3E0515C34B}"/>
              </a:ext>
            </a:extLst>
          </p:cNvPr>
          <p:cNvSpPr>
            <a:spLocks noGrp="1"/>
          </p:cNvSpPr>
          <p:nvPr>
            <p:ph type="subTitle" idx="1"/>
          </p:nvPr>
        </p:nvSpPr>
        <p:spPr>
          <a:xfrm>
            <a:off x="383459" y="226142"/>
            <a:ext cx="11562735" cy="6479458"/>
          </a:xfrm>
        </p:spPr>
        <p:txBody>
          <a:bodyPr>
            <a:normAutofit/>
          </a:bodyPr>
          <a:lstStyle/>
          <a:p>
            <a:pPr algn="l"/>
            <a:r>
              <a:rPr lang="en-IN" sz="2800" dirty="0"/>
              <a:t>METHODS / APPROACH</a:t>
            </a:r>
          </a:p>
          <a:p>
            <a:pPr marL="285750" indent="-285750" algn="l">
              <a:lnSpc>
                <a:spcPct val="150000"/>
              </a:lnSpc>
              <a:buFont typeface="Arial" panose="020B0604020202020204" pitchFamily="34" charset="0"/>
              <a:buChar char="•"/>
            </a:pPr>
            <a:r>
              <a:rPr lang="en-IN" sz="1800" kern="100" dirty="0">
                <a:effectLst/>
                <a:latin typeface="Calibri" panose="020F0502020204030204" pitchFamily="34" charset="0"/>
                <a:ea typeface="Calibri" panose="020F0502020204030204" pitchFamily="34" charset="0"/>
                <a:cs typeface="Calibri" panose="020F0502020204030204" pitchFamily="34" charset="0"/>
              </a:rPr>
              <a:t>Very first  </a:t>
            </a:r>
            <a:r>
              <a:rPr lang="en-IN" sz="1800" b="1" kern="100" dirty="0">
                <a:effectLst/>
                <a:latin typeface="Calibri" panose="020F0502020204030204" pitchFamily="34" charset="0"/>
                <a:ea typeface="Calibri" panose="020F0502020204030204" pitchFamily="34" charset="0"/>
                <a:cs typeface="Calibri" panose="020F0502020204030204" pitchFamily="34" charset="0"/>
              </a:rPr>
              <a:t>BPM</a:t>
            </a:r>
            <a:r>
              <a:rPr lang="en-IN" sz="1800" kern="100" dirty="0">
                <a:effectLst/>
                <a:latin typeface="Calibri" panose="020F0502020204030204" pitchFamily="34" charset="0"/>
                <a:ea typeface="Calibri" panose="020F0502020204030204" pitchFamily="34" charset="0"/>
                <a:cs typeface="Calibri" panose="020F0502020204030204" pitchFamily="34" charset="0"/>
              </a:rPr>
              <a:t> Business Process Model </a:t>
            </a:r>
            <a:r>
              <a:rPr lang="en-IN" sz="1800" kern="100" dirty="0">
                <a:latin typeface="Calibri" panose="020F0502020204030204" pitchFamily="34" charset="0"/>
                <a:ea typeface="Calibri" panose="020F0502020204030204" pitchFamily="34" charset="0"/>
                <a:cs typeface="Calibri" panose="020F0502020204030204" pitchFamily="34" charset="0"/>
              </a:rPr>
              <a:t>study has been done </a:t>
            </a:r>
            <a:r>
              <a:rPr lang="en-IN" sz="1800" kern="100" dirty="0">
                <a:effectLst/>
                <a:latin typeface="Calibri" panose="020F0502020204030204" pitchFamily="34" charset="0"/>
                <a:ea typeface="Calibri" panose="020F0502020204030204" pitchFamily="34" charset="0"/>
                <a:cs typeface="Calibri" panose="020F0502020204030204" pitchFamily="34" charset="0"/>
              </a:rPr>
              <a:t>for HRMS application (Goal, Inputs, Resources, Outputs, Activities and Value created to the end users) and Gap analysis will be done AS-IS existing process &amp;TO-BE future Process </a:t>
            </a:r>
            <a:endParaRPr lang="en-IN" sz="1700" dirty="0"/>
          </a:p>
          <a:p>
            <a:pPr marL="285750" indent="-285750" algn="l">
              <a:lnSpc>
                <a:spcPct val="150000"/>
              </a:lnSpc>
              <a:buFont typeface="Arial" panose="020B0604020202020204" pitchFamily="34" charset="0"/>
              <a:buChar char="•"/>
            </a:pPr>
            <a:r>
              <a:rPr lang="en-IN" sz="1700" b="1" dirty="0"/>
              <a:t>RACI Stakeholder analysis- </a:t>
            </a:r>
            <a:r>
              <a:rPr lang="en-IN" sz="1700" dirty="0"/>
              <a:t>All internal and external stake holders analysis has done as per their </a:t>
            </a:r>
            <a:r>
              <a:rPr lang="en-IN" sz="1800" dirty="0">
                <a:effectLst/>
                <a:latin typeface="Calibri" panose="020F0502020204030204" pitchFamily="34" charset="0"/>
                <a:ea typeface="Calibri" panose="020F0502020204030204" pitchFamily="34" charset="0"/>
              </a:rPr>
              <a:t>It helps to identify the to identify stakeholders involved in a project and their roles and responsibilities.</a:t>
            </a:r>
          </a:p>
          <a:p>
            <a:pPr marL="285750" indent="-285750" algn="l">
              <a:lnSpc>
                <a:spcPct val="150000"/>
              </a:lnSpc>
              <a:buFont typeface="Arial" panose="020B0604020202020204" pitchFamily="34" charset="0"/>
              <a:buChar char="•"/>
            </a:pPr>
            <a:r>
              <a:rPr lang="en-IN" sz="1700" b="1" dirty="0"/>
              <a:t>Gantt Chart </a:t>
            </a:r>
            <a:r>
              <a:rPr lang="en-IN" sz="1700" dirty="0"/>
              <a:t>has been prepared for </a:t>
            </a:r>
            <a:r>
              <a:rPr lang="en-IN" sz="1800" kern="100" dirty="0">
                <a:effectLst/>
                <a:latin typeface="Calibri" panose="020F0502020204030204" pitchFamily="34" charset="0"/>
                <a:ea typeface="Calibri" panose="020F0502020204030204" pitchFamily="34" charset="0"/>
                <a:cs typeface="Calibri" panose="020F0502020204030204" pitchFamily="34" charset="0"/>
              </a:rPr>
              <a:t>Using of Gantt chart is tracking progress.</a:t>
            </a:r>
          </a:p>
          <a:p>
            <a:pPr marL="285750" indent="-285750" algn="l">
              <a:lnSpc>
                <a:spcPct val="150000"/>
              </a:lnSpc>
              <a:buFont typeface="Arial" panose="020B0604020202020204" pitchFamily="34" charset="0"/>
              <a:buChar char="•"/>
            </a:pPr>
            <a:r>
              <a:rPr lang="en-IN" sz="1800" b="1" dirty="0">
                <a:effectLst/>
                <a:latin typeface="Calibri" panose="020F0502020204030204" pitchFamily="34" charset="0"/>
                <a:ea typeface="Calibri" panose="020F0502020204030204" pitchFamily="34" charset="0"/>
                <a:cs typeface="Times New Roman" panose="02020603050405020304" pitchFamily="18" charset="0"/>
              </a:rPr>
              <a:t>Ms Visio </a:t>
            </a:r>
            <a:r>
              <a:rPr lang="en-IN" sz="1800" dirty="0">
                <a:effectLst/>
                <a:latin typeface="Calibri" panose="020F0502020204030204" pitchFamily="34" charset="0"/>
                <a:ea typeface="Calibri" panose="020F0502020204030204" pitchFamily="34" charset="0"/>
                <a:cs typeface="Times New Roman" panose="02020603050405020304" pitchFamily="18" charset="0"/>
              </a:rPr>
              <a:t>is used to create diagrams such as flowchart, Use case diagram, Activity diagram. We used </a:t>
            </a:r>
            <a:r>
              <a:rPr lang="en-IN" sz="1800" b="1" dirty="0">
                <a:effectLst/>
                <a:latin typeface="Calibri" panose="020F0502020204030204" pitchFamily="34" charset="0"/>
                <a:ea typeface="Calibri" panose="020F0502020204030204" pitchFamily="34" charset="0"/>
                <a:cs typeface="Times New Roman" panose="02020603050405020304" pitchFamily="18" charset="0"/>
              </a:rPr>
              <a:t>Balsamiq</a:t>
            </a:r>
            <a:r>
              <a:rPr lang="en-IN" sz="1800" dirty="0">
                <a:effectLst/>
                <a:latin typeface="Calibri" panose="020F0502020204030204" pitchFamily="34" charset="0"/>
                <a:ea typeface="Calibri" panose="020F0502020204030204" pitchFamily="34" charset="0"/>
                <a:cs typeface="Times New Roman" panose="02020603050405020304" pitchFamily="18" charset="0"/>
              </a:rPr>
              <a:t> tool to create a dummy model which will look front page of end application</a:t>
            </a:r>
            <a:endParaRPr lang="en-IN" sz="1800" b="1" dirty="0">
              <a:latin typeface="Calibri" panose="020F0502020204030204" pitchFamily="34" charset="0"/>
              <a:ea typeface="Calibri" panose="020F0502020204030204" pitchFamily="34" charset="0"/>
            </a:endParaRPr>
          </a:p>
          <a:p>
            <a:pPr marL="285750" indent="-285750" algn="l">
              <a:lnSpc>
                <a:spcPct val="150000"/>
              </a:lnSpc>
              <a:buFont typeface="Arial" panose="020B0604020202020204" pitchFamily="34" charset="0"/>
              <a:buChar char="•"/>
            </a:pPr>
            <a:r>
              <a:rPr lang="en-IN" sz="1800" b="1" dirty="0">
                <a:latin typeface="Calibri" panose="020F0502020204030204" pitchFamily="34" charset="0"/>
                <a:ea typeface="Calibri" panose="020F0502020204030204" pitchFamily="34" charset="0"/>
              </a:rPr>
              <a:t>Project requirements priority </a:t>
            </a:r>
            <a:r>
              <a:rPr lang="en-IN" sz="1800" dirty="0"/>
              <a:t>All functional and business requirements will be prioritize by using 1-10 </a:t>
            </a:r>
            <a:endParaRPr lang="en-IN" sz="1800" b="1" dirty="0">
              <a:latin typeface="Calibri" panose="020F0502020204030204" pitchFamily="34" charset="0"/>
              <a:ea typeface="Calibri" panose="020F0502020204030204" pitchFamily="34" charset="0"/>
            </a:endParaRPr>
          </a:p>
          <a:p>
            <a:pPr marL="285750" indent="-285750" algn="l">
              <a:lnSpc>
                <a:spcPct val="150000"/>
              </a:lnSpc>
              <a:buFont typeface="Arial" panose="020B0604020202020204" pitchFamily="34" charset="0"/>
              <a:buChar char="•"/>
            </a:pP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602400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43104D-7A27-3938-6D87-0F152B128B80}"/>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2C97212C-30C6-CD47-BC9F-01115066A74A}"/>
              </a:ext>
            </a:extLst>
          </p:cNvPr>
          <p:cNvSpPr>
            <a:spLocks noGrp="1"/>
          </p:cNvSpPr>
          <p:nvPr>
            <p:ph type="subTitle" idx="1"/>
          </p:nvPr>
        </p:nvSpPr>
        <p:spPr>
          <a:xfrm>
            <a:off x="491613" y="78658"/>
            <a:ext cx="11385755" cy="6646607"/>
          </a:xfrm>
        </p:spPr>
        <p:txBody>
          <a:bodyPr>
            <a:normAutofit lnSpcReduction="10000"/>
          </a:bodyPr>
          <a:lstStyle/>
          <a:p>
            <a:pPr algn="l"/>
            <a:r>
              <a:rPr lang="en-IN" sz="2800" dirty="0"/>
              <a:t>RESOURCES</a:t>
            </a:r>
          </a:p>
          <a:p>
            <a:pPr marL="285750" indent="-285750" algn="l">
              <a:lnSpc>
                <a:spcPct val="150000"/>
              </a:lnSpc>
              <a:buFont typeface="Arial" panose="020B0604020202020204" pitchFamily="34" charset="0"/>
              <a:buChar char="•"/>
            </a:pPr>
            <a:r>
              <a:rPr lang="en-IN" sz="1700" b="1" dirty="0"/>
              <a:t>People-</a:t>
            </a:r>
            <a:r>
              <a:rPr lang="en-IN" sz="1700" dirty="0"/>
              <a:t> </a:t>
            </a:r>
            <a:r>
              <a:rPr lang="en-IN" sz="1800" dirty="0">
                <a:effectLst/>
                <a:latin typeface="Calibri" panose="020F0502020204030204" pitchFamily="34" charset="0"/>
                <a:ea typeface="Calibri" panose="020F0502020204030204" pitchFamily="34" charset="0"/>
              </a:rPr>
              <a:t> For this HRMS application project. </a:t>
            </a:r>
            <a:r>
              <a:rPr lang="en-IN" sz="1800" dirty="0">
                <a:latin typeface="Calibri" panose="020F0502020204030204" pitchFamily="34" charset="0"/>
                <a:ea typeface="Calibri" panose="020F0502020204030204" pitchFamily="34" charset="0"/>
              </a:rPr>
              <a:t>N</a:t>
            </a:r>
            <a:r>
              <a:rPr lang="en-IN" sz="1800" dirty="0">
                <a:effectLst/>
                <a:latin typeface="Calibri" panose="020F0502020204030204" pitchFamily="34" charset="0"/>
                <a:ea typeface="Calibri" panose="020F0502020204030204" pitchFamily="34" charset="0"/>
              </a:rPr>
              <a:t>eed a good technical team such as, 4 developers (1 senior developer &amp; 3 junior developer), HR domain experts who provides insights into HR Process, skilled UI /UX designer to design them,  2 QA tester to perform functional, integration and security testing, data base admin to manage database, network engineer, 1 project manager  who ensure project align with business goals and manag</a:t>
            </a:r>
            <a:r>
              <a:rPr lang="en-IN" sz="1800" dirty="0">
                <a:latin typeface="Calibri" panose="020F0502020204030204" pitchFamily="34" charset="0"/>
                <a:ea typeface="Calibri" panose="020F0502020204030204" pitchFamily="34" charset="0"/>
              </a:rPr>
              <a:t>e timelines</a:t>
            </a:r>
            <a:r>
              <a:rPr lang="en-IN" sz="1800" dirty="0">
                <a:effectLst/>
                <a:latin typeface="Calibri" panose="020F0502020204030204" pitchFamily="34" charset="0"/>
                <a:ea typeface="Calibri" panose="020F0502020204030204" pitchFamily="34" charset="0"/>
              </a:rPr>
              <a:t>, 2 business analyst  to gather HRMS requirements from the stakeholder and document them. for the project.</a:t>
            </a:r>
            <a:endParaRPr lang="en-IN" sz="1700" dirty="0"/>
          </a:p>
          <a:p>
            <a:pPr marL="285750" indent="-285750" algn="l">
              <a:lnSpc>
                <a:spcPct val="150000"/>
              </a:lnSpc>
              <a:buFont typeface="Arial" panose="020B0604020202020204" pitchFamily="34" charset="0"/>
              <a:buChar char="•"/>
            </a:pPr>
            <a:r>
              <a:rPr lang="en-IN" sz="1700" b="1" dirty="0"/>
              <a:t>Time-  </a:t>
            </a:r>
            <a:r>
              <a:rPr lang="en-IN" sz="1700" dirty="0"/>
              <a:t>This application will be delivered within 24 months. requirements gathering  3months, requirements analysis 2 months, designing 4 months, coding/ development 6 months, testing 3 months, UAT (User Acceptance Test) 3 months, deployment and training 2-3 months. Each phase must be complete before moving to the next stage.</a:t>
            </a:r>
          </a:p>
          <a:p>
            <a:pPr marL="285750" indent="-285750" algn="l">
              <a:lnSpc>
                <a:spcPct val="150000"/>
              </a:lnSpc>
              <a:buFont typeface="Arial" panose="020B0604020202020204" pitchFamily="34" charset="0"/>
              <a:buChar char="•"/>
            </a:pPr>
            <a:r>
              <a:rPr lang="en-IN" sz="1700" b="1" dirty="0"/>
              <a:t>Budget-</a:t>
            </a:r>
            <a:r>
              <a:rPr lang="en-IN" sz="1700" dirty="0"/>
              <a:t> This HRMS application project is medium size project within  the budget is 2Cr. Breakdown is explained as per below which covering manpower, hardware, software and other expenses cost.</a:t>
            </a:r>
          </a:p>
          <a:p>
            <a:pPr marL="342900" indent="-342900" algn="l">
              <a:lnSpc>
                <a:spcPct val="150000"/>
              </a:lnSpc>
              <a:buFont typeface="+mj-lt"/>
              <a:buAutoNum type="arabicPeriod"/>
            </a:pPr>
            <a:r>
              <a:rPr lang="en-IN" sz="1700" dirty="0"/>
              <a:t>Manpower Cost- 1,10,00,000 (1.10 Cr)</a:t>
            </a:r>
          </a:p>
          <a:p>
            <a:pPr marL="342900" indent="-342900" algn="l">
              <a:lnSpc>
                <a:spcPct val="150000"/>
              </a:lnSpc>
              <a:buFont typeface="+mj-lt"/>
              <a:buAutoNum type="arabicPeriod"/>
            </a:pPr>
            <a:r>
              <a:rPr lang="en-IN" sz="1700" dirty="0"/>
              <a:t>Software- 50,00,000 (50 Lakh)</a:t>
            </a:r>
          </a:p>
          <a:p>
            <a:pPr marL="342900" indent="-342900" algn="l">
              <a:lnSpc>
                <a:spcPct val="150000"/>
              </a:lnSpc>
              <a:buFont typeface="+mj-lt"/>
              <a:buAutoNum type="arabicPeriod"/>
            </a:pPr>
            <a:r>
              <a:rPr lang="en-IN" sz="1700" dirty="0"/>
              <a:t>Hardware- 30,00,000 (30 Lakh)</a:t>
            </a:r>
          </a:p>
          <a:p>
            <a:pPr marL="342900" indent="-342900" algn="l">
              <a:lnSpc>
                <a:spcPct val="150000"/>
              </a:lnSpc>
              <a:buFont typeface="+mj-lt"/>
              <a:buAutoNum type="arabicPeriod"/>
            </a:pPr>
            <a:r>
              <a:rPr lang="en-IN" sz="1700" dirty="0"/>
              <a:t>Other Expenses Training and documentation, legal compliances- 10,00,000 (10 Lakh)</a:t>
            </a:r>
          </a:p>
          <a:p>
            <a:pPr marL="285750" indent="-285750" algn="l">
              <a:lnSpc>
                <a:spcPct val="150000"/>
              </a:lnSpc>
              <a:buFont typeface="Arial" panose="020B0604020202020204" pitchFamily="34" charset="0"/>
              <a:buChar char="•"/>
            </a:pPr>
            <a:endParaRPr lang="en-IN" sz="1700" dirty="0"/>
          </a:p>
        </p:txBody>
      </p:sp>
    </p:spTree>
    <p:extLst>
      <p:ext uri="{BB962C8B-B14F-4D97-AF65-F5344CB8AC3E}">
        <p14:creationId xmlns:p14="http://schemas.microsoft.com/office/powerpoint/2010/main" val="27683277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5922BF-C0F2-B709-C94C-80DA2E4A021B}"/>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417C0814-C252-19C7-8670-6FE0429C9FD8}"/>
              </a:ext>
            </a:extLst>
          </p:cNvPr>
          <p:cNvSpPr>
            <a:spLocks noGrp="1"/>
          </p:cNvSpPr>
          <p:nvPr>
            <p:ph type="subTitle" idx="1"/>
          </p:nvPr>
        </p:nvSpPr>
        <p:spPr>
          <a:xfrm>
            <a:off x="334297" y="1"/>
            <a:ext cx="11513574" cy="6858000"/>
          </a:xfrm>
        </p:spPr>
        <p:txBody>
          <a:bodyPr>
            <a:normAutofit lnSpcReduction="10000"/>
          </a:bodyPr>
          <a:lstStyle/>
          <a:p>
            <a:pPr algn="l"/>
            <a:r>
              <a:rPr lang="en-IN" sz="2800" dirty="0"/>
              <a:t>RISK AND DEPENDENCIES</a:t>
            </a:r>
          </a:p>
          <a:p>
            <a:pPr marL="285750" indent="-285750" algn="l">
              <a:lnSpc>
                <a:spcPct val="150000"/>
              </a:lnSpc>
              <a:buFont typeface="Arial" panose="020B0604020202020204" pitchFamily="34" charset="0"/>
              <a:buChar char="•"/>
            </a:pPr>
            <a:r>
              <a:rPr lang="en-IN" sz="1700" dirty="0"/>
              <a:t>Risk may arises If one phase takes longer than planned, also it is difficult to go back to previous stage, manpower attrition, rework, changes in stakeholder requirements, the whole may get delayed</a:t>
            </a:r>
          </a:p>
          <a:p>
            <a:pPr marL="285750" indent="-285750" algn="l">
              <a:lnSpc>
                <a:spcPct val="150000"/>
              </a:lnSpc>
              <a:buFont typeface="Arial" panose="020B0604020202020204" pitchFamily="34" charset="0"/>
              <a:buChar char="•"/>
            </a:pPr>
            <a:r>
              <a:rPr lang="en-IN" sz="1700" dirty="0"/>
              <a:t>Due to project delayed and unexpected cost in software licenses, manpower or hardware upgrades might exceed the 2 Cr budget.</a:t>
            </a:r>
          </a:p>
          <a:p>
            <a:pPr marL="285750" indent="-285750" algn="l">
              <a:lnSpc>
                <a:spcPct val="150000"/>
              </a:lnSpc>
              <a:buFont typeface="Arial" panose="020B0604020202020204" pitchFamily="34" charset="0"/>
              <a:buChar char="•"/>
            </a:pPr>
            <a:r>
              <a:rPr lang="en-IN" sz="1700" dirty="0"/>
              <a:t>Risk of user acceptance issue, employee may resist using the new HRMS if they  it complicated or if training is not effective.</a:t>
            </a:r>
          </a:p>
          <a:p>
            <a:pPr marL="285750" indent="-285750" algn="l">
              <a:lnSpc>
                <a:spcPct val="150000"/>
              </a:lnSpc>
              <a:buFont typeface="Arial" panose="020B0604020202020204" pitchFamily="34" charset="0"/>
              <a:buChar char="•"/>
            </a:pPr>
            <a:r>
              <a:rPr lang="en-IN" sz="1700" dirty="0"/>
              <a:t>Integration risk, such as HRMS system may face problems while connecting with existing company data, like payroll, attendance, leaves.</a:t>
            </a:r>
          </a:p>
          <a:p>
            <a:pPr marL="285750" indent="-285750" algn="l">
              <a:lnSpc>
                <a:spcPct val="150000"/>
              </a:lnSpc>
              <a:buFont typeface="Arial" panose="020B0604020202020204" pitchFamily="34" charset="0"/>
              <a:buChar char="•"/>
            </a:pPr>
            <a:r>
              <a:rPr lang="en-IN" sz="1700" dirty="0"/>
              <a:t>This application is added huge data of the employee and sensitive data must be protected from cyberattacks, hacking and data leaks.</a:t>
            </a:r>
          </a:p>
          <a:p>
            <a:pPr marL="285750" indent="-285750" algn="l">
              <a:lnSpc>
                <a:spcPct val="150000"/>
              </a:lnSpc>
              <a:buFont typeface="Arial" panose="020B0604020202020204" pitchFamily="34" charset="0"/>
              <a:buChar char="•"/>
            </a:pPr>
            <a:r>
              <a:rPr lang="en-IN" sz="1700" dirty="0"/>
              <a:t>The system must follow </a:t>
            </a:r>
            <a:r>
              <a:rPr lang="en-IN" sz="1700" dirty="0" err="1"/>
              <a:t>labor</a:t>
            </a:r>
            <a:r>
              <a:rPr lang="en-IN" sz="1700" dirty="0"/>
              <a:t> laws and data protection rules to avoid legal issues.</a:t>
            </a:r>
          </a:p>
          <a:p>
            <a:pPr marL="285750" indent="-285750" algn="l">
              <a:lnSpc>
                <a:spcPct val="150000"/>
              </a:lnSpc>
              <a:buFont typeface="Arial" panose="020B0604020202020204" pitchFamily="34" charset="0"/>
              <a:buChar char="•"/>
            </a:pPr>
            <a:r>
              <a:rPr lang="en-IN" sz="1700" dirty="0"/>
              <a:t>The project depends on getting detailed requirements from HR and management at the start to avoid rework</a:t>
            </a:r>
          </a:p>
          <a:p>
            <a:pPr marL="285750" indent="-285750" algn="l">
              <a:lnSpc>
                <a:spcPct val="150000"/>
              </a:lnSpc>
              <a:buFont typeface="Arial" panose="020B0604020202020204" pitchFamily="34" charset="0"/>
              <a:buChar char="•"/>
            </a:pPr>
            <a:r>
              <a:rPr lang="en-IN" sz="1700" dirty="0"/>
              <a:t>The success of the project is depending on hiring experienced and skilled developers, testers for smooth operation and good quality servers, storage, networking equipment  and needed for smooth operation</a:t>
            </a:r>
          </a:p>
          <a:p>
            <a:pPr marL="285750" indent="-285750" algn="l">
              <a:lnSpc>
                <a:spcPct val="150000"/>
              </a:lnSpc>
              <a:buFont typeface="Arial" panose="020B0604020202020204" pitchFamily="34" charset="0"/>
              <a:buChar char="•"/>
            </a:pPr>
            <a:r>
              <a:rPr lang="en-IN" sz="1700" dirty="0"/>
              <a:t>The project success depends on employees learning to use the system effectively through training.</a:t>
            </a:r>
          </a:p>
        </p:txBody>
      </p:sp>
    </p:spTree>
    <p:extLst>
      <p:ext uri="{BB962C8B-B14F-4D97-AF65-F5344CB8AC3E}">
        <p14:creationId xmlns:p14="http://schemas.microsoft.com/office/powerpoint/2010/main" val="15781454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FE9F975-1B08-4339-2AB2-9C1631E7F289}"/>
              </a:ext>
            </a:extLst>
          </p:cNvPr>
          <p:cNvSpPr>
            <a:spLocks noGrp="1"/>
          </p:cNvSpPr>
          <p:nvPr>
            <p:ph type="subTitle" idx="1"/>
          </p:nvPr>
        </p:nvSpPr>
        <p:spPr>
          <a:xfrm>
            <a:off x="717755" y="943897"/>
            <a:ext cx="10697497" cy="5230761"/>
          </a:xfrm>
        </p:spPr>
        <p:txBody>
          <a:bodyPr>
            <a:normAutofit lnSpcReduction="10000"/>
          </a:bodyPr>
          <a:lstStyle/>
          <a:p>
            <a:pPr algn="l"/>
            <a:r>
              <a:rPr lang="en-IN" sz="2800" dirty="0"/>
              <a:t>SITUATION</a:t>
            </a:r>
            <a:endParaRPr lang="en-IN" sz="1800" dirty="0"/>
          </a:p>
          <a:p>
            <a:pPr marL="285750" indent="-285750" algn="l">
              <a:lnSpc>
                <a:spcPct val="150000"/>
              </a:lnSpc>
              <a:buFont typeface="Arial" panose="020B0604020202020204" pitchFamily="34" charset="0"/>
              <a:buChar char="•"/>
            </a:pPr>
            <a:r>
              <a:rPr lang="en-IN" sz="1700" dirty="0"/>
              <a:t>The </a:t>
            </a:r>
            <a:r>
              <a:rPr lang="en-IN" sz="1600" dirty="0"/>
              <a:t>Human</a:t>
            </a:r>
            <a:r>
              <a:rPr lang="en-IN" sz="1700" dirty="0"/>
              <a:t> Resources (HR) department is one of the important part of an organisation. It helps in managing employee, ensuring they are satisfied with their job, and miniating the healthy work environment. HR is responsible for hiring the right people, providing training, payroll, handling employee grievances, payroll &amp; compliances, HR audits.  Another important responsibility of the HR department to ensure a positive and legal work environment, update HR policies on time to time. HR and operations are often required track these task to make sure all task has been handled by HR and Operation and employees issues/ concerns / queries has been solved. Creating HRMS application can help these regulatory application.</a:t>
            </a:r>
          </a:p>
          <a:p>
            <a:pPr marL="285750" indent="-285750" algn="l">
              <a:lnSpc>
                <a:spcPct val="150000"/>
              </a:lnSpc>
              <a:buFont typeface="Arial" panose="020B0604020202020204" pitchFamily="34" charset="0"/>
              <a:buChar char="•"/>
            </a:pPr>
            <a:r>
              <a:rPr lang="en-IN" sz="1700" dirty="0"/>
              <a:t>HRMS (Human Resources Management System) will helps to workflow automation system, enhance the overall work will help to save time, make work an easy, smooth and error free.</a:t>
            </a:r>
          </a:p>
          <a:p>
            <a:pPr marL="285750" indent="-285750" algn="l">
              <a:lnSpc>
                <a:spcPct val="150000"/>
              </a:lnSpc>
              <a:buFont typeface="Arial" panose="020B0604020202020204" pitchFamily="34" charset="0"/>
              <a:buChar char="•"/>
            </a:pPr>
            <a:r>
              <a:rPr lang="en-IN" sz="1700" dirty="0"/>
              <a:t>Specific needs like,  HR and operation team to track new joining end to end recruitment, internal employees request and approvals such as change is name/ address/ contact updates/ payroll, approval for leaves, rotational shifts, salary changes, reimbursement, HR audits and HR task tracking for issue resolution</a:t>
            </a:r>
          </a:p>
        </p:txBody>
      </p:sp>
    </p:spTree>
    <p:extLst>
      <p:ext uri="{BB962C8B-B14F-4D97-AF65-F5344CB8AC3E}">
        <p14:creationId xmlns:p14="http://schemas.microsoft.com/office/powerpoint/2010/main" val="25193393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7AADBB-7D42-2BAD-2DE5-387EA22164DB}"/>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52075A18-A146-D61C-BD55-94A05A1136C1}"/>
              </a:ext>
            </a:extLst>
          </p:cNvPr>
          <p:cNvSpPr>
            <a:spLocks noGrp="1"/>
          </p:cNvSpPr>
          <p:nvPr>
            <p:ph type="subTitle" idx="1"/>
          </p:nvPr>
        </p:nvSpPr>
        <p:spPr>
          <a:xfrm>
            <a:off x="717755" y="943897"/>
            <a:ext cx="10697497" cy="5230761"/>
          </a:xfrm>
        </p:spPr>
        <p:txBody>
          <a:bodyPr>
            <a:normAutofit/>
          </a:bodyPr>
          <a:lstStyle/>
          <a:p>
            <a:pPr algn="l"/>
            <a:r>
              <a:rPr lang="en-IN" sz="2800" dirty="0"/>
              <a:t>PROBLEM</a:t>
            </a:r>
          </a:p>
          <a:p>
            <a:pPr marL="285750" indent="-285750" algn="l">
              <a:lnSpc>
                <a:spcPct val="150000"/>
              </a:lnSpc>
              <a:buFont typeface="Arial" panose="020B0604020202020204" pitchFamily="34" charset="0"/>
              <a:buChar char="•"/>
            </a:pPr>
            <a:r>
              <a:rPr lang="en-IN" sz="1700" dirty="0"/>
              <a:t>Relying on Excel for HR task can lead to errors and inefficiency. Manual data entry increases the risk of mistakes in payroll, leaves tracking, shifts tracking, employees concerns, employee survey, and employee records, causing dissatisfaction and compliances issues.</a:t>
            </a:r>
          </a:p>
          <a:p>
            <a:pPr marL="285750" indent="-285750" algn="l">
              <a:lnSpc>
                <a:spcPct val="150000"/>
              </a:lnSpc>
              <a:buFont typeface="Arial" panose="020B0604020202020204" pitchFamily="34" charset="0"/>
              <a:buChar char="•"/>
            </a:pPr>
            <a:r>
              <a:rPr lang="en-IN" sz="1700" dirty="0"/>
              <a:t>Another problem is lack of automation. HR teams must manually update spreadsheets,  send emails and track approvals everything separately, making processes slow and time consuming, leading dissatisfaction among employees and compliance issues for the company.</a:t>
            </a:r>
          </a:p>
          <a:p>
            <a:pPr marL="285750" indent="-285750" algn="l">
              <a:lnSpc>
                <a:spcPct val="150000"/>
              </a:lnSpc>
              <a:buFont typeface="Arial" panose="020B0604020202020204" pitchFamily="34" charset="0"/>
              <a:buChar char="•"/>
            </a:pPr>
            <a:r>
              <a:rPr lang="en-IN" sz="1700" dirty="0"/>
              <a:t>One major issue is data inaccuracy and errors, since Excel requires manual entry, mistakes like duplicate records, incorrect formula or missing data are common.</a:t>
            </a:r>
          </a:p>
          <a:p>
            <a:pPr marL="285750" indent="-285750" algn="l">
              <a:lnSpc>
                <a:spcPct val="150000"/>
              </a:lnSpc>
              <a:buFont typeface="Arial" panose="020B0604020202020204" pitchFamily="34" charset="0"/>
              <a:buChar char="•"/>
            </a:pPr>
            <a:r>
              <a:rPr lang="en-IN" sz="1700" dirty="0"/>
              <a:t>Data security is also risk. Excel files can be easily edited, lost or access by untheorized users. Unlike HR Software, it lacks proper security , backups and access controls.</a:t>
            </a:r>
          </a:p>
          <a:p>
            <a:pPr algn="l">
              <a:lnSpc>
                <a:spcPct val="150000"/>
              </a:lnSpc>
            </a:pPr>
            <a:endParaRPr lang="en-IN" sz="1700" dirty="0"/>
          </a:p>
        </p:txBody>
      </p:sp>
    </p:spTree>
    <p:extLst>
      <p:ext uri="{BB962C8B-B14F-4D97-AF65-F5344CB8AC3E}">
        <p14:creationId xmlns:p14="http://schemas.microsoft.com/office/powerpoint/2010/main" val="857569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B9D68A-B76E-9055-D653-78A26260F163}"/>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1CD17DC4-7BAC-3FF6-C03D-4DF5AE50503A}"/>
              </a:ext>
            </a:extLst>
          </p:cNvPr>
          <p:cNvSpPr>
            <a:spLocks noGrp="1"/>
          </p:cNvSpPr>
          <p:nvPr>
            <p:ph type="subTitle" idx="1"/>
          </p:nvPr>
        </p:nvSpPr>
        <p:spPr>
          <a:xfrm>
            <a:off x="717755" y="943897"/>
            <a:ext cx="10697497" cy="5230761"/>
          </a:xfrm>
        </p:spPr>
        <p:txBody>
          <a:bodyPr>
            <a:normAutofit/>
          </a:bodyPr>
          <a:lstStyle/>
          <a:p>
            <a:pPr algn="l"/>
            <a:r>
              <a:rPr lang="en-IN" sz="2800" dirty="0"/>
              <a:t>OPPORTUNITY</a:t>
            </a:r>
          </a:p>
          <a:p>
            <a:pPr marL="285750" indent="-285750" algn="l">
              <a:lnSpc>
                <a:spcPct val="150000"/>
              </a:lnSpc>
              <a:buFont typeface="Arial" panose="020B0604020202020204" pitchFamily="34" charset="0"/>
              <a:buChar char="•"/>
            </a:pPr>
            <a:r>
              <a:rPr lang="en-IN" sz="1700" dirty="0"/>
              <a:t>The </a:t>
            </a:r>
            <a:r>
              <a:rPr lang="en-IN" sz="1600" dirty="0"/>
              <a:t>demand</a:t>
            </a:r>
            <a:r>
              <a:rPr lang="en-IN" sz="1700" dirty="0"/>
              <a:t> for HRMS is increasing as business look for automated HR solution. By developing a flexible HRMS application helps companies growth, improve efficiency and expand their market reach.</a:t>
            </a:r>
          </a:p>
          <a:p>
            <a:pPr marL="285750" indent="-285750" algn="l">
              <a:lnSpc>
                <a:spcPct val="150000"/>
              </a:lnSpc>
              <a:buFont typeface="Arial" panose="020B0604020202020204" pitchFamily="34" charset="0"/>
              <a:buChar char="•"/>
            </a:pPr>
            <a:r>
              <a:rPr lang="en-IN" sz="1700" dirty="0"/>
              <a:t>This application HRMS can be customized for different industries and business sizes, it supports both small and large  scale  industries by adapting workforce need and handling a large number of employees.</a:t>
            </a:r>
          </a:p>
          <a:p>
            <a:pPr marL="285750" indent="-285750" algn="l">
              <a:lnSpc>
                <a:spcPct val="150000"/>
              </a:lnSpc>
              <a:buFont typeface="Arial" panose="020B0604020202020204" pitchFamily="34" charset="0"/>
              <a:buChar char="•"/>
            </a:pPr>
            <a:r>
              <a:rPr lang="en-IN" sz="1700" dirty="0"/>
              <a:t>This application HRMS is expanding globally with AI technology, such as AI driven hiring, compliance support which can be business manage HR efficiently and stay competitive in different markets globally.</a:t>
            </a:r>
          </a:p>
          <a:p>
            <a:pPr marL="285750" indent="-285750" algn="l">
              <a:lnSpc>
                <a:spcPct val="150000"/>
              </a:lnSpc>
              <a:buFont typeface="Arial" panose="020B0604020202020204" pitchFamily="34" charset="0"/>
              <a:buChar char="•"/>
            </a:pPr>
            <a:r>
              <a:rPr lang="en-IN" sz="1700" dirty="0"/>
              <a:t>This application HRMS can be customized to meet specific needs of the customer requirements. </a:t>
            </a:r>
          </a:p>
          <a:p>
            <a:pPr marL="285750" indent="-285750" algn="l">
              <a:lnSpc>
                <a:spcPct val="150000"/>
              </a:lnSpc>
              <a:buFont typeface="Arial" panose="020B0604020202020204" pitchFamily="34" charset="0"/>
              <a:buChar char="•"/>
            </a:pPr>
            <a:r>
              <a:rPr lang="en-IN" sz="1700" dirty="0"/>
              <a:t>The flexible HRMS application can offers value added services and opportunity to reach new industries and global market.</a:t>
            </a:r>
          </a:p>
        </p:txBody>
      </p:sp>
    </p:spTree>
    <p:extLst>
      <p:ext uri="{BB962C8B-B14F-4D97-AF65-F5344CB8AC3E}">
        <p14:creationId xmlns:p14="http://schemas.microsoft.com/office/powerpoint/2010/main" val="9088676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AFB292-7F54-649D-E20B-85A02D5D16E9}"/>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8A038F5A-6293-BC3D-2A66-63D698427E8E}"/>
              </a:ext>
            </a:extLst>
          </p:cNvPr>
          <p:cNvSpPr>
            <a:spLocks noGrp="1"/>
          </p:cNvSpPr>
          <p:nvPr>
            <p:ph type="subTitle" idx="1"/>
          </p:nvPr>
        </p:nvSpPr>
        <p:spPr>
          <a:xfrm>
            <a:off x="717755" y="943897"/>
            <a:ext cx="10697497" cy="5230761"/>
          </a:xfrm>
        </p:spPr>
        <p:txBody>
          <a:bodyPr>
            <a:normAutofit/>
          </a:bodyPr>
          <a:lstStyle/>
          <a:p>
            <a:pPr algn="l"/>
            <a:r>
              <a:rPr lang="en-IN" sz="2800" dirty="0"/>
              <a:t>PROPOSE STATEMENT (GOALS)</a:t>
            </a:r>
          </a:p>
          <a:p>
            <a:pPr marL="285750" indent="-285750" algn="l">
              <a:lnSpc>
                <a:spcPct val="150000"/>
              </a:lnSpc>
              <a:buFont typeface="Arial" panose="020B0604020202020204" pitchFamily="34" charset="0"/>
              <a:buChar char="•"/>
            </a:pPr>
            <a:r>
              <a:rPr lang="en-IN" sz="1600" dirty="0"/>
              <a:t>The</a:t>
            </a:r>
            <a:r>
              <a:rPr lang="en-IN" sz="1700" dirty="0"/>
              <a:t> purpose Statements of the HRMS application to provide automated HR operational workflow and employee task management such like payroll, attendance, recruitment and performance tracking. It will reduce manual work, minimizes errors and ensure compliances with </a:t>
            </a:r>
            <a:r>
              <a:rPr lang="en-IN" sz="1700" dirty="0" err="1"/>
              <a:t>labor</a:t>
            </a:r>
            <a:r>
              <a:rPr lang="en-IN" sz="1700" dirty="0"/>
              <a:t> laws. Employees also benefits from self services options like update own profile (Change home address/ contact number / Name correction or change), leaves application and accessing pay slips, form 16 B</a:t>
            </a:r>
          </a:p>
          <a:p>
            <a:pPr marL="285750" indent="-285750" algn="l">
              <a:lnSpc>
                <a:spcPct val="150000"/>
              </a:lnSpc>
              <a:buFont typeface="Arial" panose="020B0604020202020204" pitchFamily="34" charset="0"/>
              <a:buChar char="•"/>
            </a:pPr>
            <a:r>
              <a:rPr lang="en-IN" sz="1700" dirty="0"/>
              <a:t>The goal of HRMS is to improve decision making and workforce planning through real time data and reports will enhance communication, boost productivity and more organized and transparent work environment.</a:t>
            </a:r>
          </a:p>
        </p:txBody>
      </p:sp>
    </p:spTree>
    <p:extLst>
      <p:ext uri="{BB962C8B-B14F-4D97-AF65-F5344CB8AC3E}">
        <p14:creationId xmlns:p14="http://schemas.microsoft.com/office/powerpoint/2010/main" val="36568965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A9D658-E052-BA57-6BC9-B0B01C3FCED3}"/>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E2F5322C-0239-974E-F5C1-847FCCCDC166}"/>
              </a:ext>
            </a:extLst>
          </p:cNvPr>
          <p:cNvSpPr>
            <a:spLocks noGrp="1"/>
          </p:cNvSpPr>
          <p:nvPr>
            <p:ph type="subTitle" idx="1"/>
          </p:nvPr>
        </p:nvSpPr>
        <p:spPr>
          <a:xfrm>
            <a:off x="717755" y="481781"/>
            <a:ext cx="10697497" cy="6184490"/>
          </a:xfrm>
        </p:spPr>
        <p:txBody>
          <a:bodyPr>
            <a:normAutofit/>
          </a:bodyPr>
          <a:lstStyle/>
          <a:p>
            <a:pPr algn="l"/>
            <a:r>
              <a:rPr lang="en-IN" sz="2800" dirty="0"/>
              <a:t>PROPOSE OBJECTIVES</a:t>
            </a:r>
          </a:p>
          <a:p>
            <a:pPr marL="285750" indent="-285750" algn="l">
              <a:lnSpc>
                <a:spcPct val="150000"/>
              </a:lnSpc>
              <a:buFont typeface="Arial" panose="020B0604020202020204" pitchFamily="34" charset="0"/>
              <a:buChar char="•"/>
            </a:pPr>
            <a:r>
              <a:rPr lang="en-IN" sz="1700" dirty="0"/>
              <a:t>To automate HR process, reduce manual work by automating employees records, payroll and attendance management.</a:t>
            </a:r>
          </a:p>
          <a:p>
            <a:pPr marL="285750" indent="-285750" algn="l">
              <a:lnSpc>
                <a:spcPct val="150000"/>
              </a:lnSpc>
              <a:buFont typeface="Arial" panose="020B0604020202020204" pitchFamily="34" charset="0"/>
              <a:buChar char="•"/>
            </a:pPr>
            <a:r>
              <a:rPr lang="en-IN" sz="1700" dirty="0"/>
              <a:t>To improve employee data management, store and manage employee details securely in a centralized system.</a:t>
            </a:r>
          </a:p>
          <a:p>
            <a:pPr marL="285750" indent="-285750" algn="l">
              <a:lnSpc>
                <a:spcPct val="150000"/>
              </a:lnSpc>
              <a:buFont typeface="Arial" panose="020B0604020202020204" pitchFamily="34" charset="0"/>
              <a:buChar char="•"/>
            </a:pPr>
            <a:r>
              <a:rPr lang="en-IN" sz="1700" dirty="0"/>
              <a:t>To enhance recruitment efficiency, simplify hiring by tracking job applications, interviews and onboarding digitally.</a:t>
            </a:r>
          </a:p>
          <a:p>
            <a:pPr marL="285750" indent="-285750" algn="l">
              <a:lnSpc>
                <a:spcPct val="150000"/>
              </a:lnSpc>
              <a:buFont typeface="Arial" panose="020B0604020202020204" pitchFamily="34" charset="0"/>
              <a:buChar char="•"/>
            </a:pPr>
            <a:r>
              <a:rPr lang="en-IN" sz="1700" dirty="0"/>
              <a:t>To ensure compliance &amp; security like, maintain accurate records of leaves, policies and legal documents to meet </a:t>
            </a:r>
            <a:r>
              <a:rPr lang="en-IN" sz="1600" dirty="0"/>
              <a:t>company</a:t>
            </a:r>
            <a:r>
              <a:rPr lang="en-IN" sz="1700" dirty="0"/>
              <a:t> regulations.</a:t>
            </a:r>
          </a:p>
          <a:p>
            <a:pPr marL="285750" indent="-285750" algn="l">
              <a:lnSpc>
                <a:spcPct val="150000"/>
              </a:lnSpc>
              <a:buFont typeface="Arial" panose="020B0604020202020204" pitchFamily="34" charset="0"/>
              <a:buChar char="•"/>
            </a:pPr>
            <a:r>
              <a:rPr lang="en-IN" sz="1700" dirty="0"/>
              <a:t>To boost employee engagement, like provide self services feature  for employees to check payslips, apply for leaves and updates personal details</a:t>
            </a:r>
          </a:p>
          <a:p>
            <a:pPr marL="285750" indent="-285750" algn="l">
              <a:lnSpc>
                <a:spcPct val="150000"/>
              </a:lnSpc>
              <a:buFont typeface="Arial" panose="020B0604020202020204" pitchFamily="34" charset="0"/>
              <a:buChar char="•"/>
            </a:pPr>
            <a:r>
              <a:rPr lang="en-IN" sz="1700" dirty="0"/>
              <a:t>To generate HR reports and insights, like creating reports on employees performance attrition and attendance to support decision making.</a:t>
            </a:r>
          </a:p>
          <a:p>
            <a:pPr marL="285750" indent="-285750" algn="l">
              <a:lnSpc>
                <a:spcPct val="150000"/>
              </a:lnSpc>
              <a:buFont typeface="Arial" panose="020B0604020202020204" pitchFamily="34" charset="0"/>
              <a:buChar char="•"/>
            </a:pPr>
            <a:r>
              <a:rPr lang="en-IN" sz="1700" dirty="0"/>
              <a:t>To centralize employee communication like provide a platform for HR announcements, policy updates and internal messaging.</a:t>
            </a:r>
          </a:p>
          <a:p>
            <a:pPr marL="285750" indent="-285750" algn="l">
              <a:lnSpc>
                <a:spcPct val="150000"/>
              </a:lnSpc>
              <a:buFont typeface="Arial" panose="020B0604020202020204" pitchFamily="34" charset="0"/>
              <a:buChar char="•"/>
            </a:pPr>
            <a:endParaRPr lang="en-IN" sz="1700" dirty="0"/>
          </a:p>
        </p:txBody>
      </p:sp>
    </p:spTree>
    <p:extLst>
      <p:ext uri="{BB962C8B-B14F-4D97-AF65-F5344CB8AC3E}">
        <p14:creationId xmlns:p14="http://schemas.microsoft.com/office/powerpoint/2010/main" val="2227597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9EB7B1C-6AF5-8793-D894-8B9E9D0845D1}"/>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6F3B737D-0CED-0DCC-7B3D-5BE21F37BA28}"/>
              </a:ext>
            </a:extLst>
          </p:cNvPr>
          <p:cNvSpPr>
            <a:spLocks noGrp="1"/>
          </p:cNvSpPr>
          <p:nvPr>
            <p:ph type="subTitle" idx="1"/>
          </p:nvPr>
        </p:nvSpPr>
        <p:spPr>
          <a:xfrm>
            <a:off x="717755" y="943897"/>
            <a:ext cx="10697497" cy="5230761"/>
          </a:xfrm>
        </p:spPr>
        <p:txBody>
          <a:bodyPr>
            <a:normAutofit/>
          </a:bodyPr>
          <a:lstStyle/>
          <a:p>
            <a:pPr algn="l"/>
            <a:r>
              <a:rPr lang="en-IN" sz="2800" dirty="0"/>
              <a:t>SUCCESS CRITERIA</a:t>
            </a:r>
          </a:p>
          <a:p>
            <a:pPr marL="285750" indent="-285750" algn="l">
              <a:lnSpc>
                <a:spcPct val="150000"/>
              </a:lnSpc>
              <a:buFont typeface="Arial" panose="020B0604020202020204" pitchFamily="34" charset="0"/>
              <a:buChar char="•"/>
            </a:pPr>
            <a:r>
              <a:rPr lang="en-IN" sz="1700" dirty="0"/>
              <a:t>At least 90 % of HR task tasks (payroll, attendance, leave, recruitment) are  automated reducing manual work</a:t>
            </a:r>
          </a:p>
          <a:p>
            <a:pPr marL="285750" indent="-285750" algn="l">
              <a:lnSpc>
                <a:spcPct val="150000"/>
              </a:lnSpc>
              <a:buFont typeface="Arial" panose="020B0604020202020204" pitchFamily="34" charset="0"/>
              <a:buChar char="•"/>
            </a:pPr>
            <a:r>
              <a:rPr lang="en-IN" sz="1700" dirty="0"/>
              <a:t>All employee records are stored securely in a centralized database with proper access controls</a:t>
            </a:r>
          </a:p>
          <a:p>
            <a:pPr marL="285750" indent="-285750" algn="l">
              <a:lnSpc>
                <a:spcPct val="150000"/>
              </a:lnSpc>
              <a:buFont typeface="Arial" panose="020B0604020202020204" pitchFamily="34" charset="0"/>
              <a:buChar char="•"/>
            </a:pPr>
            <a:r>
              <a:rPr lang="en-IN" sz="1700" dirty="0"/>
              <a:t>Hiring process time is reduced by 30 % with digital tracking of job applications, interviews and onboarding</a:t>
            </a:r>
          </a:p>
          <a:p>
            <a:pPr marL="285750" indent="-285750" algn="l">
              <a:lnSpc>
                <a:spcPct val="150000"/>
              </a:lnSpc>
              <a:buFont typeface="Arial" panose="020B0604020202020204" pitchFamily="34" charset="0"/>
              <a:buChar char="•"/>
            </a:pPr>
            <a:r>
              <a:rPr lang="en-IN" sz="1700" dirty="0"/>
              <a:t>The HRMS system meets company policies and legal regulation, with audit logs and secure role based access.</a:t>
            </a:r>
          </a:p>
          <a:p>
            <a:pPr marL="285750" indent="-285750" algn="l">
              <a:lnSpc>
                <a:spcPct val="150000"/>
              </a:lnSpc>
              <a:buFont typeface="Arial" panose="020B0604020202020204" pitchFamily="34" charset="0"/>
              <a:buChar char="•"/>
            </a:pPr>
            <a:r>
              <a:rPr lang="en-IN" sz="1700" dirty="0"/>
              <a:t>80 %  of employees use the self services portal to apply for leaves , check payslips and update details.</a:t>
            </a:r>
          </a:p>
          <a:p>
            <a:pPr marL="285750" indent="-285750" algn="l">
              <a:lnSpc>
                <a:spcPct val="150000"/>
              </a:lnSpc>
              <a:buFont typeface="Arial" panose="020B0604020202020204" pitchFamily="34" charset="0"/>
              <a:buChar char="•"/>
            </a:pPr>
            <a:r>
              <a:rPr lang="en-IN" sz="1700" dirty="0"/>
              <a:t>100 % payroll accuracy with no errors in salary calculation, tax deduction or payslip generation.</a:t>
            </a:r>
          </a:p>
          <a:p>
            <a:pPr marL="285750" indent="-285750" algn="l">
              <a:lnSpc>
                <a:spcPct val="150000"/>
              </a:lnSpc>
              <a:buFont typeface="Arial" panose="020B0604020202020204" pitchFamily="34" charset="0"/>
              <a:buChar char="•"/>
            </a:pPr>
            <a:r>
              <a:rPr lang="en-IN" sz="1700" dirty="0"/>
              <a:t>HRMS is accessible 24/7 multiple device, supporting remote wok without system downtime.</a:t>
            </a:r>
          </a:p>
          <a:p>
            <a:pPr marL="285750" indent="-285750" algn="l">
              <a:lnSpc>
                <a:spcPct val="150000"/>
              </a:lnSpc>
              <a:buFont typeface="Arial" panose="020B0604020202020204" pitchFamily="34" charset="0"/>
              <a:buChar char="•"/>
            </a:pPr>
            <a:r>
              <a:rPr lang="en-IN" sz="1700" dirty="0"/>
              <a:t>Employees received regular feedback and complete training programs through the system.</a:t>
            </a:r>
          </a:p>
          <a:p>
            <a:pPr marL="285750" indent="-285750" algn="l">
              <a:lnSpc>
                <a:spcPct val="150000"/>
              </a:lnSpc>
              <a:buFont typeface="Arial" panose="020B0604020202020204" pitchFamily="34" charset="0"/>
              <a:buChar char="•"/>
            </a:pPr>
            <a:r>
              <a:rPr lang="en-IN" sz="1700" dirty="0"/>
              <a:t>The HRMS system generates real time reports on attendance, attrition and  performance for better decision making.</a:t>
            </a:r>
          </a:p>
        </p:txBody>
      </p:sp>
    </p:spTree>
    <p:extLst>
      <p:ext uri="{BB962C8B-B14F-4D97-AF65-F5344CB8AC3E}">
        <p14:creationId xmlns:p14="http://schemas.microsoft.com/office/powerpoint/2010/main" val="31532058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5F4F09-2BAB-308F-B1E1-ED36196533DB}"/>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834E74B2-157B-177B-B7E9-B778B16308B6}"/>
              </a:ext>
            </a:extLst>
          </p:cNvPr>
          <p:cNvSpPr>
            <a:spLocks noGrp="1"/>
          </p:cNvSpPr>
          <p:nvPr>
            <p:ph type="subTitle" idx="1"/>
          </p:nvPr>
        </p:nvSpPr>
        <p:spPr>
          <a:xfrm>
            <a:off x="304801" y="393291"/>
            <a:ext cx="11110452" cy="6184490"/>
          </a:xfrm>
        </p:spPr>
        <p:txBody>
          <a:bodyPr>
            <a:normAutofit fontScale="92500"/>
          </a:bodyPr>
          <a:lstStyle/>
          <a:p>
            <a:pPr algn="l"/>
            <a:r>
              <a:rPr lang="en-IN" sz="2800" dirty="0"/>
              <a:t>METHODS / APPROACH</a:t>
            </a:r>
          </a:p>
          <a:p>
            <a:pPr marL="285750" indent="-285750" algn="l">
              <a:lnSpc>
                <a:spcPct val="150000"/>
              </a:lnSpc>
              <a:buFont typeface="Arial" panose="020B0604020202020204" pitchFamily="34" charset="0"/>
              <a:buChar char="•"/>
            </a:pPr>
            <a:r>
              <a:rPr lang="en-IN" sz="1700" b="1" dirty="0"/>
              <a:t>Waterfall Model </a:t>
            </a:r>
            <a:r>
              <a:rPr lang="en-IN" sz="1700" dirty="0"/>
              <a:t>is used to for this new HRMS application. Waterfall model is refers  to as a liner sequential life cycle model, each phase must be completed  in its entirely before the next phase can begin</a:t>
            </a:r>
          </a:p>
          <a:p>
            <a:pPr marL="285750" indent="-285750" algn="l">
              <a:lnSpc>
                <a:spcPct val="150000"/>
              </a:lnSpc>
              <a:buFont typeface="Arial" panose="020B0604020202020204" pitchFamily="34" charset="0"/>
              <a:buChar char="•"/>
            </a:pPr>
            <a:r>
              <a:rPr lang="en-IN" sz="1700" b="1" dirty="0"/>
              <a:t>Requirement Gathering- </a:t>
            </a:r>
            <a:r>
              <a:rPr lang="en-IN" sz="1700" dirty="0"/>
              <a:t>In this phase, prepared </a:t>
            </a:r>
            <a:r>
              <a:rPr lang="en-IN" sz="1700" b="1" dirty="0"/>
              <a:t>BRD (Business requirement documents) </a:t>
            </a:r>
            <a:r>
              <a:rPr lang="en-IN" sz="1700" dirty="0"/>
              <a:t>the business needs of HRMS software collected,. HR professionals, managers and  stakeholders has provided input on what the system should included, such as  employee records management, payroll processing, leaves tracking, performance evaluation and recruitment modules. Also employees can access software to apply leaves, attendance and update own profile details including business and functional requirements. Where </a:t>
            </a:r>
            <a:r>
              <a:rPr lang="en-IN" sz="1700" b="1" dirty="0"/>
              <a:t>elicitation techniques </a:t>
            </a:r>
            <a:r>
              <a:rPr lang="en-IN" sz="1700" dirty="0"/>
              <a:t>applied brainstorming, focus group, interview &amp; JAD session needed  elicitation technique to gather requirements</a:t>
            </a:r>
          </a:p>
          <a:p>
            <a:pPr marL="285750" indent="-285750" algn="l">
              <a:lnSpc>
                <a:spcPct val="150000"/>
              </a:lnSpc>
              <a:buFont typeface="Arial" panose="020B0604020202020204" pitchFamily="34" charset="0"/>
              <a:buChar char="•"/>
            </a:pPr>
            <a:r>
              <a:rPr lang="en-IN" sz="1700" b="1" dirty="0"/>
              <a:t>Requirement Analysis – </a:t>
            </a:r>
            <a:r>
              <a:rPr lang="en-IN" sz="1700" dirty="0"/>
              <a:t>Prepared functional and non functional requirements, removed duplication, group requirements is similar category, Missing and uncleared requirements are clarified with stakeholder and ensured all collected information is structured. </a:t>
            </a:r>
            <a:r>
              <a:rPr lang="en-IN" sz="1600" b="1" dirty="0">
                <a:effectLst/>
                <a:latin typeface="Calibri" panose="020F0502020204030204" pitchFamily="34" charset="0"/>
                <a:ea typeface="Calibri" panose="020F0502020204030204" pitchFamily="34" charset="0"/>
                <a:cs typeface="Times New Roman" panose="02020603050405020304" pitchFamily="18" charset="0"/>
              </a:rPr>
              <a:t>Prepared RTM (Requirements traceability management) </a:t>
            </a:r>
            <a:r>
              <a:rPr lang="en-IN" sz="1600" dirty="0">
                <a:effectLst/>
                <a:latin typeface="Calibri" panose="020F0502020204030204" pitchFamily="34" charset="0"/>
                <a:ea typeface="Calibri" panose="020F0502020204030204" pitchFamily="34" charset="0"/>
                <a:cs typeface="Times New Roman" panose="02020603050405020304" pitchFamily="18" charset="0"/>
              </a:rPr>
              <a:t>track the requirements throughout the project lifecycle</a:t>
            </a:r>
          </a:p>
          <a:p>
            <a:pPr marL="285750" indent="-285750" algn="l">
              <a:lnSpc>
                <a:spcPct val="150000"/>
              </a:lnSpc>
              <a:buFont typeface="Arial" panose="020B0604020202020204" pitchFamily="34" charset="0"/>
              <a:buChar char="•"/>
            </a:pPr>
            <a:r>
              <a:rPr lang="en-IN" sz="1700" b="1" dirty="0"/>
              <a:t>Designing-</a:t>
            </a:r>
            <a:r>
              <a:rPr lang="en-IN" sz="1700" dirty="0"/>
              <a:t> In this phase system architecture and user interface are planned . Developers create wireframes and database models, while UI/UX designers focuses on making the system user friendly. The design includes how data flows between different HR functions, security measures and access controls for different users (HR staff, employees and managers)</a:t>
            </a:r>
          </a:p>
        </p:txBody>
      </p:sp>
    </p:spTree>
    <p:extLst>
      <p:ext uri="{BB962C8B-B14F-4D97-AF65-F5344CB8AC3E}">
        <p14:creationId xmlns:p14="http://schemas.microsoft.com/office/powerpoint/2010/main" val="33533856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EAF23E-3545-9CDF-97D6-55AAB66BF3C5}"/>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26900191-9D1A-CFD1-C70C-CFDB8CC64D6A}"/>
              </a:ext>
            </a:extLst>
          </p:cNvPr>
          <p:cNvSpPr>
            <a:spLocks noGrp="1"/>
          </p:cNvSpPr>
          <p:nvPr>
            <p:ph type="subTitle" idx="1"/>
          </p:nvPr>
        </p:nvSpPr>
        <p:spPr>
          <a:xfrm>
            <a:off x="344129" y="167148"/>
            <a:ext cx="11071123" cy="6322141"/>
          </a:xfrm>
        </p:spPr>
        <p:txBody>
          <a:bodyPr>
            <a:normAutofit fontScale="92500"/>
          </a:bodyPr>
          <a:lstStyle/>
          <a:p>
            <a:pPr algn="l"/>
            <a:r>
              <a:rPr lang="en-IN" sz="2800" dirty="0"/>
              <a:t>METHODS / APPROACH</a:t>
            </a:r>
          </a:p>
          <a:p>
            <a:pPr marL="285750" indent="-285750" algn="l">
              <a:lnSpc>
                <a:spcPct val="150000"/>
              </a:lnSpc>
              <a:buFont typeface="Arial" panose="020B0604020202020204" pitchFamily="34" charset="0"/>
              <a:buChar char="•"/>
            </a:pPr>
            <a:r>
              <a:rPr lang="en-IN" sz="1700" b="1" dirty="0"/>
              <a:t>Coding / Development- </a:t>
            </a:r>
            <a:r>
              <a:rPr lang="en-IN" sz="1700" dirty="0"/>
              <a:t>The actual development of HRMS software has begun in this phase. Programmers done coding based on the approved design. The HRMS is developed in modules, such as employee management, payroll, attendance, and performance tracking and developers ensured that system can handle large amounts of employees data efficiently.</a:t>
            </a:r>
          </a:p>
          <a:p>
            <a:pPr marL="285750" indent="-285750" algn="l">
              <a:lnSpc>
                <a:spcPct val="150000"/>
              </a:lnSpc>
              <a:buFont typeface="Arial" panose="020B0604020202020204" pitchFamily="34" charset="0"/>
              <a:buChar char="•"/>
            </a:pPr>
            <a:r>
              <a:rPr lang="en-IN" sz="1700" b="1" dirty="0"/>
              <a:t>Testing – </a:t>
            </a:r>
            <a:r>
              <a:rPr lang="en-IN" sz="1700" dirty="0"/>
              <a:t>The HRMS software undergone through testing to identify and fix bugs. The testing team ensured checks whether all features are working correctly, such as employee  login, salary calculation and report generation, performance, security and usability tests are also conducted to ensure the system is reliable and user friendly</a:t>
            </a:r>
          </a:p>
          <a:p>
            <a:pPr marL="285750" indent="-285750" algn="l">
              <a:lnSpc>
                <a:spcPct val="150000"/>
              </a:lnSpc>
              <a:buFont typeface="Arial" panose="020B0604020202020204" pitchFamily="34" charset="0"/>
              <a:buChar char="•"/>
            </a:pPr>
            <a:r>
              <a:rPr lang="en-IN" sz="1700" b="1" dirty="0"/>
              <a:t>UAT (User Acceptance Testing)- </a:t>
            </a:r>
            <a:r>
              <a:rPr lang="en-IN" sz="1700" dirty="0"/>
              <a:t>The HR team and selected employees test the HRMS in a real work environment and checked whether the system meets their daily needs and provide feedback and make sure issues are fixed before final resales. Now HRMS software is fully functional and meets business expectations.</a:t>
            </a:r>
          </a:p>
          <a:p>
            <a:pPr marL="285750" indent="-285750" algn="l">
              <a:lnSpc>
                <a:spcPct val="150000"/>
              </a:lnSpc>
              <a:buFont typeface="Arial" panose="020B0604020202020204" pitchFamily="34" charset="0"/>
              <a:buChar char="•"/>
            </a:pPr>
            <a:r>
              <a:rPr lang="en-IN" sz="1700" b="1" dirty="0"/>
              <a:t>Deployment-  </a:t>
            </a:r>
            <a:r>
              <a:rPr lang="en-IN" sz="1700" dirty="0"/>
              <a:t>The HRMS system is installed on company servers and made it accessible to HR team initially then for the company employees. Data migration from Excel which is old system.</a:t>
            </a:r>
          </a:p>
          <a:p>
            <a:pPr marL="285750" indent="-285750" algn="l">
              <a:lnSpc>
                <a:spcPct val="150000"/>
              </a:lnSpc>
              <a:buFont typeface="Arial" panose="020B0604020202020204" pitchFamily="34" charset="0"/>
              <a:buChar char="•"/>
            </a:pPr>
            <a:r>
              <a:rPr lang="en-IN" sz="1700" b="1" dirty="0"/>
              <a:t>Training- </a:t>
            </a:r>
            <a:r>
              <a:rPr lang="en-IN" sz="1700" dirty="0"/>
              <a:t>To ensure effective use of the HRMS, training sessions are conducted initially for HR staff and then for employees, handled their queries, support documents and user manual are provided to understand the HRMS system. Training ensured that employees can efficiently use the software for tasks like applying for leaves, checking salary slips and updating personal details</a:t>
            </a:r>
          </a:p>
        </p:txBody>
      </p:sp>
    </p:spTree>
    <p:extLst>
      <p:ext uri="{BB962C8B-B14F-4D97-AF65-F5344CB8AC3E}">
        <p14:creationId xmlns:p14="http://schemas.microsoft.com/office/powerpoint/2010/main" val="21803147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829</TotalTime>
  <Words>2015</Words>
  <Application>Microsoft Office PowerPoint</Application>
  <PresentationFormat>Widescreen</PresentationFormat>
  <Paragraphs>76</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Anayta Nikam</dc:creator>
  <cp:lastModifiedBy>Anayta Nikam</cp:lastModifiedBy>
  <cp:revision>111</cp:revision>
  <dcterms:created xsi:type="dcterms:W3CDTF">2025-02-23T05:19:19Z</dcterms:created>
  <dcterms:modified xsi:type="dcterms:W3CDTF">2025-03-01T08:24:09Z</dcterms:modified>
</cp:coreProperties>
</file>