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24" r:id="rId1"/>
  </p:sldMasterIdLst>
  <p:notesMasterIdLst>
    <p:notesMasterId r:id="rId17"/>
  </p:notesMasterIdLst>
  <p:handoutMasterIdLst>
    <p:handoutMasterId r:id="rId18"/>
  </p:handoutMasterIdLst>
  <p:sldIdLst>
    <p:sldId id="268" r:id="rId2"/>
    <p:sldId id="269" r:id="rId3"/>
    <p:sldId id="282" r:id="rId4"/>
    <p:sldId id="283" r:id="rId5"/>
    <p:sldId id="270" r:id="rId6"/>
    <p:sldId id="271" r:id="rId7"/>
    <p:sldId id="272" r:id="rId8"/>
    <p:sldId id="273" r:id="rId9"/>
    <p:sldId id="284" r:id="rId10"/>
    <p:sldId id="279" r:id="rId11"/>
    <p:sldId id="285" r:id="rId12"/>
    <p:sldId id="286" r:id="rId13"/>
    <p:sldId id="274" r:id="rId14"/>
    <p:sldId id="280" r:id="rId15"/>
    <p:sldId id="281" r:id="rId16"/>
  </p:sldIdLst>
  <p:sldSz cx="12188825"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384">
          <p15:clr>
            <a:srgbClr val="A4A3A4"/>
          </p15:clr>
        </p15:guide>
        <p15:guide id="3" orient="horz" pos="3792">
          <p15:clr>
            <a:srgbClr val="A4A3A4"/>
          </p15:clr>
        </p15:guide>
        <p15:guide id="4" pos="959">
          <p15:clr>
            <a:srgbClr val="A4A3A4"/>
          </p15:clr>
        </p15:guide>
        <p15:guide id="5" pos="6719">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p:cViewPr varScale="1">
        <p:scale>
          <a:sx n="73" d="100"/>
          <a:sy n="73" d="100"/>
        </p:scale>
        <p:origin x="618" y="78"/>
      </p:cViewPr>
      <p:guideLst>
        <p:guide orient="horz" pos="2160"/>
        <p:guide orient="horz" pos="384"/>
        <p:guide orient="horz" pos="3792"/>
        <p:guide pos="959"/>
        <p:guide pos="6719"/>
      </p:guideLst>
    </p:cSldViewPr>
  </p:slideViewPr>
  <p:notesTextViewPr>
    <p:cViewPr>
      <p:scale>
        <a:sx n="100" d="100"/>
        <a:sy n="100" d="100"/>
      </p:scale>
      <p:origin x="0" y="0"/>
    </p:cViewPr>
  </p:notesTextViewPr>
  <p:notesViewPr>
    <p:cSldViewPr showGuides="1">
      <p:cViewPr varScale="1">
        <p:scale>
          <a:sx n="76" d="100"/>
          <a:sy n="76" d="100"/>
        </p:scale>
        <p:origin x="2538"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EA74EB7-856E-45FD-83F0-5F7C6F3E4372}" type="datetimeFigureOut">
              <a:rPr lang="en-US"/>
              <a:t>2/28/2025</a:t>
            </a:fld>
            <a:endParaRPr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4886E15-F82A-4596-A46C-375C6D3981E1}" type="slidenum">
              <a:rPr/>
              <a:t>‹#›</a:t>
            </a:fld>
            <a:endParaRPr dirty="0"/>
          </a:p>
        </p:txBody>
      </p:sp>
    </p:spTree>
    <p:extLst>
      <p:ext uri="{BB962C8B-B14F-4D97-AF65-F5344CB8AC3E}">
        <p14:creationId xmlns:p14="http://schemas.microsoft.com/office/powerpoint/2010/main" val="8683081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61B0E40-8125-41F8-BB6C-139D8D531A4F}" type="datetimeFigureOut">
              <a:rPr lang="en-US"/>
              <a:t>2/28/2025</a:t>
            </a:fld>
            <a:endParaRPr dirty="0"/>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F105DB2-FD3E-441D-8B7E-7AE83ECE27B3}" type="slidenum">
              <a:rPr/>
              <a:t>‹#›</a:t>
            </a:fld>
            <a:endParaRPr dirty="0"/>
          </a:p>
        </p:txBody>
      </p:sp>
    </p:spTree>
    <p:extLst>
      <p:ext uri="{BB962C8B-B14F-4D97-AF65-F5344CB8AC3E}">
        <p14:creationId xmlns:p14="http://schemas.microsoft.com/office/powerpoint/2010/main" val="28947205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F105DB2-FD3E-441D-8B7E-7AE83ECE27B3}" type="slidenum">
              <a:rPr lang="en-US" smtClean="0"/>
              <a:t>1</a:t>
            </a:fld>
            <a:endParaRPr lang="en-US" dirty="0"/>
          </a:p>
        </p:txBody>
      </p:sp>
    </p:spTree>
    <p:extLst>
      <p:ext uri="{BB962C8B-B14F-4D97-AF65-F5344CB8AC3E}">
        <p14:creationId xmlns:p14="http://schemas.microsoft.com/office/powerpoint/2010/main" val="40852762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F105DB2-FD3E-441D-8B7E-7AE83ECE27B3}" type="slidenum">
              <a:rPr lang="en-US" smtClean="0"/>
              <a:t>12</a:t>
            </a:fld>
            <a:endParaRPr lang="en-US" dirty="0"/>
          </a:p>
        </p:txBody>
      </p:sp>
    </p:spTree>
    <p:extLst>
      <p:ext uri="{BB962C8B-B14F-4D97-AF65-F5344CB8AC3E}">
        <p14:creationId xmlns:p14="http://schemas.microsoft.com/office/powerpoint/2010/main" val="26851105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F105DB2-FD3E-441D-8B7E-7AE83ECE27B3}" type="slidenum">
              <a:rPr lang="en-US" smtClean="0"/>
              <a:t>13</a:t>
            </a:fld>
            <a:endParaRPr lang="en-US" dirty="0"/>
          </a:p>
        </p:txBody>
      </p:sp>
    </p:spTree>
    <p:extLst>
      <p:ext uri="{BB962C8B-B14F-4D97-AF65-F5344CB8AC3E}">
        <p14:creationId xmlns:p14="http://schemas.microsoft.com/office/powerpoint/2010/main" val="11693456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F105DB2-FD3E-441D-8B7E-7AE83ECE27B3}" type="slidenum">
              <a:rPr lang="en-US" smtClean="0"/>
              <a:t>2</a:t>
            </a:fld>
            <a:endParaRPr lang="en-US" dirty="0"/>
          </a:p>
        </p:txBody>
      </p:sp>
    </p:spTree>
    <p:extLst>
      <p:ext uri="{BB962C8B-B14F-4D97-AF65-F5344CB8AC3E}">
        <p14:creationId xmlns:p14="http://schemas.microsoft.com/office/powerpoint/2010/main" val="27256001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F105DB2-FD3E-441D-8B7E-7AE83ECE27B3}" type="slidenum">
              <a:rPr lang="en-US" smtClean="0"/>
              <a:t>3</a:t>
            </a:fld>
            <a:endParaRPr lang="en-US" dirty="0"/>
          </a:p>
        </p:txBody>
      </p:sp>
    </p:spTree>
    <p:extLst>
      <p:ext uri="{BB962C8B-B14F-4D97-AF65-F5344CB8AC3E}">
        <p14:creationId xmlns:p14="http://schemas.microsoft.com/office/powerpoint/2010/main" val="2720356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F105DB2-FD3E-441D-8B7E-7AE83ECE27B3}" type="slidenum">
              <a:rPr lang="en-US" smtClean="0"/>
              <a:t>4</a:t>
            </a:fld>
            <a:endParaRPr lang="en-US" dirty="0"/>
          </a:p>
        </p:txBody>
      </p:sp>
    </p:spTree>
    <p:extLst>
      <p:ext uri="{BB962C8B-B14F-4D97-AF65-F5344CB8AC3E}">
        <p14:creationId xmlns:p14="http://schemas.microsoft.com/office/powerpoint/2010/main" val="4547237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F105DB2-FD3E-441D-8B7E-7AE83ECE27B3}" type="slidenum">
              <a:rPr lang="en-US" smtClean="0"/>
              <a:t>5</a:t>
            </a:fld>
            <a:endParaRPr lang="en-US" dirty="0"/>
          </a:p>
        </p:txBody>
      </p:sp>
    </p:spTree>
    <p:extLst>
      <p:ext uri="{BB962C8B-B14F-4D97-AF65-F5344CB8AC3E}">
        <p14:creationId xmlns:p14="http://schemas.microsoft.com/office/powerpoint/2010/main" val="35464439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F105DB2-FD3E-441D-8B7E-7AE83ECE27B3}" type="slidenum">
              <a:rPr lang="en-US" smtClean="0"/>
              <a:t>6</a:t>
            </a:fld>
            <a:endParaRPr lang="en-US" dirty="0"/>
          </a:p>
        </p:txBody>
      </p:sp>
    </p:spTree>
    <p:extLst>
      <p:ext uri="{BB962C8B-B14F-4D97-AF65-F5344CB8AC3E}">
        <p14:creationId xmlns:p14="http://schemas.microsoft.com/office/powerpoint/2010/main" val="28057302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F105DB2-FD3E-441D-8B7E-7AE83ECE27B3}" type="slidenum">
              <a:rPr lang="en-US" smtClean="0"/>
              <a:t>7</a:t>
            </a:fld>
            <a:endParaRPr lang="en-US" dirty="0"/>
          </a:p>
        </p:txBody>
      </p:sp>
    </p:spTree>
    <p:extLst>
      <p:ext uri="{BB962C8B-B14F-4D97-AF65-F5344CB8AC3E}">
        <p14:creationId xmlns:p14="http://schemas.microsoft.com/office/powerpoint/2010/main" val="19658745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F105DB2-FD3E-441D-8B7E-7AE83ECE27B3}" type="slidenum">
              <a:rPr lang="en-US" smtClean="0"/>
              <a:t>8</a:t>
            </a:fld>
            <a:endParaRPr lang="en-US" dirty="0"/>
          </a:p>
        </p:txBody>
      </p:sp>
    </p:spTree>
    <p:extLst>
      <p:ext uri="{BB962C8B-B14F-4D97-AF65-F5344CB8AC3E}">
        <p14:creationId xmlns:p14="http://schemas.microsoft.com/office/powerpoint/2010/main" val="14004894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F105DB2-FD3E-441D-8B7E-7AE83ECE27B3}" type="slidenum">
              <a:rPr lang="en-US" smtClean="0"/>
              <a:t>9</a:t>
            </a:fld>
            <a:endParaRPr lang="en-US" dirty="0"/>
          </a:p>
        </p:txBody>
      </p:sp>
    </p:spTree>
    <p:extLst>
      <p:ext uri="{BB962C8B-B14F-4D97-AF65-F5344CB8AC3E}">
        <p14:creationId xmlns:p14="http://schemas.microsoft.com/office/powerpoint/2010/main" val="41355862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title block"/>
          <p:cNvSpPr/>
          <p:nvPr/>
        </p:nvSpPr>
        <p:spPr bwMode="invGray">
          <a:xfrm>
            <a:off x="1141413" y="1600200"/>
            <a:ext cx="11047412" cy="32766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grpSp>
        <p:nvGrpSpPr>
          <p:cNvPr id="7" name="top graphic"/>
          <p:cNvGrpSpPr/>
          <p:nvPr/>
        </p:nvGrpSpPr>
        <p:grpSpPr>
          <a:xfrm>
            <a:off x="1279" y="0"/>
            <a:ext cx="12188952" cy="429768"/>
            <a:chOff x="1279" y="0"/>
            <a:chExt cx="12188952" cy="429768"/>
          </a:xfrm>
        </p:grpSpPr>
        <p:sp>
          <p:nvSpPr>
            <p:cNvPr id="8" name="Rectangle 7"/>
            <p:cNvSpPr/>
            <p:nvPr/>
          </p:nvSpPr>
          <p:spPr>
            <a:xfrm>
              <a:off x="1279" y="0"/>
              <a:ext cx="12188952" cy="2286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9" name="Rectangle 8"/>
            <p:cNvSpPr/>
            <p:nvPr/>
          </p:nvSpPr>
          <p:spPr>
            <a:xfrm>
              <a:off x="1279" y="228600"/>
              <a:ext cx="12188952" cy="20116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10" name="Rectangle 9"/>
            <p:cNvSpPr/>
            <p:nvPr/>
          </p:nvSpPr>
          <p:spPr>
            <a:xfrm>
              <a:off x="1279" y="306324"/>
              <a:ext cx="12188952" cy="457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grpSp>
      <p:grpSp>
        <p:nvGrpSpPr>
          <p:cNvPr id="23" name="bottom graphic"/>
          <p:cNvGrpSpPr/>
          <p:nvPr/>
        </p:nvGrpSpPr>
        <p:grpSpPr>
          <a:xfrm>
            <a:off x="0" y="6080760"/>
            <a:ext cx="12190231" cy="777240"/>
            <a:chOff x="0" y="6080760"/>
            <a:chExt cx="12190231" cy="777240"/>
          </a:xfrm>
        </p:grpSpPr>
        <p:sp>
          <p:nvSpPr>
            <p:cNvPr id="13" name="Rectangle 12"/>
            <p:cNvSpPr/>
            <p:nvPr/>
          </p:nvSpPr>
          <p:spPr>
            <a:xfrm>
              <a:off x="0" y="6217920"/>
              <a:ext cx="12188825" cy="64008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dirty="0"/>
            </a:p>
          </p:txBody>
        </p:sp>
        <p:sp>
          <p:nvSpPr>
            <p:cNvPr id="14" name="Rectangle 13"/>
            <p:cNvSpPr/>
            <p:nvPr/>
          </p:nvSpPr>
          <p:spPr>
            <a:xfrm>
              <a:off x="1279" y="6080760"/>
              <a:ext cx="12188952" cy="9721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15" name="Rectangle 14"/>
            <p:cNvSpPr/>
            <p:nvPr/>
          </p:nvSpPr>
          <p:spPr>
            <a:xfrm>
              <a:off x="1279" y="6172200"/>
              <a:ext cx="12188952" cy="274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grpSp>
      <p:sp>
        <p:nvSpPr>
          <p:cNvPr id="2" name="Title 1"/>
          <p:cNvSpPr>
            <a:spLocks noGrp="1"/>
          </p:cNvSpPr>
          <p:nvPr>
            <p:ph type="ctrTitle"/>
          </p:nvPr>
        </p:nvSpPr>
        <p:spPr bwMode="invGray">
          <a:xfrm>
            <a:off x="1522414" y="1905000"/>
            <a:ext cx="9143998" cy="2667000"/>
          </a:xfrm>
        </p:spPr>
        <p:txBody>
          <a:bodyPr anchor="b">
            <a:normAutofit/>
          </a:bodyPr>
          <a:lstStyle>
            <a:lvl1pPr>
              <a:lnSpc>
                <a:spcPct val="80000"/>
              </a:lnSpc>
              <a:defRPr sz="6600">
                <a:solidFill>
                  <a:schemeClr val="bg1"/>
                </a:solidFill>
                <a:effectLst>
                  <a:outerShdw blurRad="88900" algn="ctr" rotWithShape="0">
                    <a:prstClr val="black">
                      <a:alpha val="35000"/>
                    </a:prstClr>
                  </a:outerShdw>
                </a:effectLst>
              </a:defRPr>
            </a:lvl1pPr>
          </a:lstStyle>
          <a:p>
            <a:r>
              <a:rPr lang="en-US"/>
              <a:t>Click to edit Master title style</a:t>
            </a:r>
            <a:endParaRPr dirty="0"/>
          </a:p>
        </p:txBody>
      </p:sp>
      <p:sp>
        <p:nvSpPr>
          <p:cNvPr id="3" name="Subtitle 2"/>
          <p:cNvSpPr>
            <a:spLocks noGrp="1"/>
          </p:cNvSpPr>
          <p:nvPr>
            <p:ph type="subTitle" idx="1"/>
          </p:nvPr>
        </p:nvSpPr>
        <p:spPr>
          <a:xfrm>
            <a:off x="1522413" y="5029200"/>
            <a:ext cx="8229598" cy="838200"/>
          </a:xfrm>
        </p:spPr>
        <p:txBody>
          <a:bodyPr/>
          <a:lstStyle>
            <a:lvl1pPr marL="0" indent="0" algn="l">
              <a:lnSpc>
                <a:spcPct val="90000"/>
              </a:lnSpc>
              <a:spcBef>
                <a:spcPts val="0"/>
              </a:spcBef>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a:p>
        </p:txBody>
      </p:sp>
      <p:sp>
        <p:nvSpPr>
          <p:cNvPr id="21" name="Footer Placeholder 20"/>
          <p:cNvSpPr>
            <a:spLocks noGrp="1"/>
          </p:cNvSpPr>
          <p:nvPr>
            <p:ph type="ftr" sz="quarter" idx="11"/>
          </p:nvPr>
        </p:nvSpPr>
        <p:spPr/>
        <p:txBody>
          <a:bodyPr/>
          <a:lstStyle/>
          <a:p>
            <a:r>
              <a:rPr lang="en-US" dirty="0"/>
              <a:t>Add a footer</a:t>
            </a:r>
          </a:p>
        </p:txBody>
      </p:sp>
      <p:sp>
        <p:nvSpPr>
          <p:cNvPr id="20" name="Date Placeholder 19"/>
          <p:cNvSpPr>
            <a:spLocks noGrp="1"/>
          </p:cNvSpPr>
          <p:nvPr>
            <p:ph type="dt" sz="half" idx="10"/>
          </p:nvPr>
        </p:nvSpPr>
        <p:spPr/>
        <p:txBody>
          <a:bodyPr/>
          <a:lstStyle/>
          <a:p>
            <a:fld id="{333B76B7-5811-4114-8A95-998148FFD529}" type="datetime1">
              <a:rPr lang="en-US" smtClean="0"/>
              <a:t>2/28/2025</a:t>
            </a:fld>
            <a:endParaRPr lang="en-US" dirty="0"/>
          </a:p>
        </p:txBody>
      </p:sp>
      <p:sp>
        <p:nvSpPr>
          <p:cNvPr id="22" name="Slide Number Placeholder 21"/>
          <p:cNvSpPr>
            <a:spLocks noGrp="1"/>
          </p:cNvSpPr>
          <p:nvPr>
            <p:ph type="sldNum" sz="quarter" idx="12"/>
          </p:nvPr>
        </p:nvSpPr>
        <p:spPr/>
        <p:txBody>
          <a:body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40881699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a:defRPr/>
            </a:lvl6pPr>
            <a:lvl7pPr>
              <a:defRPr/>
            </a:lvl7pPr>
            <a:lvl8pPr>
              <a:defRPr/>
            </a:lvl8pPr>
            <a:lvl9pP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175C077A-EF7A-41AA-8976-110EB7416C60}" type="datetime1">
              <a:rPr lang="en-US" smtClean="0"/>
              <a:t>2/28/2025</a:t>
            </a:fld>
            <a:endParaRPr lang="en-US" dirty="0"/>
          </a:p>
        </p:txBody>
      </p:sp>
      <p:sp>
        <p:nvSpPr>
          <p:cNvPr id="6" name="Slide Number Placeholder 5"/>
          <p:cNvSpPr>
            <a:spLocks noGrp="1"/>
          </p:cNvSpPr>
          <p:nvPr>
            <p:ph type="sldNum" sz="quarter" idx="12"/>
          </p:nvPr>
        </p:nvSpPr>
        <p:spPr/>
        <p:txBody>
          <a:body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2223790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94507" y="609600"/>
            <a:ext cx="1143001" cy="5410200"/>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1522413" y="609600"/>
            <a:ext cx="7696198" cy="5410200"/>
          </a:xfrm>
        </p:spPr>
        <p:txBody>
          <a:bodyPr vert="eaVert"/>
          <a:lstStyle>
            <a:lvl5pPr>
              <a:defRPr/>
            </a:lvl5pPr>
            <a:lvl6pPr>
              <a:defRPr/>
            </a:lvl6pPr>
            <a:lvl7pPr>
              <a:defRPr/>
            </a:lvl7pPr>
            <a:lvl8pPr>
              <a:defRPr/>
            </a:lvl8pPr>
            <a:lvl9pP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CFF5912B-6681-4BDF-AE10-F59636249FF3}" type="datetime1">
              <a:rPr lang="en-US" smtClean="0"/>
              <a:t>2/28/2025</a:t>
            </a:fld>
            <a:endParaRPr lang="en-US" dirty="0"/>
          </a:p>
        </p:txBody>
      </p:sp>
      <p:sp>
        <p:nvSpPr>
          <p:cNvPr id="6" name="Slide Number Placeholder 5"/>
          <p:cNvSpPr>
            <a:spLocks noGrp="1"/>
          </p:cNvSpPr>
          <p:nvPr>
            <p:ph type="sldNum" sz="quarter" idx="12"/>
          </p:nvPr>
        </p:nvSpPr>
        <p:spPr/>
        <p:txBody>
          <a:body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26534193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lgn="l">
              <a:defRPr sz="3200"/>
            </a:lvl1pPr>
          </a:lstStyle>
          <a:p>
            <a:r>
              <a:rPr lang="en-US"/>
              <a:t>Click to edit Master title style</a:t>
            </a:r>
            <a:endParaRP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905C8E22-D0BA-4CB4-9C32-B27533199514}" type="datetime1">
              <a:rPr lang="en-US" smtClean="0"/>
              <a:t>2/28/2025</a:t>
            </a:fld>
            <a:endParaRPr dirty="0"/>
          </a:p>
        </p:txBody>
      </p:sp>
      <p:sp>
        <p:nvSpPr>
          <p:cNvPr id="6" name="Slide Number Placeholder 5"/>
          <p:cNvSpPr>
            <a:spLocks noGrp="1"/>
          </p:cNvSpPr>
          <p:nvPr>
            <p:ph type="sldNum" sz="quarter" idx="12"/>
          </p:nvPr>
        </p:nvSpPr>
        <p:spPr/>
        <p:txBody>
          <a:bodyPr/>
          <a:lstStyle/>
          <a:p>
            <a:fld id="{DF28FB93-0A08-4E7D-8E63-9EFA29F1E093}" type="slidenum">
              <a:rPr/>
              <a:pPr/>
              <a:t>‹#›</a:t>
            </a:fld>
            <a:endParaRPr dirty="0"/>
          </a:p>
        </p:txBody>
      </p:sp>
    </p:spTree>
    <p:extLst>
      <p:ext uri="{BB962C8B-B14F-4D97-AF65-F5344CB8AC3E}">
        <p14:creationId xmlns:p14="http://schemas.microsoft.com/office/powerpoint/2010/main" val="5064757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lgn="l">
              <a:defRPr sz="3200"/>
            </a:lvl1pPr>
          </a:lstStyle>
          <a:p>
            <a:r>
              <a:rPr lang="en-US"/>
              <a:t>Click to edit Master title style</a:t>
            </a:r>
            <a:endParaRP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FC2180A9-7A83-412D-A8AC-5AF60A8AA507}" type="datetime1">
              <a:rPr lang="en-US" smtClean="0"/>
              <a:t>2/28/2025</a:t>
            </a:fld>
            <a:endParaRPr lang="en-US" dirty="0"/>
          </a:p>
        </p:txBody>
      </p:sp>
      <p:sp>
        <p:nvSpPr>
          <p:cNvPr id="6" name="Slide Number Placeholder 5"/>
          <p:cNvSpPr>
            <a:spLocks noGrp="1"/>
          </p:cNvSpPr>
          <p:nvPr>
            <p:ph type="sldNum" sz="quarter" idx="12"/>
          </p:nvPr>
        </p:nvSpPr>
        <p:spPr/>
        <p:txBody>
          <a:body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8945911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522413" y="1905000"/>
            <a:ext cx="9144000" cy="2667000"/>
          </a:xfrm>
        </p:spPr>
        <p:txBody>
          <a:bodyPr anchor="b">
            <a:normAutofit/>
          </a:bodyPr>
          <a:lstStyle>
            <a:lvl1pPr algn="l">
              <a:defRPr sz="5400" b="0" cap="none" baseline="0"/>
            </a:lvl1pPr>
          </a:lstStyle>
          <a:p>
            <a:r>
              <a:rPr lang="en-US"/>
              <a:t>Click to edit Master title style</a:t>
            </a:r>
            <a:endParaRPr/>
          </a:p>
        </p:txBody>
      </p:sp>
      <p:sp>
        <p:nvSpPr>
          <p:cNvPr id="3" name="Text Placeholder 2"/>
          <p:cNvSpPr>
            <a:spLocks noGrp="1"/>
          </p:cNvSpPr>
          <p:nvPr>
            <p:ph type="body" idx="1"/>
          </p:nvPr>
        </p:nvSpPr>
        <p:spPr>
          <a:xfrm>
            <a:off x="1522413" y="4876800"/>
            <a:ext cx="8229598" cy="1143000"/>
          </a:xfrm>
        </p:spPr>
        <p:txBody>
          <a:bodyPr anchor="t">
            <a:normAutofit/>
          </a:bodyPr>
          <a:lstStyle>
            <a:lvl1pPr marL="0" indent="0">
              <a:spcBef>
                <a:spcPts val="0"/>
              </a:spcBef>
              <a:buNone/>
              <a:defRPr sz="24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lvl1pPr>
              <a:defRPr>
                <a:solidFill>
                  <a:schemeClr val="tx1"/>
                </a:solidFill>
              </a:defRPr>
            </a:lvl1pPr>
          </a:lstStyle>
          <a:p>
            <a:r>
              <a:rPr lang="en-US" dirty="0"/>
              <a:t>Add a footer</a:t>
            </a:r>
          </a:p>
        </p:txBody>
      </p:sp>
      <p:sp>
        <p:nvSpPr>
          <p:cNvPr id="4" name="Date Placeholder 3"/>
          <p:cNvSpPr>
            <a:spLocks noGrp="1"/>
          </p:cNvSpPr>
          <p:nvPr>
            <p:ph type="dt" sz="half" idx="10"/>
          </p:nvPr>
        </p:nvSpPr>
        <p:spPr/>
        <p:txBody>
          <a:bodyPr/>
          <a:lstStyle>
            <a:lvl1pPr>
              <a:defRPr>
                <a:solidFill>
                  <a:schemeClr val="tx1"/>
                </a:solidFill>
              </a:defRPr>
            </a:lvl1pPr>
          </a:lstStyle>
          <a:p>
            <a:fld id="{6A563DF0-FDDF-4143-9D8C-6AF41892E174}" type="datetime1">
              <a:rPr lang="en-US" smtClean="0"/>
              <a:t>2/28/2025</a:t>
            </a:fld>
            <a:endParaRPr lang="en-US" dirty="0"/>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34841060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1522413" y="1904999"/>
            <a:ext cx="4435564" cy="4088921"/>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6230849" y="1904999"/>
            <a:ext cx="4435564" cy="4088921"/>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baseline="0"/>
            </a:lvl8pPr>
            <a:lvl9pPr>
              <a:defRPr sz="16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38BB83F9-4677-4C31-8407-7919061A580B}" type="datetime1">
              <a:rPr lang="en-US" smtClean="0"/>
              <a:t>2/28/2025</a:t>
            </a:fld>
            <a:endParaRPr lang="en-US" dirty="0"/>
          </a:p>
        </p:txBody>
      </p:sp>
      <p:sp>
        <p:nvSpPr>
          <p:cNvPr id="7" name="Slide Number Placeholder 6"/>
          <p:cNvSpPr>
            <a:spLocks noGrp="1"/>
          </p:cNvSpPr>
          <p:nvPr>
            <p:ph type="sldNum" sz="quarter" idx="12"/>
          </p:nvPr>
        </p:nvSpPr>
        <p:spPr/>
        <p:txBody>
          <a:body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15122592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1522413" y="1828800"/>
            <a:ext cx="4419599" cy="685801"/>
          </a:xfrm>
        </p:spPr>
        <p:txBody>
          <a:bodyPr anchor="ctr">
            <a:normAutofit/>
          </a:bodyPr>
          <a:lstStyle>
            <a:lvl1pPr marL="0" indent="0">
              <a:spcBef>
                <a:spcPts val="0"/>
              </a:spcBef>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22413" y="2590801"/>
            <a:ext cx="4419599" cy="34290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6246814" y="1828800"/>
            <a:ext cx="4419599" cy="685801"/>
          </a:xfrm>
        </p:spPr>
        <p:txBody>
          <a:bodyPr anchor="ctr">
            <a:normAutofit/>
          </a:bodyPr>
          <a:lstStyle>
            <a:lvl1pPr marL="0" indent="0">
              <a:spcBef>
                <a:spcPts val="0"/>
              </a:spcBef>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46814" y="2590801"/>
            <a:ext cx="4419599" cy="34290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8" name="Footer Placeholder 7"/>
          <p:cNvSpPr>
            <a:spLocks noGrp="1"/>
          </p:cNvSpPr>
          <p:nvPr>
            <p:ph type="ftr" sz="quarter" idx="11"/>
          </p:nvPr>
        </p:nvSpPr>
        <p:spPr/>
        <p:txBody>
          <a:bodyPr/>
          <a:lstStyle/>
          <a:p>
            <a:r>
              <a:rPr lang="en-US" dirty="0"/>
              <a:t>Add a footer</a:t>
            </a:r>
          </a:p>
        </p:txBody>
      </p:sp>
      <p:sp>
        <p:nvSpPr>
          <p:cNvPr id="7" name="Date Placeholder 6"/>
          <p:cNvSpPr>
            <a:spLocks noGrp="1"/>
          </p:cNvSpPr>
          <p:nvPr>
            <p:ph type="dt" sz="half" idx="10"/>
          </p:nvPr>
        </p:nvSpPr>
        <p:spPr/>
        <p:txBody>
          <a:bodyPr/>
          <a:lstStyle/>
          <a:p>
            <a:fld id="{C33939A6-3450-434F-A872-BEE63F7EB093}" type="datetime1">
              <a:rPr lang="en-US" smtClean="0"/>
              <a:t>2/28/2025</a:t>
            </a:fld>
            <a:endParaRPr lang="en-US" dirty="0"/>
          </a:p>
        </p:txBody>
      </p:sp>
      <p:sp>
        <p:nvSpPr>
          <p:cNvPr id="9" name="Slide Number Placeholder 8"/>
          <p:cNvSpPr>
            <a:spLocks noGrp="1"/>
          </p:cNvSpPr>
          <p:nvPr>
            <p:ph type="sldNum" sz="quarter" idx="12"/>
          </p:nvPr>
        </p:nvSpPr>
        <p:spPr/>
        <p:txBody>
          <a:body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5977004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4" name="Footer Placeholder 3"/>
          <p:cNvSpPr>
            <a:spLocks noGrp="1"/>
          </p:cNvSpPr>
          <p:nvPr>
            <p:ph type="ftr" sz="quarter" idx="11"/>
          </p:nvPr>
        </p:nvSpPr>
        <p:spPr/>
        <p:txBody>
          <a:bodyPr/>
          <a:lstStyle/>
          <a:p>
            <a:r>
              <a:rPr lang="en-US" dirty="0"/>
              <a:t>Add a footer</a:t>
            </a:r>
          </a:p>
        </p:txBody>
      </p:sp>
      <p:sp>
        <p:nvSpPr>
          <p:cNvPr id="3" name="Date Placeholder 2"/>
          <p:cNvSpPr>
            <a:spLocks noGrp="1"/>
          </p:cNvSpPr>
          <p:nvPr>
            <p:ph type="dt" sz="half" idx="10"/>
          </p:nvPr>
        </p:nvSpPr>
        <p:spPr/>
        <p:txBody>
          <a:bodyPr/>
          <a:lstStyle/>
          <a:p>
            <a:fld id="{E3BABB1C-FA00-4171-BA31-4C5E719472F3}" type="datetime1">
              <a:rPr lang="en-US" smtClean="0"/>
              <a:t>2/28/2025</a:t>
            </a:fld>
            <a:endParaRPr lang="en-US" dirty="0"/>
          </a:p>
        </p:txBody>
      </p:sp>
      <p:sp>
        <p:nvSpPr>
          <p:cNvPr id="5" name="Slide Number Placeholder 4"/>
          <p:cNvSpPr>
            <a:spLocks noGrp="1"/>
          </p:cNvSpPr>
          <p:nvPr>
            <p:ph type="sldNum" sz="quarter" idx="12"/>
          </p:nvPr>
        </p:nvSpPr>
        <p:spPr/>
        <p:txBody>
          <a:body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9813163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grpSp>
        <p:nvGrpSpPr>
          <p:cNvPr id="6" name="bottom graphic"/>
          <p:cNvGrpSpPr/>
          <p:nvPr userDrawn="1"/>
        </p:nvGrpSpPr>
        <p:grpSpPr>
          <a:xfrm>
            <a:off x="0" y="6309360"/>
            <a:ext cx="12190231" cy="548640"/>
            <a:chOff x="0" y="6309360"/>
            <a:chExt cx="12190231" cy="548640"/>
          </a:xfrm>
        </p:grpSpPr>
        <p:sp>
          <p:nvSpPr>
            <p:cNvPr id="7" name="Rectangle 6"/>
            <p:cNvSpPr/>
            <p:nvPr/>
          </p:nvSpPr>
          <p:spPr>
            <a:xfrm>
              <a:off x="0" y="6400800"/>
              <a:ext cx="12188825" cy="4572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dirty="0"/>
            </a:p>
          </p:txBody>
        </p:sp>
        <p:sp>
          <p:nvSpPr>
            <p:cNvPr id="8" name="Rectangle 7"/>
            <p:cNvSpPr/>
            <p:nvPr/>
          </p:nvSpPr>
          <p:spPr>
            <a:xfrm>
              <a:off x="1279" y="6309360"/>
              <a:ext cx="12188952" cy="9721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9" name="Rectangle 8"/>
            <p:cNvSpPr/>
            <p:nvPr/>
          </p:nvSpPr>
          <p:spPr>
            <a:xfrm>
              <a:off x="1279" y="6379143"/>
              <a:ext cx="12188952" cy="274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grpSp>
      <p:sp>
        <p:nvSpPr>
          <p:cNvPr id="3" name="Footer Placeholder 2"/>
          <p:cNvSpPr>
            <a:spLocks noGrp="1"/>
          </p:cNvSpPr>
          <p:nvPr>
            <p:ph type="ftr" sz="quarter" idx="11"/>
          </p:nvPr>
        </p:nvSpPr>
        <p:spPr/>
        <p:txBody>
          <a:bodyPr/>
          <a:lstStyle/>
          <a:p>
            <a:r>
              <a:rPr lang="en-US" dirty="0"/>
              <a:t>Add a footer</a:t>
            </a:r>
          </a:p>
        </p:txBody>
      </p:sp>
      <p:sp>
        <p:nvSpPr>
          <p:cNvPr id="2" name="Date Placeholder 1"/>
          <p:cNvSpPr>
            <a:spLocks noGrp="1"/>
          </p:cNvSpPr>
          <p:nvPr>
            <p:ph type="dt" sz="half" idx="10"/>
          </p:nvPr>
        </p:nvSpPr>
        <p:spPr/>
        <p:txBody>
          <a:bodyPr/>
          <a:lstStyle/>
          <a:p>
            <a:fld id="{D76C8610-5B57-4C6B-BF9F-F5397A1F60B8}" type="datetime1">
              <a:rPr lang="en-US" smtClean="0"/>
              <a:t>2/28/2025</a:t>
            </a:fld>
            <a:endParaRPr lang="en-US" dirty="0"/>
          </a:p>
        </p:txBody>
      </p:sp>
      <p:sp>
        <p:nvSpPr>
          <p:cNvPr id="4" name="Slide Number Placeholder 3"/>
          <p:cNvSpPr>
            <a:spLocks noGrp="1"/>
          </p:cNvSpPr>
          <p:nvPr>
            <p:ph type="sldNum" sz="quarter" idx="12"/>
          </p:nvPr>
        </p:nvSpPr>
        <p:spPr/>
        <p:txBody>
          <a:body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40300353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frame"/>
          <p:cNvSpPr/>
          <p:nvPr/>
        </p:nvSpPr>
        <p:spPr>
          <a:xfrm>
            <a:off x="1217610" y="1019175"/>
            <a:ext cx="6126480" cy="4572000"/>
          </a:xfrm>
          <a:prstGeom prst="rect">
            <a:avLst/>
          </a:prstGeom>
          <a:noFill/>
          <a:ln w="101600">
            <a:solidFill>
              <a:schemeClr val="accent1">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2" name="Title 1"/>
          <p:cNvSpPr>
            <a:spLocks noGrp="1"/>
          </p:cNvSpPr>
          <p:nvPr>
            <p:ph type="title"/>
          </p:nvPr>
        </p:nvSpPr>
        <p:spPr>
          <a:xfrm>
            <a:off x="7923214" y="1371600"/>
            <a:ext cx="3124200" cy="2057400"/>
          </a:xfrm>
        </p:spPr>
        <p:txBody>
          <a:bodyPr anchor="b">
            <a:normAutofit/>
          </a:bodyPr>
          <a:lstStyle>
            <a:lvl1pPr algn="l">
              <a:defRPr sz="3200" b="1"/>
            </a:lvl1pPr>
          </a:lstStyle>
          <a:p>
            <a:r>
              <a:rPr lang="en-US"/>
              <a:t>Click to edit Master title style</a:t>
            </a:r>
            <a:endParaRPr/>
          </a:p>
        </p:txBody>
      </p:sp>
      <p:sp>
        <p:nvSpPr>
          <p:cNvPr id="3" name="Content Placeholder 2"/>
          <p:cNvSpPr>
            <a:spLocks noGrp="1"/>
          </p:cNvSpPr>
          <p:nvPr>
            <p:ph idx="1"/>
          </p:nvPr>
        </p:nvSpPr>
        <p:spPr>
          <a:xfrm>
            <a:off x="1491930" y="1293495"/>
            <a:ext cx="5577840" cy="402336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7923214" y="3536829"/>
            <a:ext cx="3124200" cy="1797169"/>
          </a:xfrm>
        </p:spPr>
        <p:txBody>
          <a:bodyPr>
            <a:normAutofit/>
          </a:bodyPr>
          <a:lstStyle>
            <a:lvl1pPr marL="0" indent="0">
              <a:spcBef>
                <a:spcPts val="8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BADBF3DD-8B6D-46AA-BCA9-242D4EF63DDF}" type="datetime1">
              <a:rPr lang="en-US" smtClean="0"/>
              <a:t>2/28/2025</a:t>
            </a:fld>
            <a:endParaRPr lang="en-US" dirty="0"/>
          </a:p>
        </p:txBody>
      </p:sp>
      <p:sp>
        <p:nvSpPr>
          <p:cNvPr id="7" name="Slide Number Placeholder 6"/>
          <p:cNvSpPr>
            <a:spLocks noGrp="1"/>
          </p:cNvSpPr>
          <p:nvPr>
            <p:ph type="sldNum" sz="quarter" idx="12"/>
          </p:nvPr>
        </p:nvSpPr>
        <p:spPr/>
        <p:txBody>
          <a:body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36161321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frame"/>
          <p:cNvSpPr/>
          <p:nvPr/>
        </p:nvSpPr>
        <p:spPr>
          <a:xfrm>
            <a:off x="1217610" y="1019175"/>
            <a:ext cx="6126480" cy="4572000"/>
          </a:xfrm>
          <a:prstGeom prst="rect">
            <a:avLst/>
          </a:prstGeom>
          <a:noFill/>
          <a:ln w="101600">
            <a:solidFill>
              <a:schemeClr val="accent1">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2" name="Title 1"/>
          <p:cNvSpPr>
            <a:spLocks noGrp="1"/>
          </p:cNvSpPr>
          <p:nvPr>
            <p:ph type="title"/>
          </p:nvPr>
        </p:nvSpPr>
        <p:spPr>
          <a:xfrm>
            <a:off x="7923214" y="1371600"/>
            <a:ext cx="3124200" cy="2057400"/>
          </a:xfrm>
        </p:spPr>
        <p:txBody>
          <a:bodyPr anchor="b">
            <a:normAutofit/>
          </a:bodyPr>
          <a:lstStyle>
            <a:lvl1pPr algn="l">
              <a:defRPr sz="3200" b="0"/>
            </a:lvl1pPr>
          </a:lstStyle>
          <a:p>
            <a:r>
              <a:rPr lang="en-US"/>
              <a:t>Click to edit Master title style</a:t>
            </a:r>
            <a:endParaRPr/>
          </a:p>
        </p:txBody>
      </p:sp>
      <p:sp>
        <p:nvSpPr>
          <p:cNvPr id="3" name="Picture Placeholder 2" descr="An empty placeholder to add an image. Click on the placeholder and select the image that you wish to add"/>
          <p:cNvSpPr>
            <a:spLocks noGrp="1"/>
          </p:cNvSpPr>
          <p:nvPr>
            <p:ph type="pic" idx="1"/>
          </p:nvPr>
        </p:nvSpPr>
        <p:spPr>
          <a:xfrm>
            <a:off x="1400490" y="1202055"/>
            <a:ext cx="5760720" cy="4206240"/>
          </a:xfrm>
          <a:solidFill>
            <a:schemeClr val="bg1">
              <a:lumMod val="95000"/>
            </a:schemeClr>
          </a:solidFill>
        </p:spPr>
        <p:txBody>
          <a:bodyPr tIns="914400">
            <a:normAutofit/>
          </a:bodyPr>
          <a:lstStyle>
            <a:lvl1pPr marL="0" indent="0" algn="ctr">
              <a:spcBef>
                <a:spcPts val="0"/>
              </a:spcBef>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dirty="0"/>
          </a:p>
        </p:txBody>
      </p:sp>
      <p:sp>
        <p:nvSpPr>
          <p:cNvPr id="4" name="Text Placeholder 3"/>
          <p:cNvSpPr>
            <a:spLocks noGrp="1"/>
          </p:cNvSpPr>
          <p:nvPr>
            <p:ph type="body" sz="half" idx="2"/>
          </p:nvPr>
        </p:nvSpPr>
        <p:spPr>
          <a:xfrm>
            <a:off x="7923214" y="3536829"/>
            <a:ext cx="3124200" cy="1797171"/>
          </a:xfrm>
        </p:spPr>
        <p:txBody>
          <a:bodyPr>
            <a:normAutofit/>
          </a:bodyPr>
          <a:lstStyle>
            <a:lvl1pPr marL="0" indent="0">
              <a:spcBef>
                <a:spcPts val="8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23C41AE9-3D4A-4A08-B03D-DC6D2ADF5464}" type="datetime1">
              <a:rPr lang="en-US" smtClean="0"/>
              <a:t>2/28/2025</a:t>
            </a:fld>
            <a:endParaRPr lang="en-US" dirty="0"/>
          </a:p>
        </p:txBody>
      </p:sp>
      <p:sp>
        <p:nvSpPr>
          <p:cNvPr id="7" name="Slide Number Placeholder 6"/>
          <p:cNvSpPr>
            <a:spLocks noGrp="1"/>
          </p:cNvSpPr>
          <p:nvPr>
            <p:ph type="sldNum" sz="quarter" idx="12"/>
          </p:nvPr>
        </p:nvSpPr>
        <p:spPr/>
        <p:txBody>
          <a:body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19318627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4" name="bottom graphic"/>
          <p:cNvGrpSpPr/>
          <p:nvPr/>
        </p:nvGrpSpPr>
        <p:grpSpPr>
          <a:xfrm>
            <a:off x="0" y="6309360"/>
            <a:ext cx="12190231" cy="548640"/>
            <a:chOff x="0" y="6309360"/>
            <a:chExt cx="12190231" cy="548640"/>
          </a:xfrm>
        </p:grpSpPr>
        <p:sp>
          <p:nvSpPr>
            <p:cNvPr id="7" name="Rectangle 6"/>
            <p:cNvSpPr/>
            <p:nvPr/>
          </p:nvSpPr>
          <p:spPr>
            <a:xfrm>
              <a:off x="0" y="6400800"/>
              <a:ext cx="12188825" cy="4572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dirty="0"/>
            </a:p>
          </p:txBody>
        </p:sp>
        <p:sp>
          <p:nvSpPr>
            <p:cNvPr id="8" name="Rectangle 7"/>
            <p:cNvSpPr/>
            <p:nvPr/>
          </p:nvSpPr>
          <p:spPr>
            <a:xfrm>
              <a:off x="1279" y="6309360"/>
              <a:ext cx="12188952" cy="9721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9" name="Rectangle 8"/>
            <p:cNvSpPr/>
            <p:nvPr/>
          </p:nvSpPr>
          <p:spPr>
            <a:xfrm>
              <a:off x="1279" y="6379143"/>
              <a:ext cx="12188952" cy="274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grpSp>
      <p:grpSp>
        <p:nvGrpSpPr>
          <p:cNvPr id="10" name="top graphic"/>
          <p:cNvGrpSpPr/>
          <p:nvPr/>
        </p:nvGrpSpPr>
        <p:grpSpPr>
          <a:xfrm>
            <a:off x="1279" y="0"/>
            <a:ext cx="12188952" cy="320040"/>
            <a:chOff x="1279" y="0"/>
            <a:chExt cx="12188952" cy="320040"/>
          </a:xfrm>
        </p:grpSpPr>
        <p:sp>
          <p:nvSpPr>
            <p:cNvPr id="11" name="Rectangle 10"/>
            <p:cNvSpPr/>
            <p:nvPr/>
          </p:nvSpPr>
          <p:spPr>
            <a:xfrm>
              <a:off x="1279" y="0"/>
              <a:ext cx="12188952" cy="17023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12" name="Rectangle 11"/>
            <p:cNvSpPr/>
            <p:nvPr/>
          </p:nvSpPr>
          <p:spPr>
            <a:xfrm>
              <a:off x="1279" y="170234"/>
              <a:ext cx="12188952" cy="14980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13" name="Rectangle 12"/>
            <p:cNvSpPr/>
            <p:nvPr/>
          </p:nvSpPr>
          <p:spPr>
            <a:xfrm>
              <a:off x="1279" y="231421"/>
              <a:ext cx="12188952" cy="274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grpSp>
      <p:sp>
        <p:nvSpPr>
          <p:cNvPr id="2" name="Title Placeholder 1"/>
          <p:cNvSpPr>
            <a:spLocks noGrp="1"/>
          </p:cNvSpPr>
          <p:nvPr>
            <p:ph type="title"/>
          </p:nvPr>
        </p:nvSpPr>
        <p:spPr>
          <a:xfrm>
            <a:off x="1522876" y="609600"/>
            <a:ext cx="9143538" cy="1066800"/>
          </a:xfrm>
          <a:prstGeom prst="rect">
            <a:avLst/>
          </a:prstGeom>
        </p:spPr>
        <p:txBody>
          <a:bodyPr vert="horz" lIns="91440" tIns="45720" rIns="91440" bIns="45720" rtlCol="0" anchor="b">
            <a:normAutofit/>
          </a:bodyPr>
          <a:lstStyle/>
          <a:p>
            <a:r>
              <a:rPr lang="en-US"/>
              <a:t>Click to edit Master title style</a:t>
            </a:r>
            <a:endParaRPr/>
          </a:p>
        </p:txBody>
      </p:sp>
      <p:sp>
        <p:nvSpPr>
          <p:cNvPr id="3" name="Text Placeholder 2"/>
          <p:cNvSpPr>
            <a:spLocks noGrp="1"/>
          </p:cNvSpPr>
          <p:nvPr>
            <p:ph type="body" idx="1"/>
          </p:nvPr>
        </p:nvSpPr>
        <p:spPr>
          <a:xfrm>
            <a:off x="1522876" y="1905000"/>
            <a:ext cx="9143538" cy="369746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Footer Placeholder 4"/>
          <p:cNvSpPr>
            <a:spLocks noGrp="1"/>
          </p:cNvSpPr>
          <p:nvPr>
            <p:ph type="ftr" sz="quarter" idx="3"/>
          </p:nvPr>
        </p:nvSpPr>
        <p:spPr bwMode="auto">
          <a:xfrm>
            <a:off x="1507498" y="6516865"/>
            <a:ext cx="6062145" cy="228600"/>
          </a:xfrm>
          <a:prstGeom prst="rect">
            <a:avLst/>
          </a:prstGeom>
        </p:spPr>
        <p:txBody>
          <a:bodyPr vert="horz" lIns="91440" tIns="45720" rIns="91440" bIns="45720" rtlCol="0" anchor="ctr"/>
          <a:lstStyle>
            <a:lvl1pPr algn="l">
              <a:defRPr sz="1100" cap="all" baseline="0">
                <a:solidFill>
                  <a:schemeClr val="bg1"/>
                </a:solidFill>
              </a:defRPr>
            </a:lvl1pPr>
          </a:lstStyle>
          <a:p>
            <a:r>
              <a:rPr lang="en-US" dirty="0"/>
              <a:t>Add a footer</a:t>
            </a:r>
          </a:p>
        </p:txBody>
      </p:sp>
      <p:sp>
        <p:nvSpPr>
          <p:cNvPr id="4" name="Date Placeholder 3"/>
          <p:cNvSpPr>
            <a:spLocks noGrp="1"/>
          </p:cNvSpPr>
          <p:nvPr>
            <p:ph type="dt" sz="half" idx="2"/>
          </p:nvPr>
        </p:nvSpPr>
        <p:spPr bwMode="auto">
          <a:xfrm>
            <a:off x="7994363" y="6516865"/>
            <a:ext cx="1327622" cy="228600"/>
          </a:xfrm>
          <a:prstGeom prst="rect">
            <a:avLst/>
          </a:prstGeom>
        </p:spPr>
        <p:txBody>
          <a:bodyPr vert="horz" lIns="91440" tIns="45720" rIns="91440" bIns="45720" rtlCol="0" anchor="ctr"/>
          <a:lstStyle>
            <a:lvl1pPr algn="r">
              <a:defRPr sz="1100">
                <a:solidFill>
                  <a:schemeClr val="bg1"/>
                </a:solidFill>
              </a:defRPr>
            </a:lvl1pPr>
          </a:lstStyle>
          <a:p>
            <a:fld id="{5C6E67D0-0200-42BE-A0B2-78C70FBBB312}" type="datetime1">
              <a:rPr lang="en-US" smtClean="0"/>
              <a:pPr/>
              <a:t>2/28/2025</a:t>
            </a:fld>
            <a:endParaRPr lang="en-US" dirty="0"/>
          </a:p>
        </p:txBody>
      </p:sp>
      <p:sp>
        <p:nvSpPr>
          <p:cNvPr id="6" name="Slide Number Placeholder 5"/>
          <p:cNvSpPr>
            <a:spLocks noGrp="1"/>
          </p:cNvSpPr>
          <p:nvPr>
            <p:ph type="sldNum" sz="quarter" idx="4"/>
          </p:nvPr>
        </p:nvSpPr>
        <p:spPr bwMode="auto">
          <a:xfrm>
            <a:off x="9730094" y="6516865"/>
            <a:ext cx="936319" cy="228600"/>
          </a:xfrm>
          <a:prstGeom prst="rect">
            <a:avLst/>
          </a:prstGeom>
        </p:spPr>
        <p:txBody>
          <a:bodyPr vert="horz" lIns="91440" tIns="45720" rIns="91440" bIns="45720" rtlCol="0" anchor="ctr"/>
          <a:lstStyle>
            <a:lvl1pPr algn="r">
              <a:defRPr sz="1100">
                <a:solidFill>
                  <a:schemeClr val="bg1"/>
                </a:solidFill>
              </a:defRPr>
            </a:lvl1p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3310681898"/>
      </p:ext>
    </p:extLst>
  </p:cSld>
  <p:clrMap bg1="lt1" tx1="dk1" bg2="lt2" tx2="dk2" accent1="accent1" accent2="accent2" accent3="accent3" accent4="accent4" accent5="accent5" accent6="accent6" hlink="hlink" folHlink="folHlink"/>
  <p:sldLayoutIdLst>
    <p:sldLayoutId id="2147483925" r:id="rId1"/>
    <p:sldLayoutId id="2147483926" r:id="rId2"/>
    <p:sldLayoutId id="2147483927" r:id="rId3"/>
    <p:sldLayoutId id="2147483928" r:id="rId4"/>
    <p:sldLayoutId id="2147483929" r:id="rId5"/>
    <p:sldLayoutId id="2147483930" r:id="rId6"/>
    <p:sldLayoutId id="2147483931" r:id="rId7"/>
    <p:sldLayoutId id="2147483932" r:id="rId8"/>
    <p:sldLayoutId id="2147483933" r:id="rId9"/>
    <p:sldLayoutId id="2147483934" r:id="rId10"/>
    <p:sldLayoutId id="2147483935" r:id="rId11"/>
    <p:sldLayoutId id="2147483914"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lnSpc>
          <a:spcPct val="90000"/>
        </a:lnSpc>
        <a:spcBef>
          <a:spcPct val="0"/>
        </a:spcBef>
        <a:buNone/>
        <a:defRPr sz="3200" kern="1200">
          <a:solidFill>
            <a:schemeClr val="accent1">
              <a:lumMod val="50000"/>
            </a:schemeClr>
          </a:solidFill>
          <a:latin typeface="+mj-lt"/>
          <a:ea typeface="+mj-ea"/>
          <a:cs typeface="+mj-cs"/>
        </a:defRPr>
      </a:lvl1pPr>
    </p:titleStyle>
    <p:bodyStyle>
      <a:lvl1pPr marL="274320" indent="-274320" algn="l" defTabSz="914400" rtl="0" eaLnBrk="1" latinLnBrk="0" hangingPunct="1">
        <a:lnSpc>
          <a:spcPct val="90000"/>
        </a:lnSpc>
        <a:spcBef>
          <a:spcPts val="1800"/>
        </a:spcBef>
        <a:buClr>
          <a:schemeClr val="tx1"/>
        </a:buClr>
        <a:buSzPct val="80000"/>
        <a:buFont typeface="Wingdings" pitchFamily="2" charset="2"/>
        <a:buChar char="§"/>
        <a:defRPr sz="2400" kern="1200">
          <a:solidFill>
            <a:schemeClr val="tx1"/>
          </a:solidFill>
          <a:latin typeface="+mn-lt"/>
          <a:ea typeface="+mn-ea"/>
          <a:cs typeface="+mn-cs"/>
        </a:defRPr>
      </a:lvl1pPr>
      <a:lvl2pPr marL="548640" indent="-228600" algn="l" defTabSz="914400" rtl="0" eaLnBrk="1" latinLnBrk="0" hangingPunct="1">
        <a:lnSpc>
          <a:spcPct val="90000"/>
        </a:lnSpc>
        <a:spcBef>
          <a:spcPts val="1000"/>
        </a:spcBef>
        <a:buClr>
          <a:schemeClr val="tx1"/>
        </a:buClr>
        <a:buSzPct val="100000"/>
        <a:buFont typeface="Arial" pitchFamily="34" charset="0"/>
        <a:buChar char="–"/>
        <a:defRPr sz="2000" kern="1200">
          <a:solidFill>
            <a:schemeClr val="tx1"/>
          </a:solidFill>
          <a:latin typeface="+mn-lt"/>
          <a:ea typeface="+mn-ea"/>
          <a:cs typeface="+mn-cs"/>
        </a:defRPr>
      </a:lvl2pPr>
      <a:lvl3pPr marL="822960" indent="-228600" algn="l" defTabSz="914400" rtl="0" eaLnBrk="1" latinLnBrk="0" hangingPunct="1">
        <a:lnSpc>
          <a:spcPct val="90000"/>
        </a:lnSpc>
        <a:spcBef>
          <a:spcPts val="800"/>
        </a:spcBef>
        <a:buClr>
          <a:schemeClr val="tx1"/>
        </a:buClr>
        <a:buSzPct val="80000"/>
        <a:buFont typeface="Wingdings" pitchFamily="2" charset="2"/>
        <a:buChar char="§"/>
        <a:defRPr sz="1800" kern="1200">
          <a:solidFill>
            <a:schemeClr val="tx1"/>
          </a:solidFill>
          <a:latin typeface="+mn-lt"/>
          <a:ea typeface="+mn-ea"/>
          <a:cs typeface="+mn-cs"/>
        </a:defRPr>
      </a:lvl3pPr>
      <a:lvl4pPr marL="1097280" indent="-228600" algn="l" defTabSz="914400" rtl="0" eaLnBrk="1" latinLnBrk="0" hangingPunct="1">
        <a:lnSpc>
          <a:spcPct val="90000"/>
        </a:lnSpc>
        <a:spcBef>
          <a:spcPts val="800"/>
        </a:spcBef>
        <a:buClr>
          <a:schemeClr val="tx1"/>
        </a:buClr>
        <a:buSzPct val="100000"/>
        <a:buFont typeface="Arial" pitchFamily="34" charset="0"/>
        <a:buChar char="–"/>
        <a:defRPr sz="1600" kern="1200">
          <a:solidFill>
            <a:schemeClr val="tx1"/>
          </a:solidFill>
          <a:latin typeface="+mn-lt"/>
          <a:ea typeface="+mn-ea"/>
          <a:cs typeface="+mn-cs"/>
        </a:defRPr>
      </a:lvl4pPr>
      <a:lvl5pPr marL="1325880" indent="-228600" algn="l" defTabSz="914400" rtl="0" eaLnBrk="1" latinLnBrk="0" hangingPunct="1">
        <a:lnSpc>
          <a:spcPct val="90000"/>
        </a:lnSpc>
        <a:spcBef>
          <a:spcPts val="800"/>
        </a:spcBef>
        <a:buClr>
          <a:schemeClr val="tx1"/>
        </a:buClr>
        <a:buSzPct val="80000"/>
        <a:buFont typeface="Wingdings" pitchFamily="2" charset="2"/>
        <a:buChar char="§"/>
        <a:defRPr sz="1600" kern="1200">
          <a:solidFill>
            <a:schemeClr val="tx1"/>
          </a:solidFill>
          <a:latin typeface="+mn-lt"/>
          <a:ea typeface="+mn-ea"/>
          <a:cs typeface="+mn-cs"/>
        </a:defRPr>
      </a:lvl5pPr>
      <a:lvl6pPr marL="1554480" indent="-228600" algn="l" defTabSz="914400" rtl="0" eaLnBrk="1" latinLnBrk="0" hangingPunct="1">
        <a:lnSpc>
          <a:spcPct val="90000"/>
        </a:lnSpc>
        <a:spcBef>
          <a:spcPts val="800"/>
        </a:spcBef>
        <a:buClr>
          <a:schemeClr val="tx1"/>
        </a:buClr>
        <a:buSzPct val="100000"/>
        <a:buFont typeface="Arial" pitchFamily="34" charset="0"/>
        <a:buChar char="–"/>
        <a:defRPr sz="1600" kern="1200">
          <a:solidFill>
            <a:schemeClr val="tx1"/>
          </a:solidFill>
          <a:latin typeface="+mn-lt"/>
          <a:ea typeface="+mn-ea"/>
          <a:cs typeface="+mn-cs"/>
        </a:defRPr>
      </a:lvl6pPr>
      <a:lvl7pPr marL="1783080" indent="-228600" algn="l" defTabSz="914400" rtl="0" eaLnBrk="1" latinLnBrk="0" hangingPunct="1">
        <a:lnSpc>
          <a:spcPct val="90000"/>
        </a:lnSpc>
        <a:spcBef>
          <a:spcPts val="800"/>
        </a:spcBef>
        <a:buClr>
          <a:schemeClr val="tx1"/>
        </a:buClr>
        <a:buSzPct val="80000"/>
        <a:buFont typeface="Wingdings" pitchFamily="2" charset="2"/>
        <a:buChar char="§"/>
        <a:defRPr sz="1600" kern="1200">
          <a:solidFill>
            <a:schemeClr val="tx1"/>
          </a:solidFill>
          <a:latin typeface="+mn-lt"/>
          <a:ea typeface="+mn-ea"/>
          <a:cs typeface="+mn-cs"/>
        </a:defRPr>
      </a:lvl7pPr>
      <a:lvl8pPr marL="2011680" indent="-228600" algn="l" defTabSz="914400" rtl="0" eaLnBrk="1" latinLnBrk="0" hangingPunct="1">
        <a:lnSpc>
          <a:spcPct val="90000"/>
        </a:lnSpc>
        <a:spcBef>
          <a:spcPts val="800"/>
        </a:spcBef>
        <a:buClr>
          <a:schemeClr val="tx1"/>
        </a:buClr>
        <a:buSzPct val="100000"/>
        <a:buFont typeface="Arial" pitchFamily="34" charset="0"/>
        <a:buChar char="–"/>
        <a:defRPr sz="1600" kern="1200">
          <a:solidFill>
            <a:schemeClr val="tx1"/>
          </a:solidFill>
          <a:latin typeface="+mn-lt"/>
          <a:ea typeface="+mn-ea"/>
          <a:cs typeface="+mn-cs"/>
        </a:defRPr>
      </a:lvl8pPr>
      <a:lvl9pPr marL="2240280" indent="-228600" algn="l" defTabSz="914400" rtl="0" eaLnBrk="1" latinLnBrk="0" hangingPunct="1">
        <a:lnSpc>
          <a:spcPct val="90000"/>
        </a:lnSpc>
        <a:spcBef>
          <a:spcPts val="800"/>
        </a:spcBef>
        <a:buClr>
          <a:schemeClr val="tx1"/>
        </a:buClr>
        <a:buSzPct val="80000"/>
        <a:buFont typeface="Wingdings" pitchFamily="2" charset="2"/>
        <a:buChar char="§"/>
        <a:defRPr sz="16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2414" y="1905000"/>
            <a:ext cx="9143998" cy="1668016"/>
          </a:xfrm>
        </p:spPr>
        <p:txBody>
          <a:bodyPr/>
          <a:lstStyle/>
          <a:p>
            <a:r>
              <a:rPr lang="en-US" dirty="0"/>
              <a:t>Project Overview</a:t>
            </a:r>
          </a:p>
        </p:txBody>
      </p:sp>
      <p:sp>
        <p:nvSpPr>
          <p:cNvPr id="3" name="Content Placeholder 2"/>
          <p:cNvSpPr>
            <a:spLocks noGrp="1"/>
          </p:cNvSpPr>
          <p:nvPr>
            <p:ph type="subTitle" idx="1"/>
          </p:nvPr>
        </p:nvSpPr>
        <p:spPr>
          <a:xfrm>
            <a:off x="1522412" y="5029200"/>
            <a:ext cx="10116616" cy="838200"/>
          </a:xfrm>
        </p:spPr>
        <p:txBody>
          <a:bodyPr>
            <a:normAutofit/>
          </a:bodyPr>
          <a:lstStyle/>
          <a:p>
            <a:r>
              <a:rPr lang="en-US" dirty="0" smtClean="0"/>
              <a:t>Lead Management System  </a:t>
            </a:r>
            <a:r>
              <a:rPr lang="en-US" dirty="0"/>
              <a:t>- Waterfall model| </a:t>
            </a:r>
            <a:r>
              <a:rPr lang="en-US" dirty="0" smtClean="0"/>
              <a:t>Macrotech Developers Ltd </a:t>
            </a:r>
            <a:r>
              <a:rPr lang="en-US" dirty="0"/>
              <a:t>| Presenter Name – </a:t>
            </a:r>
            <a:r>
              <a:rPr lang="en-US" dirty="0" smtClean="0"/>
              <a:t>Shivam Mehrotra     Date</a:t>
            </a:r>
            <a:r>
              <a:rPr lang="en-US" dirty="0"/>
              <a:t>: </a:t>
            </a:r>
            <a:r>
              <a:rPr lang="en-US" dirty="0" smtClean="0"/>
              <a:t>24.02.2025</a:t>
            </a:r>
            <a:endParaRPr lang="en-US" dirty="0"/>
          </a:p>
        </p:txBody>
      </p:sp>
    </p:spTree>
    <p:extLst>
      <p:ext uri="{BB962C8B-B14F-4D97-AF65-F5344CB8AC3E}">
        <p14:creationId xmlns:p14="http://schemas.microsoft.com/office/powerpoint/2010/main" val="29571895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BD97E4-8805-4551-85EB-95F5129A066C}"/>
              </a:ext>
            </a:extLst>
          </p:cNvPr>
          <p:cNvSpPr>
            <a:spLocks noGrp="1"/>
          </p:cNvSpPr>
          <p:nvPr>
            <p:ph type="title"/>
          </p:nvPr>
        </p:nvSpPr>
        <p:spPr>
          <a:xfrm>
            <a:off x="1413892" y="285484"/>
            <a:ext cx="1979248" cy="437555"/>
          </a:xfrm>
        </p:spPr>
        <p:txBody>
          <a:bodyPr>
            <a:normAutofit fontScale="90000"/>
          </a:bodyPr>
          <a:lstStyle/>
          <a:p>
            <a:r>
              <a:rPr lang="en-IN" sz="3100" dirty="0"/>
              <a:t>Resources</a:t>
            </a:r>
            <a:r>
              <a:rPr lang="en-IN" dirty="0"/>
              <a:t>:</a:t>
            </a:r>
          </a:p>
        </p:txBody>
      </p:sp>
      <p:sp>
        <p:nvSpPr>
          <p:cNvPr id="3" name="Content Placeholder 2">
            <a:extLst>
              <a:ext uri="{FF2B5EF4-FFF2-40B4-BE49-F238E27FC236}">
                <a16:creationId xmlns:a16="http://schemas.microsoft.com/office/drawing/2014/main" id="{98B4BC63-3741-42C7-AC3C-1EBA3D2A4126}"/>
              </a:ext>
            </a:extLst>
          </p:cNvPr>
          <p:cNvSpPr>
            <a:spLocks noGrp="1"/>
          </p:cNvSpPr>
          <p:nvPr>
            <p:ph idx="1"/>
          </p:nvPr>
        </p:nvSpPr>
        <p:spPr>
          <a:xfrm>
            <a:off x="1197868" y="285484"/>
            <a:ext cx="10513168" cy="6095843"/>
          </a:xfrm>
        </p:spPr>
        <p:txBody>
          <a:bodyPr>
            <a:normAutofit/>
          </a:bodyPr>
          <a:lstStyle/>
          <a:p>
            <a:endParaRPr lang="en-US" sz="1600" b="1" dirty="0" smtClean="0"/>
          </a:p>
          <a:p>
            <a:r>
              <a:rPr lang="en-US" sz="1600" b="1" dirty="0" smtClean="0"/>
              <a:t>PEOPLE-</a:t>
            </a:r>
            <a:r>
              <a:rPr lang="en-US" sz="1600" dirty="0" smtClean="0"/>
              <a:t> SME who will provide insights into real estate lead generation and process involved for Macrotech Developers Ltd. Other than this Skilled Developers(Front End and Back End),DB Admin,NW Admin,PM and BA are the people involved behind development of </a:t>
            </a:r>
            <a:r>
              <a:rPr lang="en-US" sz="1600" dirty="0"/>
              <a:t>LMS. Since Waterfall demands </a:t>
            </a:r>
            <a:r>
              <a:rPr lang="en-US" sz="1600" b="1" dirty="0"/>
              <a:t>thorough documentation, testing, and debugging before deployment</a:t>
            </a:r>
            <a:r>
              <a:rPr lang="en-US" sz="1600" dirty="0"/>
              <a:t>, skilled resources are crucial.</a:t>
            </a:r>
          </a:p>
          <a:p>
            <a:endParaRPr lang="en-US" sz="1600" dirty="0" smtClean="0"/>
          </a:p>
          <a:p>
            <a:endParaRPr lang="en-US" sz="1600" dirty="0" smtClean="0"/>
          </a:p>
          <a:p>
            <a:pPr marL="0" indent="0">
              <a:buNone/>
            </a:pPr>
            <a:endParaRPr lang="en-US" sz="1600" dirty="0" smtClean="0"/>
          </a:p>
          <a:p>
            <a:endParaRPr lang="en-US" sz="1600" b="1" dirty="0" smtClean="0"/>
          </a:p>
          <a:p>
            <a:endParaRPr lang="en-US" sz="1600" b="1" dirty="0"/>
          </a:p>
          <a:p>
            <a:pPr marL="0" indent="0">
              <a:buNone/>
            </a:pPr>
            <a:endParaRPr lang="en-US" sz="1600" dirty="0" smtClean="0"/>
          </a:p>
        </p:txBody>
      </p:sp>
      <p:graphicFrame>
        <p:nvGraphicFramePr>
          <p:cNvPr id="6" name="Table 5"/>
          <p:cNvGraphicFramePr>
            <a:graphicFrameLocks noGrp="1"/>
          </p:cNvGraphicFramePr>
          <p:nvPr>
            <p:extLst>
              <p:ext uri="{D42A27DB-BD31-4B8C-83A1-F6EECF244321}">
                <p14:modId xmlns:p14="http://schemas.microsoft.com/office/powerpoint/2010/main" val="3218257684"/>
              </p:ext>
            </p:extLst>
          </p:nvPr>
        </p:nvGraphicFramePr>
        <p:xfrm>
          <a:off x="1845940" y="1748249"/>
          <a:ext cx="9397278" cy="2518253"/>
        </p:xfrm>
        <a:graphic>
          <a:graphicData uri="http://schemas.openxmlformats.org/drawingml/2006/table">
            <a:tbl>
              <a:tblPr firstRow="1" bandRow="1">
                <a:tableStyleId>{3B4B98B0-60AC-42C2-AFA5-B58CD77FA1E5}</a:tableStyleId>
              </a:tblPr>
              <a:tblGrid>
                <a:gridCol w="3132426">
                  <a:extLst>
                    <a:ext uri="{9D8B030D-6E8A-4147-A177-3AD203B41FA5}">
                      <a16:colId xmlns:a16="http://schemas.microsoft.com/office/drawing/2014/main" val="1812293140"/>
                    </a:ext>
                  </a:extLst>
                </a:gridCol>
                <a:gridCol w="3132426">
                  <a:extLst>
                    <a:ext uri="{9D8B030D-6E8A-4147-A177-3AD203B41FA5}">
                      <a16:colId xmlns:a16="http://schemas.microsoft.com/office/drawing/2014/main" val="2901449321"/>
                    </a:ext>
                  </a:extLst>
                </a:gridCol>
                <a:gridCol w="3132426">
                  <a:extLst>
                    <a:ext uri="{9D8B030D-6E8A-4147-A177-3AD203B41FA5}">
                      <a16:colId xmlns:a16="http://schemas.microsoft.com/office/drawing/2014/main" val="18973037"/>
                    </a:ext>
                  </a:extLst>
                </a:gridCol>
              </a:tblGrid>
              <a:tr h="139890">
                <a:tc>
                  <a:txBody>
                    <a:bodyPr/>
                    <a:lstStyle/>
                    <a:p>
                      <a:pPr algn="ctr" fontAlgn="ctr"/>
                      <a:r>
                        <a:rPr lang="en-IN" sz="1100" b="1" i="0" u="none" strike="noStrike" dirty="0">
                          <a:solidFill>
                            <a:srgbClr val="000000"/>
                          </a:solidFill>
                          <a:effectLst/>
                          <a:latin typeface="Calibri" panose="020F0502020204030204" pitchFamily="34" charset="0"/>
                        </a:rPr>
                        <a:t>Role</a:t>
                      </a:r>
                    </a:p>
                  </a:txBody>
                  <a:tcPr marL="9525" marR="9525" marT="9525" marB="0" anchor="ctr"/>
                </a:tc>
                <a:tc>
                  <a:txBody>
                    <a:bodyPr/>
                    <a:lstStyle/>
                    <a:p>
                      <a:pPr algn="ctr" fontAlgn="ctr"/>
                      <a:r>
                        <a:rPr lang="en-IN" sz="1100" b="1" i="0" u="none" strike="noStrike" dirty="0">
                          <a:solidFill>
                            <a:srgbClr val="000000"/>
                          </a:solidFill>
                          <a:effectLst/>
                          <a:latin typeface="Calibri" panose="020F0502020204030204" pitchFamily="34" charset="0"/>
                        </a:rPr>
                        <a:t>No. of People</a:t>
                      </a:r>
                    </a:p>
                  </a:txBody>
                  <a:tcPr marL="9525" marR="9525" marT="9525" marB="0" anchor="ctr"/>
                </a:tc>
                <a:tc>
                  <a:txBody>
                    <a:bodyPr/>
                    <a:lstStyle/>
                    <a:p>
                      <a:pPr algn="ctr" fontAlgn="ctr"/>
                      <a:r>
                        <a:rPr lang="en-IN" sz="1100" b="1" i="0" u="none" strike="noStrike">
                          <a:solidFill>
                            <a:srgbClr val="000000"/>
                          </a:solidFill>
                          <a:effectLst/>
                          <a:latin typeface="Calibri" panose="020F0502020204030204" pitchFamily="34" charset="0"/>
                        </a:rPr>
                        <a:t>Reason for Requirement</a:t>
                      </a:r>
                    </a:p>
                  </a:txBody>
                  <a:tcPr marL="9525" marR="9525" marT="9525" marB="0" anchor="ctr"/>
                </a:tc>
                <a:extLst>
                  <a:ext uri="{0D108BD9-81ED-4DB2-BD59-A6C34878D82A}">
                    <a16:rowId xmlns:a16="http://schemas.microsoft.com/office/drawing/2014/main" val="1530268147"/>
                  </a:ext>
                </a:extLst>
              </a:tr>
              <a:tr h="272258">
                <a:tc>
                  <a:txBody>
                    <a:bodyPr/>
                    <a:lstStyle/>
                    <a:p>
                      <a:pPr algn="ctr" fontAlgn="ctr"/>
                      <a:r>
                        <a:rPr lang="en-IN" sz="1100" b="1" i="0" u="none" strike="noStrike" dirty="0">
                          <a:solidFill>
                            <a:srgbClr val="000000"/>
                          </a:solidFill>
                          <a:effectLst/>
                          <a:latin typeface="Calibri" panose="020F0502020204030204" pitchFamily="34" charset="0"/>
                        </a:rPr>
                        <a:t>Delivery Head</a:t>
                      </a:r>
                    </a:p>
                  </a:txBody>
                  <a:tcPr marL="9525" marR="9525" marT="9525" marB="0" anchor="ctr"/>
                </a:tc>
                <a:tc>
                  <a:txBody>
                    <a:bodyPr/>
                    <a:lstStyle/>
                    <a:p>
                      <a:pPr algn="ctr" fontAlgn="ctr"/>
                      <a:r>
                        <a:rPr lang="en-IN" sz="1100" b="0" i="0" u="none" strike="noStrike" dirty="0">
                          <a:solidFill>
                            <a:srgbClr val="000000"/>
                          </a:solidFill>
                          <a:effectLst/>
                          <a:latin typeface="Calibri" panose="020F0502020204030204" pitchFamily="34" charset="0"/>
                        </a:rPr>
                        <a:t>1</a:t>
                      </a:r>
                    </a:p>
                  </a:txBody>
                  <a:tcPr marL="9525" marR="9525" marT="9525" marB="0" anchor="ctr"/>
                </a:tc>
                <a:tc>
                  <a:txBody>
                    <a:bodyPr/>
                    <a:lstStyle/>
                    <a:p>
                      <a:pPr algn="ctr" fontAlgn="ctr"/>
                      <a:r>
                        <a:rPr lang="en-US" sz="1100" b="0" i="0" u="none" strike="noStrike" dirty="0">
                          <a:solidFill>
                            <a:srgbClr val="000000"/>
                          </a:solidFill>
                          <a:effectLst/>
                          <a:latin typeface="Calibri" panose="020F0502020204030204" pitchFamily="34" charset="0"/>
                        </a:rPr>
                        <a:t>Ensures overall project execution and timely delivery.</a:t>
                      </a:r>
                    </a:p>
                  </a:txBody>
                  <a:tcPr marL="9525" marR="9525" marT="9525" marB="0" anchor="ctr"/>
                </a:tc>
                <a:extLst>
                  <a:ext uri="{0D108BD9-81ED-4DB2-BD59-A6C34878D82A}">
                    <a16:rowId xmlns:a16="http://schemas.microsoft.com/office/drawing/2014/main" val="547656261"/>
                  </a:ext>
                </a:extLst>
              </a:tr>
              <a:tr h="272258">
                <a:tc>
                  <a:txBody>
                    <a:bodyPr/>
                    <a:lstStyle/>
                    <a:p>
                      <a:pPr algn="ctr" fontAlgn="ctr"/>
                      <a:r>
                        <a:rPr lang="en-IN" sz="1100" b="1" i="0" u="none" strike="noStrike" dirty="0">
                          <a:solidFill>
                            <a:srgbClr val="000000"/>
                          </a:solidFill>
                          <a:effectLst/>
                          <a:latin typeface="Calibri" panose="020F0502020204030204" pitchFamily="34" charset="0"/>
                        </a:rPr>
                        <a:t>Project Manager</a:t>
                      </a:r>
                    </a:p>
                  </a:txBody>
                  <a:tcPr marL="9525" marR="9525" marT="9525" marB="0" anchor="ctr"/>
                </a:tc>
                <a:tc>
                  <a:txBody>
                    <a:bodyPr/>
                    <a:lstStyle/>
                    <a:p>
                      <a:pPr algn="ctr" fontAlgn="ctr"/>
                      <a:r>
                        <a:rPr lang="en-IN" sz="1100" b="0" i="0" u="none" strike="noStrike" dirty="0">
                          <a:solidFill>
                            <a:srgbClr val="000000"/>
                          </a:solidFill>
                          <a:effectLst/>
                          <a:latin typeface="Calibri" panose="020F0502020204030204" pitchFamily="34" charset="0"/>
                        </a:rPr>
                        <a:t>1</a:t>
                      </a:r>
                    </a:p>
                  </a:txBody>
                  <a:tcPr marL="9525" marR="9525" marT="9525" marB="0" anchor="ctr"/>
                </a:tc>
                <a:tc>
                  <a:txBody>
                    <a:bodyPr/>
                    <a:lstStyle/>
                    <a:p>
                      <a:pPr algn="ctr" fontAlgn="ctr"/>
                      <a:r>
                        <a:rPr lang="en-US" sz="1100" b="0" i="0" u="none" strike="noStrike">
                          <a:solidFill>
                            <a:srgbClr val="000000"/>
                          </a:solidFill>
                          <a:effectLst/>
                          <a:latin typeface="Calibri" panose="020F0502020204030204" pitchFamily="34" charset="0"/>
                        </a:rPr>
                        <a:t>Manages scope, timeline, and coordination of Waterfall phases.</a:t>
                      </a:r>
                    </a:p>
                  </a:txBody>
                  <a:tcPr marL="9525" marR="9525" marT="9525" marB="0" anchor="ctr"/>
                </a:tc>
                <a:extLst>
                  <a:ext uri="{0D108BD9-81ED-4DB2-BD59-A6C34878D82A}">
                    <a16:rowId xmlns:a16="http://schemas.microsoft.com/office/drawing/2014/main" val="4258482317"/>
                  </a:ext>
                </a:extLst>
              </a:tr>
              <a:tr h="536996">
                <a:tc>
                  <a:txBody>
                    <a:bodyPr/>
                    <a:lstStyle/>
                    <a:p>
                      <a:pPr algn="ctr" fontAlgn="ctr"/>
                      <a:r>
                        <a:rPr lang="en-US" sz="1100" b="1" i="0" u="none" strike="noStrike" dirty="0" smtClean="0">
                          <a:solidFill>
                            <a:srgbClr val="000000"/>
                          </a:solidFill>
                          <a:effectLst/>
                          <a:latin typeface="Calibri" panose="020F0502020204030204" pitchFamily="34" charset="0"/>
                        </a:rPr>
                        <a:t>BA</a:t>
                      </a:r>
                      <a:endParaRPr lang="en-IN"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b="0" i="0" u="none" strike="noStrike" dirty="0" smtClean="0">
                          <a:solidFill>
                            <a:srgbClr val="000000"/>
                          </a:solidFill>
                          <a:effectLst/>
                          <a:latin typeface="Calibri" panose="020F0502020204030204" pitchFamily="34" charset="0"/>
                        </a:rPr>
                        <a:t>1</a:t>
                      </a:r>
                      <a:endParaRPr lang="en-IN"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dirty="0" smtClean="0"/>
                        <a:t>ensures clear requirement gathering, stakeholder alignment, and documentation, bridging the gap between business needs and technical implementation.</a:t>
                      </a:r>
                      <a:endParaRPr lang="en-US" sz="11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644472377"/>
                  </a:ext>
                </a:extLst>
              </a:tr>
              <a:tr h="272258">
                <a:tc>
                  <a:txBody>
                    <a:bodyPr/>
                    <a:lstStyle/>
                    <a:p>
                      <a:pPr algn="ctr" fontAlgn="ctr"/>
                      <a:r>
                        <a:rPr lang="en-IN" sz="1100" b="1" i="0" u="none" strike="noStrike" dirty="0">
                          <a:solidFill>
                            <a:srgbClr val="000000"/>
                          </a:solidFill>
                          <a:effectLst/>
                          <a:latin typeface="Calibri" panose="020F0502020204030204" pitchFamily="34" charset="0"/>
                        </a:rPr>
                        <a:t>Developers</a:t>
                      </a:r>
                    </a:p>
                  </a:txBody>
                  <a:tcPr marL="9525" marR="9525" marT="9525" marB="0" anchor="ctr"/>
                </a:tc>
                <a:tc>
                  <a:txBody>
                    <a:bodyPr/>
                    <a:lstStyle/>
                    <a:p>
                      <a:pPr algn="ctr" fontAlgn="ctr"/>
                      <a:r>
                        <a:rPr lang="en-IN" sz="1100" b="0" i="0" u="none" strike="noStrike" dirty="0">
                          <a:solidFill>
                            <a:srgbClr val="000000"/>
                          </a:solidFill>
                          <a:effectLst/>
                          <a:latin typeface="Calibri" panose="020F0502020204030204" pitchFamily="34" charset="0"/>
                        </a:rPr>
                        <a:t>4</a:t>
                      </a:r>
                    </a:p>
                  </a:txBody>
                  <a:tcPr marL="9525" marR="9525" marT="9525" marB="0" anchor="ctr"/>
                </a:tc>
                <a:tc>
                  <a:txBody>
                    <a:bodyPr/>
                    <a:lstStyle/>
                    <a:p>
                      <a:pPr algn="ctr" fontAlgn="ctr"/>
                      <a:r>
                        <a:rPr lang="en-US" sz="1100" b="0" i="0" u="none" strike="noStrike" dirty="0">
                          <a:solidFill>
                            <a:srgbClr val="000000"/>
                          </a:solidFill>
                          <a:effectLst/>
                          <a:latin typeface="Calibri" panose="020F0502020204030204" pitchFamily="34" charset="0"/>
                        </a:rPr>
                        <a:t>Build features like lead capture, scoring, automation, and reporting.</a:t>
                      </a:r>
                    </a:p>
                  </a:txBody>
                  <a:tcPr marL="9525" marR="9525" marT="9525" marB="0" anchor="ctr"/>
                </a:tc>
                <a:extLst>
                  <a:ext uri="{0D108BD9-81ED-4DB2-BD59-A6C34878D82A}">
                    <a16:rowId xmlns:a16="http://schemas.microsoft.com/office/drawing/2014/main" val="3067844568"/>
                  </a:ext>
                </a:extLst>
              </a:tr>
              <a:tr h="139890">
                <a:tc>
                  <a:txBody>
                    <a:bodyPr/>
                    <a:lstStyle/>
                    <a:p>
                      <a:pPr algn="ctr" fontAlgn="ctr"/>
                      <a:r>
                        <a:rPr lang="en-IN" sz="1100" b="1" i="0" u="none" strike="noStrike">
                          <a:solidFill>
                            <a:srgbClr val="000000"/>
                          </a:solidFill>
                          <a:effectLst/>
                          <a:latin typeface="Calibri" panose="020F0502020204030204" pitchFamily="34" charset="0"/>
                        </a:rPr>
                        <a:t>Network Admin</a:t>
                      </a:r>
                    </a:p>
                  </a:txBody>
                  <a:tcPr marL="9525" marR="9525" marT="9525" marB="0" anchor="ctr"/>
                </a:tc>
                <a:tc>
                  <a:txBody>
                    <a:bodyPr/>
                    <a:lstStyle/>
                    <a:p>
                      <a:pPr algn="ctr" fontAlgn="ctr"/>
                      <a:r>
                        <a:rPr lang="en-IN" sz="1100" b="0" i="0" u="none" strike="noStrike" dirty="0">
                          <a:solidFill>
                            <a:srgbClr val="000000"/>
                          </a:solidFill>
                          <a:effectLst/>
                          <a:latin typeface="Calibri" panose="020F0502020204030204" pitchFamily="34" charset="0"/>
                        </a:rPr>
                        <a:t>1</a:t>
                      </a:r>
                    </a:p>
                  </a:txBody>
                  <a:tcPr marL="9525" marR="9525" marT="9525" marB="0" anchor="ctr"/>
                </a:tc>
                <a:tc>
                  <a:txBody>
                    <a:bodyPr/>
                    <a:lstStyle/>
                    <a:p>
                      <a:pPr algn="ctr" fontAlgn="ctr"/>
                      <a:r>
                        <a:rPr lang="en-US" sz="1100" b="0" i="0" u="none" strike="noStrike">
                          <a:solidFill>
                            <a:srgbClr val="000000"/>
                          </a:solidFill>
                          <a:effectLst/>
                          <a:latin typeface="Calibri" panose="020F0502020204030204" pitchFamily="34" charset="0"/>
                        </a:rPr>
                        <a:t>Manages system infrastructure and networking.</a:t>
                      </a:r>
                    </a:p>
                  </a:txBody>
                  <a:tcPr marL="9525" marR="9525" marT="9525" marB="0" anchor="ctr"/>
                </a:tc>
                <a:extLst>
                  <a:ext uri="{0D108BD9-81ED-4DB2-BD59-A6C34878D82A}">
                    <a16:rowId xmlns:a16="http://schemas.microsoft.com/office/drawing/2014/main" val="3053939832"/>
                  </a:ext>
                </a:extLst>
              </a:tr>
              <a:tr h="272258">
                <a:tc>
                  <a:txBody>
                    <a:bodyPr/>
                    <a:lstStyle/>
                    <a:p>
                      <a:pPr algn="ctr" fontAlgn="ctr"/>
                      <a:r>
                        <a:rPr lang="en-IN" sz="1100" b="1" i="0" u="none" strike="noStrike" dirty="0">
                          <a:solidFill>
                            <a:srgbClr val="000000"/>
                          </a:solidFill>
                          <a:effectLst/>
                          <a:latin typeface="Calibri" panose="020F0502020204030204" pitchFamily="34" charset="0"/>
                        </a:rPr>
                        <a:t>DB Admin</a:t>
                      </a:r>
                    </a:p>
                  </a:txBody>
                  <a:tcPr marL="9525" marR="9525" marT="9525" marB="0" anchor="ctr"/>
                </a:tc>
                <a:tc>
                  <a:txBody>
                    <a:bodyPr/>
                    <a:lstStyle/>
                    <a:p>
                      <a:pPr algn="ctr" fontAlgn="ctr"/>
                      <a:r>
                        <a:rPr lang="en-IN" sz="1100" b="0" i="0" u="none" strike="noStrike" dirty="0">
                          <a:solidFill>
                            <a:srgbClr val="000000"/>
                          </a:solidFill>
                          <a:effectLst/>
                          <a:latin typeface="Calibri" panose="020F0502020204030204" pitchFamily="34" charset="0"/>
                        </a:rPr>
                        <a:t>1</a:t>
                      </a:r>
                    </a:p>
                  </a:txBody>
                  <a:tcPr marL="9525" marR="9525" marT="9525" marB="0" anchor="ctr"/>
                </a:tc>
                <a:tc>
                  <a:txBody>
                    <a:bodyPr/>
                    <a:lstStyle/>
                    <a:p>
                      <a:pPr algn="ctr" fontAlgn="ctr"/>
                      <a:r>
                        <a:rPr lang="en-US" sz="1100" b="0" i="0" u="none" strike="noStrike" dirty="0">
                          <a:solidFill>
                            <a:srgbClr val="000000"/>
                          </a:solidFill>
                          <a:effectLst/>
                          <a:latin typeface="Calibri" panose="020F0502020204030204" pitchFamily="34" charset="0"/>
                        </a:rPr>
                        <a:t>Handles lead storage, query optimization, and database security.</a:t>
                      </a:r>
                    </a:p>
                  </a:txBody>
                  <a:tcPr marL="9525" marR="9525" marT="9525" marB="0" anchor="ctr"/>
                </a:tc>
                <a:extLst>
                  <a:ext uri="{0D108BD9-81ED-4DB2-BD59-A6C34878D82A}">
                    <a16:rowId xmlns:a16="http://schemas.microsoft.com/office/drawing/2014/main" val="3366547942"/>
                  </a:ext>
                </a:extLst>
              </a:tr>
              <a:tr h="139890">
                <a:tc>
                  <a:txBody>
                    <a:bodyPr/>
                    <a:lstStyle/>
                    <a:p>
                      <a:pPr algn="ctr" fontAlgn="ctr"/>
                      <a:r>
                        <a:rPr lang="en-IN" sz="1100" b="1" i="0" u="none" strike="noStrike" dirty="0">
                          <a:solidFill>
                            <a:srgbClr val="000000"/>
                          </a:solidFill>
                          <a:effectLst/>
                          <a:latin typeface="Calibri" panose="020F0502020204030204" pitchFamily="34" charset="0"/>
                        </a:rPr>
                        <a:t>Testers</a:t>
                      </a:r>
                    </a:p>
                  </a:txBody>
                  <a:tcPr marL="9525" marR="9525" marT="9525" marB="0" anchor="ctr"/>
                </a:tc>
                <a:tc>
                  <a:txBody>
                    <a:bodyPr/>
                    <a:lstStyle/>
                    <a:p>
                      <a:pPr algn="ctr" fontAlgn="ctr"/>
                      <a:r>
                        <a:rPr lang="en-IN" sz="1100" b="0" i="0" u="none" strike="noStrike" dirty="0">
                          <a:solidFill>
                            <a:srgbClr val="000000"/>
                          </a:solidFill>
                          <a:effectLst/>
                          <a:latin typeface="Calibri" panose="020F0502020204030204" pitchFamily="34" charset="0"/>
                        </a:rPr>
                        <a:t>2</a:t>
                      </a:r>
                    </a:p>
                  </a:txBody>
                  <a:tcPr marL="9525" marR="9525" marT="9525" marB="0" anchor="ctr"/>
                </a:tc>
                <a:tc>
                  <a:txBody>
                    <a:bodyPr/>
                    <a:lstStyle/>
                    <a:p>
                      <a:pPr algn="ctr" fontAlgn="ctr"/>
                      <a:r>
                        <a:rPr lang="en-US" sz="1100" b="0" i="0" u="none" strike="noStrike" dirty="0">
                          <a:solidFill>
                            <a:srgbClr val="000000"/>
                          </a:solidFill>
                          <a:effectLst/>
                          <a:latin typeface="Calibri" panose="020F0502020204030204" pitchFamily="34" charset="0"/>
                        </a:rPr>
                        <a:t>Ensure a bug-free, high-performance system.</a:t>
                      </a:r>
                    </a:p>
                  </a:txBody>
                  <a:tcPr marL="9525" marR="9525" marT="9525" marB="0" anchor="ctr"/>
                </a:tc>
                <a:extLst>
                  <a:ext uri="{0D108BD9-81ED-4DB2-BD59-A6C34878D82A}">
                    <a16:rowId xmlns:a16="http://schemas.microsoft.com/office/drawing/2014/main" val="1702478099"/>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4129485980"/>
              </p:ext>
            </p:extLst>
          </p:nvPr>
        </p:nvGraphicFramePr>
        <p:xfrm>
          <a:off x="2926060" y="4348589"/>
          <a:ext cx="7848873" cy="1817956"/>
        </p:xfrm>
        <a:graphic>
          <a:graphicData uri="http://schemas.openxmlformats.org/drawingml/2006/table">
            <a:tbl>
              <a:tblPr firstRow="1" bandRow="1">
                <a:tableStyleId>{3B4B98B0-60AC-42C2-AFA5-B58CD77FA1E5}</a:tableStyleId>
              </a:tblPr>
              <a:tblGrid>
                <a:gridCol w="2016224">
                  <a:extLst>
                    <a:ext uri="{9D8B030D-6E8A-4147-A177-3AD203B41FA5}">
                      <a16:colId xmlns:a16="http://schemas.microsoft.com/office/drawing/2014/main" val="656965713"/>
                    </a:ext>
                  </a:extLst>
                </a:gridCol>
                <a:gridCol w="3216358">
                  <a:extLst>
                    <a:ext uri="{9D8B030D-6E8A-4147-A177-3AD203B41FA5}">
                      <a16:colId xmlns:a16="http://schemas.microsoft.com/office/drawing/2014/main" val="4181508995"/>
                    </a:ext>
                  </a:extLst>
                </a:gridCol>
                <a:gridCol w="2616291">
                  <a:extLst>
                    <a:ext uri="{9D8B030D-6E8A-4147-A177-3AD203B41FA5}">
                      <a16:colId xmlns:a16="http://schemas.microsoft.com/office/drawing/2014/main" val="823828491"/>
                    </a:ext>
                  </a:extLst>
                </a:gridCol>
              </a:tblGrid>
              <a:tr h="259708">
                <a:tc>
                  <a:txBody>
                    <a:bodyPr/>
                    <a:lstStyle/>
                    <a:p>
                      <a:pPr algn="ctr" fontAlgn="ctr"/>
                      <a:r>
                        <a:rPr lang="en-IN" sz="1100" b="1" i="0" u="none" strike="noStrike" dirty="0">
                          <a:solidFill>
                            <a:srgbClr val="000000"/>
                          </a:solidFill>
                          <a:effectLst/>
                          <a:latin typeface="Calibri" panose="020F0502020204030204" pitchFamily="34" charset="0"/>
                        </a:rPr>
                        <a:t>Phase</a:t>
                      </a:r>
                    </a:p>
                  </a:txBody>
                  <a:tcPr marL="9525" marR="9525" marT="9525" marB="0" anchor="ctr"/>
                </a:tc>
                <a:tc>
                  <a:txBody>
                    <a:bodyPr/>
                    <a:lstStyle/>
                    <a:p>
                      <a:pPr algn="ctr" fontAlgn="ctr"/>
                      <a:r>
                        <a:rPr lang="en-IN" sz="1100" b="1" i="0" u="none" strike="noStrike" dirty="0">
                          <a:solidFill>
                            <a:srgbClr val="000000"/>
                          </a:solidFill>
                          <a:effectLst/>
                          <a:latin typeface="Calibri" panose="020F0502020204030204" pitchFamily="34" charset="0"/>
                        </a:rPr>
                        <a:t>Time in Weeks</a:t>
                      </a:r>
                    </a:p>
                  </a:txBody>
                  <a:tcPr marL="9525" marR="9525" marT="9525" marB="0" anchor="ctr"/>
                </a:tc>
                <a:tc>
                  <a:txBody>
                    <a:bodyPr/>
                    <a:lstStyle/>
                    <a:p>
                      <a:pPr algn="ctr" fontAlgn="ctr"/>
                      <a:r>
                        <a:rPr lang="en-IN" sz="1100" b="1" i="0" u="none" strike="noStrike">
                          <a:solidFill>
                            <a:srgbClr val="000000"/>
                          </a:solidFill>
                          <a:effectLst/>
                          <a:latin typeface="Calibri" panose="020F0502020204030204" pitchFamily="34" charset="0"/>
                        </a:rPr>
                        <a:t>Time in Days</a:t>
                      </a:r>
                    </a:p>
                  </a:txBody>
                  <a:tcPr marL="9525" marR="9525" marT="9525" marB="0" anchor="ctr"/>
                </a:tc>
                <a:extLst>
                  <a:ext uri="{0D108BD9-81ED-4DB2-BD59-A6C34878D82A}">
                    <a16:rowId xmlns:a16="http://schemas.microsoft.com/office/drawing/2014/main" val="2441840576"/>
                  </a:ext>
                </a:extLst>
              </a:tr>
              <a:tr h="259708">
                <a:tc>
                  <a:txBody>
                    <a:bodyPr/>
                    <a:lstStyle/>
                    <a:p>
                      <a:pPr algn="ctr" fontAlgn="ctr"/>
                      <a:r>
                        <a:rPr lang="en-IN" sz="1100" b="1" i="0" u="none" strike="noStrike">
                          <a:solidFill>
                            <a:srgbClr val="000000"/>
                          </a:solidFill>
                          <a:effectLst/>
                          <a:latin typeface="Calibri" panose="020F0502020204030204" pitchFamily="34" charset="0"/>
                        </a:rPr>
                        <a:t>RG&amp; RA(BA(main role,PM)</a:t>
                      </a:r>
                    </a:p>
                  </a:txBody>
                  <a:tcPr marL="9525" marR="9525" marT="9525" marB="0" anchor="ctr"/>
                </a:tc>
                <a:tc>
                  <a:txBody>
                    <a:bodyPr/>
                    <a:lstStyle/>
                    <a:p>
                      <a:pPr algn="ctr" fontAlgn="ctr"/>
                      <a:r>
                        <a:rPr lang="en-IN" sz="1100" b="0" i="0" u="none" strike="noStrike">
                          <a:solidFill>
                            <a:srgbClr val="000000"/>
                          </a:solidFill>
                          <a:effectLst/>
                          <a:latin typeface="Calibri" panose="020F0502020204030204" pitchFamily="34" charset="0"/>
                        </a:rPr>
                        <a:t>8</a:t>
                      </a:r>
                    </a:p>
                  </a:txBody>
                  <a:tcPr marL="9525" marR="9525" marT="9525" marB="0" anchor="ctr"/>
                </a:tc>
                <a:tc>
                  <a:txBody>
                    <a:bodyPr/>
                    <a:lstStyle/>
                    <a:p>
                      <a:pPr algn="ctr" fontAlgn="ctr"/>
                      <a:r>
                        <a:rPr lang="en-IN" sz="1100" b="0" i="0" u="none" strike="noStrike">
                          <a:solidFill>
                            <a:srgbClr val="000000"/>
                          </a:solidFill>
                          <a:effectLst/>
                          <a:latin typeface="Calibri" panose="020F0502020204030204" pitchFamily="34" charset="0"/>
                        </a:rPr>
                        <a:t>55</a:t>
                      </a:r>
                    </a:p>
                  </a:txBody>
                  <a:tcPr marL="9525" marR="9525" marT="9525" marB="0" anchor="ctr"/>
                </a:tc>
                <a:extLst>
                  <a:ext uri="{0D108BD9-81ED-4DB2-BD59-A6C34878D82A}">
                    <a16:rowId xmlns:a16="http://schemas.microsoft.com/office/drawing/2014/main" val="1776412869"/>
                  </a:ext>
                </a:extLst>
              </a:tr>
              <a:tr h="259708">
                <a:tc>
                  <a:txBody>
                    <a:bodyPr/>
                    <a:lstStyle/>
                    <a:p>
                      <a:pPr algn="ctr" fontAlgn="ctr"/>
                      <a:r>
                        <a:rPr lang="en-IN" sz="1100" b="1" i="0" u="none" strike="noStrike">
                          <a:solidFill>
                            <a:srgbClr val="000000"/>
                          </a:solidFill>
                          <a:effectLst/>
                          <a:latin typeface="Calibri" panose="020F0502020204030204" pitchFamily="34" charset="0"/>
                        </a:rPr>
                        <a:t>Design(DB Admin,NW Admin,PM)</a:t>
                      </a:r>
                    </a:p>
                  </a:txBody>
                  <a:tcPr marL="9525" marR="9525" marT="9525" marB="0" anchor="ctr"/>
                </a:tc>
                <a:tc>
                  <a:txBody>
                    <a:bodyPr/>
                    <a:lstStyle/>
                    <a:p>
                      <a:pPr algn="ctr" fontAlgn="ctr"/>
                      <a:r>
                        <a:rPr lang="en-IN" sz="1100" b="0" i="0" u="none" strike="noStrike" dirty="0">
                          <a:solidFill>
                            <a:srgbClr val="000000"/>
                          </a:solidFill>
                          <a:effectLst/>
                          <a:latin typeface="Calibri" panose="020F0502020204030204" pitchFamily="34" charset="0"/>
                        </a:rPr>
                        <a:t>6</a:t>
                      </a:r>
                    </a:p>
                  </a:txBody>
                  <a:tcPr marL="9525" marR="9525" marT="9525" marB="0" anchor="ctr"/>
                </a:tc>
                <a:tc>
                  <a:txBody>
                    <a:bodyPr/>
                    <a:lstStyle/>
                    <a:p>
                      <a:pPr algn="ctr" fontAlgn="ctr"/>
                      <a:r>
                        <a:rPr lang="en-IN" sz="1100" b="0" i="0" u="none" strike="noStrike">
                          <a:solidFill>
                            <a:srgbClr val="000000"/>
                          </a:solidFill>
                          <a:effectLst/>
                          <a:latin typeface="Calibri" panose="020F0502020204030204" pitchFamily="34" charset="0"/>
                        </a:rPr>
                        <a:t>40</a:t>
                      </a:r>
                    </a:p>
                  </a:txBody>
                  <a:tcPr marL="9525" marR="9525" marT="9525" marB="0" anchor="ctr"/>
                </a:tc>
                <a:extLst>
                  <a:ext uri="{0D108BD9-81ED-4DB2-BD59-A6C34878D82A}">
                    <a16:rowId xmlns:a16="http://schemas.microsoft.com/office/drawing/2014/main" val="35015359"/>
                  </a:ext>
                </a:extLst>
              </a:tr>
              <a:tr h="259708">
                <a:tc>
                  <a:txBody>
                    <a:bodyPr/>
                    <a:lstStyle/>
                    <a:p>
                      <a:pPr algn="ctr" fontAlgn="ctr"/>
                      <a:r>
                        <a:rPr lang="en-IN" sz="1100" b="1" i="0" u="none" strike="noStrike">
                          <a:solidFill>
                            <a:srgbClr val="000000"/>
                          </a:solidFill>
                          <a:effectLst/>
                          <a:latin typeface="Calibri" panose="020F0502020204030204" pitchFamily="34" charset="0"/>
                        </a:rPr>
                        <a:t>Coding</a:t>
                      </a:r>
                    </a:p>
                  </a:txBody>
                  <a:tcPr marL="9525" marR="9525" marT="9525" marB="0" anchor="ctr"/>
                </a:tc>
                <a:tc>
                  <a:txBody>
                    <a:bodyPr/>
                    <a:lstStyle/>
                    <a:p>
                      <a:pPr algn="ctr" fontAlgn="ctr"/>
                      <a:r>
                        <a:rPr lang="en-IN" sz="1100" b="0" i="0" u="none" strike="noStrike" dirty="0">
                          <a:solidFill>
                            <a:srgbClr val="000000"/>
                          </a:solidFill>
                          <a:effectLst/>
                          <a:latin typeface="Calibri" panose="020F0502020204030204" pitchFamily="34" charset="0"/>
                        </a:rPr>
                        <a:t>6</a:t>
                      </a:r>
                    </a:p>
                  </a:txBody>
                  <a:tcPr marL="9525" marR="9525" marT="9525" marB="0" anchor="ctr"/>
                </a:tc>
                <a:tc>
                  <a:txBody>
                    <a:bodyPr/>
                    <a:lstStyle/>
                    <a:p>
                      <a:pPr algn="ctr" fontAlgn="ctr"/>
                      <a:r>
                        <a:rPr lang="en-IN" sz="1100" b="0" i="0" u="none" strike="noStrike">
                          <a:solidFill>
                            <a:srgbClr val="000000"/>
                          </a:solidFill>
                          <a:effectLst/>
                          <a:latin typeface="Calibri" panose="020F0502020204030204" pitchFamily="34" charset="0"/>
                        </a:rPr>
                        <a:t>40</a:t>
                      </a:r>
                    </a:p>
                  </a:txBody>
                  <a:tcPr marL="9525" marR="9525" marT="9525" marB="0" anchor="ctr"/>
                </a:tc>
                <a:extLst>
                  <a:ext uri="{0D108BD9-81ED-4DB2-BD59-A6C34878D82A}">
                    <a16:rowId xmlns:a16="http://schemas.microsoft.com/office/drawing/2014/main" val="3421956644"/>
                  </a:ext>
                </a:extLst>
              </a:tr>
              <a:tr h="259708">
                <a:tc>
                  <a:txBody>
                    <a:bodyPr/>
                    <a:lstStyle/>
                    <a:p>
                      <a:pPr algn="ctr" fontAlgn="ctr"/>
                      <a:r>
                        <a:rPr lang="en-IN" sz="1100" b="1" i="0" u="none" strike="noStrike">
                          <a:solidFill>
                            <a:srgbClr val="000000"/>
                          </a:solidFill>
                          <a:effectLst/>
                          <a:latin typeface="Calibri" panose="020F0502020204030204" pitchFamily="34" charset="0"/>
                        </a:rPr>
                        <a:t>Implementation</a:t>
                      </a:r>
                    </a:p>
                  </a:txBody>
                  <a:tcPr marL="9525" marR="9525" marT="9525" marB="0" anchor="ctr"/>
                </a:tc>
                <a:tc>
                  <a:txBody>
                    <a:bodyPr/>
                    <a:lstStyle/>
                    <a:p>
                      <a:pPr algn="ctr" fontAlgn="ctr"/>
                      <a:r>
                        <a:rPr lang="en-IN" sz="1100" b="0" i="0" u="none" strike="noStrike">
                          <a:solidFill>
                            <a:srgbClr val="000000"/>
                          </a:solidFill>
                          <a:effectLst/>
                          <a:latin typeface="Calibri" panose="020F0502020204030204" pitchFamily="34" charset="0"/>
                        </a:rPr>
                        <a:t>22</a:t>
                      </a:r>
                    </a:p>
                  </a:txBody>
                  <a:tcPr marL="9525" marR="9525" marT="9525" marB="0" anchor="ctr"/>
                </a:tc>
                <a:tc>
                  <a:txBody>
                    <a:bodyPr/>
                    <a:lstStyle/>
                    <a:p>
                      <a:pPr algn="ctr" fontAlgn="ctr"/>
                      <a:r>
                        <a:rPr lang="en-IN" sz="1100" b="0" i="0" u="none" strike="noStrike">
                          <a:solidFill>
                            <a:srgbClr val="000000"/>
                          </a:solidFill>
                          <a:effectLst/>
                          <a:latin typeface="Calibri" panose="020F0502020204030204" pitchFamily="34" charset="0"/>
                        </a:rPr>
                        <a:t>155</a:t>
                      </a:r>
                    </a:p>
                  </a:txBody>
                  <a:tcPr marL="9525" marR="9525" marT="9525" marB="0" anchor="ctr"/>
                </a:tc>
                <a:extLst>
                  <a:ext uri="{0D108BD9-81ED-4DB2-BD59-A6C34878D82A}">
                    <a16:rowId xmlns:a16="http://schemas.microsoft.com/office/drawing/2014/main" val="274329211"/>
                  </a:ext>
                </a:extLst>
              </a:tr>
              <a:tr h="259708">
                <a:tc>
                  <a:txBody>
                    <a:bodyPr/>
                    <a:lstStyle/>
                    <a:p>
                      <a:pPr algn="ctr" fontAlgn="ctr"/>
                      <a:r>
                        <a:rPr lang="en-IN" sz="1100" b="1" i="0" u="none" strike="noStrike">
                          <a:solidFill>
                            <a:srgbClr val="000000"/>
                          </a:solidFill>
                          <a:effectLst/>
                          <a:latin typeface="Calibri" panose="020F0502020204030204" pitchFamily="34" charset="0"/>
                        </a:rPr>
                        <a:t>Testing</a:t>
                      </a:r>
                    </a:p>
                  </a:txBody>
                  <a:tcPr marL="9525" marR="9525" marT="9525" marB="0" anchor="ctr"/>
                </a:tc>
                <a:tc>
                  <a:txBody>
                    <a:bodyPr/>
                    <a:lstStyle/>
                    <a:p>
                      <a:pPr algn="ctr" fontAlgn="ctr"/>
                      <a:r>
                        <a:rPr lang="en-IN" sz="1100" b="0" i="0" u="none" strike="noStrike">
                          <a:solidFill>
                            <a:srgbClr val="000000"/>
                          </a:solidFill>
                          <a:effectLst/>
                          <a:latin typeface="Calibri" panose="020F0502020204030204" pitchFamily="34" charset="0"/>
                        </a:rPr>
                        <a:t>10</a:t>
                      </a:r>
                    </a:p>
                  </a:txBody>
                  <a:tcPr marL="9525" marR="9525" marT="9525" marB="0" anchor="ctr"/>
                </a:tc>
                <a:tc>
                  <a:txBody>
                    <a:bodyPr/>
                    <a:lstStyle/>
                    <a:p>
                      <a:pPr algn="ctr" fontAlgn="ctr"/>
                      <a:r>
                        <a:rPr lang="en-IN" sz="1100" b="0" i="0" u="none" strike="noStrike">
                          <a:solidFill>
                            <a:srgbClr val="000000"/>
                          </a:solidFill>
                          <a:effectLst/>
                          <a:latin typeface="Calibri" panose="020F0502020204030204" pitchFamily="34" charset="0"/>
                        </a:rPr>
                        <a:t>75</a:t>
                      </a:r>
                    </a:p>
                  </a:txBody>
                  <a:tcPr marL="9525" marR="9525" marT="9525" marB="0" anchor="ctr"/>
                </a:tc>
                <a:extLst>
                  <a:ext uri="{0D108BD9-81ED-4DB2-BD59-A6C34878D82A}">
                    <a16:rowId xmlns:a16="http://schemas.microsoft.com/office/drawing/2014/main" val="1274629212"/>
                  </a:ext>
                </a:extLst>
              </a:tr>
              <a:tr h="259708">
                <a:tc>
                  <a:txBody>
                    <a:bodyPr/>
                    <a:lstStyle/>
                    <a:p>
                      <a:pPr algn="ctr" fontAlgn="ctr"/>
                      <a:endParaRPr lang="en-IN" sz="11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IN" sz="1100" b="0" i="0" u="none" strike="noStrike" dirty="0">
                          <a:solidFill>
                            <a:srgbClr val="000000"/>
                          </a:solidFill>
                          <a:effectLst/>
                          <a:latin typeface="Calibri" panose="020F0502020204030204" pitchFamily="34" charset="0"/>
                        </a:rPr>
                        <a:t>52</a:t>
                      </a:r>
                    </a:p>
                  </a:txBody>
                  <a:tcPr marL="9525" marR="9525" marT="9525" marB="0" anchor="ctr"/>
                </a:tc>
                <a:tc>
                  <a:txBody>
                    <a:bodyPr/>
                    <a:lstStyle/>
                    <a:p>
                      <a:pPr algn="ctr" fontAlgn="ctr"/>
                      <a:r>
                        <a:rPr lang="en-IN" sz="1100" b="0" i="0" u="none" strike="noStrike" dirty="0">
                          <a:solidFill>
                            <a:srgbClr val="000000"/>
                          </a:solidFill>
                          <a:effectLst/>
                          <a:latin typeface="Calibri" panose="020F0502020204030204" pitchFamily="34" charset="0"/>
                        </a:rPr>
                        <a:t>365</a:t>
                      </a:r>
                    </a:p>
                  </a:txBody>
                  <a:tcPr marL="9525" marR="9525" marT="9525" marB="0" anchor="ctr"/>
                </a:tc>
                <a:extLst>
                  <a:ext uri="{0D108BD9-81ED-4DB2-BD59-A6C34878D82A}">
                    <a16:rowId xmlns:a16="http://schemas.microsoft.com/office/drawing/2014/main" val="1540415747"/>
                  </a:ext>
                </a:extLst>
              </a:tr>
            </a:tbl>
          </a:graphicData>
        </a:graphic>
      </p:graphicFrame>
    </p:spTree>
    <p:extLst>
      <p:ext uri="{BB962C8B-B14F-4D97-AF65-F5344CB8AC3E}">
        <p14:creationId xmlns:p14="http://schemas.microsoft.com/office/powerpoint/2010/main" val="34209986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BD97E4-8805-4551-85EB-95F5129A066C}"/>
              </a:ext>
            </a:extLst>
          </p:cNvPr>
          <p:cNvSpPr>
            <a:spLocks noGrp="1"/>
          </p:cNvSpPr>
          <p:nvPr>
            <p:ph type="title"/>
          </p:nvPr>
        </p:nvSpPr>
        <p:spPr>
          <a:xfrm>
            <a:off x="1522876" y="404664"/>
            <a:ext cx="9143538" cy="432048"/>
          </a:xfrm>
        </p:spPr>
        <p:txBody>
          <a:bodyPr>
            <a:normAutofit fontScale="90000"/>
          </a:bodyPr>
          <a:lstStyle/>
          <a:p>
            <a:r>
              <a:rPr lang="en-IN" dirty="0"/>
              <a:t>Resources:</a:t>
            </a:r>
          </a:p>
        </p:txBody>
      </p:sp>
      <p:sp>
        <p:nvSpPr>
          <p:cNvPr id="3" name="Content Placeholder 2">
            <a:extLst>
              <a:ext uri="{FF2B5EF4-FFF2-40B4-BE49-F238E27FC236}">
                <a16:creationId xmlns:a16="http://schemas.microsoft.com/office/drawing/2014/main" id="{98B4BC63-3741-42C7-AC3C-1EBA3D2A4126}"/>
              </a:ext>
            </a:extLst>
          </p:cNvPr>
          <p:cNvSpPr>
            <a:spLocks noGrp="1"/>
          </p:cNvSpPr>
          <p:nvPr>
            <p:ph idx="1"/>
          </p:nvPr>
        </p:nvSpPr>
        <p:spPr>
          <a:xfrm>
            <a:off x="1522876" y="836712"/>
            <a:ext cx="9143538" cy="5256584"/>
          </a:xfrm>
        </p:spPr>
        <p:txBody>
          <a:bodyPr>
            <a:normAutofit/>
          </a:bodyPr>
          <a:lstStyle/>
          <a:p>
            <a:pPr marL="0" indent="0">
              <a:buNone/>
            </a:pPr>
            <a:endParaRPr lang="en-US" sz="1400" dirty="0" smtClean="0"/>
          </a:p>
          <a:p>
            <a:pPr marL="0" indent="0">
              <a:buNone/>
            </a:pPr>
            <a:r>
              <a:rPr lang="en-US" sz="1400" b="1" dirty="0"/>
              <a:t>Time- </a:t>
            </a:r>
            <a:r>
              <a:rPr lang="en-US" sz="1400" dirty="0"/>
              <a:t>As Waterfall model follows sequential approach and the final delivery is done only after the completion of last stage hence Duration of 12 months is required to develop LMS as we are following Waterfall methodology and its required to complete each stage before moving to another out of which min 15% of the total time will be dedicated to BA for requirement gathering and analysis stage.</a:t>
            </a:r>
          </a:p>
          <a:p>
            <a:pPr marL="0" indent="0">
              <a:buNone/>
            </a:pPr>
            <a:endParaRPr lang="en-US" sz="1400" dirty="0"/>
          </a:p>
          <a:p>
            <a:pPr marL="0" indent="0">
              <a:buNone/>
            </a:pPr>
            <a:r>
              <a:rPr lang="en-US" sz="1400" dirty="0" smtClean="0"/>
              <a:t> </a:t>
            </a:r>
            <a:r>
              <a:rPr lang="en-US" sz="1600" b="1" dirty="0"/>
              <a:t>Budget- </a:t>
            </a:r>
            <a:r>
              <a:rPr lang="en-US" sz="1600" dirty="0"/>
              <a:t>Total of 50 lakhs budget is minimum required as Waterfall model </a:t>
            </a:r>
            <a:r>
              <a:rPr lang="en-US" sz="1600" dirty="0" smtClean="0"/>
              <a:t>follows sequential </a:t>
            </a:r>
            <a:r>
              <a:rPr lang="en-US" sz="1600" dirty="0"/>
              <a:t>structured approach where each phase is fully completed before moving to next which requires skilled resources and careful planning</a:t>
            </a:r>
            <a:r>
              <a:rPr lang="en-US" sz="1600" dirty="0" smtClean="0"/>
              <a:t>.</a:t>
            </a:r>
          </a:p>
          <a:p>
            <a:endParaRPr lang="en-IN" sz="1600" b="1" dirty="0"/>
          </a:p>
          <a:p>
            <a:endParaRPr lang="en-US" sz="1600" dirty="0" smtClean="0"/>
          </a:p>
          <a:p>
            <a:endParaRPr lang="en-US" sz="1600" dirty="0"/>
          </a:p>
          <a:p>
            <a:endParaRPr lang="en-US" sz="1600" dirty="0" smtClean="0"/>
          </a:p>
          <a:p>
            <a:pPr marL="0" indent="0">
              <a:buNone/>
            </a:pPr>
            <a:endParaRPr lang="en-US" sz="1600" dirty="0" smtClean="0"/>
          </a:p>
        </p:txBody>
      </p:sp>
      <p:graphicFrame>
        <p:nvGraphicFramePr>
          <p:cNvPr id="4" name="Table 3"/>
          <p:cNvGraphicFramePr>
            <a:graphicFrameLocks noGrp="1"/>
          </p:cNvGraphicFramePr>
          <p:nvPr>
            <p:extLst>
              <p:ext uri="{D42A27DB-BD31-4B8C-83A1-F6EECF244321}">
                <p14:modId xmlns:p14="http://schemas.microsoft.com/office/powerpoint/2010/main" val="3678588831"/>
              </p:ext>
            </p:extLst>
          </p:nvPr>
        </p:nvGraphicFramePr>
        <p:xfrm>
          <a:off x="1845940" y="3645024"/>
          <a:ext cx="8125884" cy="2042526"/>
        </p:xfrm>
        <a:graphic>
          <a:graphicData uri="http://schemas.openxmlformats.org/drawingml/2006/table">
            <a:tbl>
              <a:tblPr firstRow="1" bandRow="1">
                <a:tableStyleId>{3B4B98B0-60AC-42C2-AFA5-B58CD77FA1E5}</a:tableStyleId>
              </a:tblPr>
              <a:tblGrid>
                <a:gridCol w="2031471">
                  <a:extLst>
                    <a:ext uri="{9D8B030D-6E8A-4147-A177-3AD203B41FA5}">
                      <a16:colId xmlns:a16="http://schemas.microsoft.com/office/drawing/2014/main" val="2109012165"/>
                    </a:ext>
                  </a:extLst>
                </a:gridCol>
                <a:gridCol w="2031471">
                  <a:extLst>
                    <a:ext uri="{9D8B030D-6E8A-4147-A177-3AD203B41FA5}">
                      <a16:colId xmlns:a16="http://schemas.microsoft.com/office/drawing/2014/main" val="608892936"/>
                    </a:ext>
                  </a:extLst>
                </a:gridCol>
                <a:gridCol w="2031471">
                  <a:extLst>
                    <a:ext uri="{9D8B030D-6E8A-4147-A177-3AD203B41FA5}">
                      <a16:colId xmlns:a16="http://schemas.microsoft.com/office/drawing/2014/main" val="3983642397"/>
                    </a:ext>
                  </a:extLst>
                </a:gridCol>
                <a:gridCol w="2031471">
                  <a:extLst>
                    <a:ext uri="{9D8B030D-6E8A-4147-A177-3AD203B41FA5}">
                      <a16:colId xmlns:a16="http://schemas.microsoft.com/office/drawing/2014/main" val="1894617300"/>
                    </a:ext>
                  </a:extLst>
                </a:gridCol>
              </a:tblGrid>
              <a:tr h="336037">
                <a:tc>
                  <a:txBody>
                    <a:bodyPr/>
                    <a:lstStyle/>
                    <a:p>
                      <a:pPr algn="ctr" fontAlgn="ctr"/>
                      <a:r>
                        <a:rPr lang="en-IN" sz="1100" b="1" i="0" u="none" strike="noStrike" dirty="0">
                          <a:solidFill>
                            <a:srgbClr val="000000"/>
                          </a:solidFill>
                          <a:effectLst/>
                          <a:latin typeface="Calibri" panose="020F0502020204030204" pitchFamily="34" charset="0"/>
                        </a:rPr>
                        <a:t>Category</a:t>
                      </a:r>
                    </a:p>
                  </a:txBody>
                  <a:tcPr marL="9525" marR="9525" marT="9525" marB="0" anchor="ctr"/>
                </a:tc>
                <a:tc>
                  <a:txBody>
                    <a:bodyPr/>
                    <a:lstStyle/>
                    <a:p>
                      <a:pPr algn="ctr" fontAlgn="ctr"/>
                      <a:r>
                        <a:rPr lang="en-IN" sz="1100" b="1" i="0" u="none" strike="noStrike">
                          <a:solidFill>
                            <a:srgbClr val="000000"/>
                          </a:solidFill>
                          <a:effectLst/>
                          <a:latin typeface="Calibri" panose="020F0502020204030204" pitchFamily="34" charset="0"/>
                        </a:rPr>
                        <a:t>Resources</a:t>
                      </a:r>
                    </a:p>
                  </a:txBody>
                  <a:tcPr marL="9525" marR="9525" marT="9525" marB="0" anchor="ctr"/>
                </a:tc>
                <a:tc>
                  <a:txBody>
                    <a:bodyPr/>
                    <a:lstStyle/>
                    <a:p>
                      <a:pPr algn="ctr" fontAlgn="ctr"/>
                      <a:r>
                        <a:rPr lang="en-IN" sz="1100" b="1" i="0" u="none" strike="noStrike">
                          <a:solidFill>
                            <a:srgbClr val="000000"/>
                          </a:solidFill>
                          <a:effectLst/>
                          <a:latin typeface="Calibri" panose="020F0502020204030204" pitchFamily="34" charset="0"/>
                        </a:rPr>
                        <a:t>Allocation (₹ in Lakhs)</a:t>
                      </a:r>
                    </a:p>
                  </a:txBody>
                  <a:tcPr marL="9525" marR="9525" marT="9525" marB="0" anchor="ctr"/>
                </a:tc>
                <a:tc>
                  <a:txBody>
                    <a:bodyPr/>
                    <a:lstStyle/>
                    <a:p>
                      <a:pPr algn="ctr" fontAlgn="ctr"/>
                      <a:r>
                        <a:rPr lang="en-IN" sz="1100" b="1" i="0" u="none" strike="noStrike">
                          <a:solidFill>
                            <a:srgbClr val="000000"/>
                          </a:solidFill>
                          <a:effectLst/>
                          <a:latin typeface="Calibri" panose="020F0502020204030204" pitchFamily="34" charset="0"/>
                        </a:rPr>
                        <a:t>% of Total Budget</a:t>
                      </a:r>
                    </a:p>
                  </a:txBody>
                  <a:tcPr marL="9525" marR="9525" marT="9525" marB="0" anchor="ctr"/>
                </a:tc>
                <a:extLst>
                  <a:ext uri="{0D108BD9-81ED-4DB2-BD59-A6C34878D82A}">
                    <a16:rowId xmlns:a16="http://schemas.microsoft.com/office/drawing/2014/main" val="1950002107"/>
                  </a:ext>
                </a:extLst>
              </a:tr>
              <a:tr h="336037">
                <a:tc>
                  <a:txBody>
                    <a:bodyPr/>
                    <a:lstStyle/>
                    <a:p>
                      <a:pPr algn="ctr" fontAlgn="ctr"/>
                      <a:r>
                        <a:rPr lang="en-IN" sz="1100" b="1" i="0" u="none" strike="noStrike">
                          <a:solidFill>
                            <a:srgbClr val="000000"/>
                          </a:solidFill>
                          <a:effectLst/>
                          <a:latin typeface="Calibri" panose="020F0502020204030204" pitchFamily="34" charset="0"/>
                        </a:rPr>
                        <a:t>Human Resources (Trained Manpower)</a:t>
                      </a:r>
                    </a:p>
                  </a:txBody>
                  <a:tcPr marL="9525" marR="9525" marT="9525" marB="0" anchor="ctr"/>
                </a:tc>
                <a:tc>
                  <a:txBody>
                    <a:bodyPr/>
                    <a:lstStyle/>
                    <a:p>
                      <a:pPr algn="ctr" fontAlgn="ctr"/>
                      <a:r>
                        <a:rPr lang="en-US" sz="1100" b="0" i="0" u="none" strike="noStrike" dirty="0">
                          <a:solidFill>
                            <a:srgbClr val="000000"/>
                          </a:solidFill>
                          <a:effectLst/>
                          <a:latin typeface="Calibri" panose="020F0502020204030204" pitchFamily="34" charset="0"/>
                        </a:rPr>
                        <a:t>Delivery Head, PM, Developers, Admins, Testers</a:t>
                      </a:r>
                    </a:p>
                  </a:txBody>
                  <a:tcPr marL="9525" marR="9525" marT="9525" marB="0" anchor="ctr"/>
                </a:tc>
                <a:tc>
                  <a:txBody>
                    <a:bodyPr/>
                    <a:lstStyle/>
                    <a:p>
                      <a:pPr algn="ctr" fontAlgn="ctr"/>
                      <a:r>
                        <a:rPr lang="en-IN" sz="1100" b="1" i="0" u="none" strike="noStrike" dirty="0">
                          <a:solidFill>
                            <a:srgbClr val="000000"/>
                          </a:solidFill>
                          <a:effectLst/>
                          <a:latin typeface="Calibri" panose="020F0502020204030204" pitchFamily="34" charset="0"/>
                        </a:rPr>
                        <a:t>₹36 Lakhs</a:t>
                      </a:r>
                    </a:p>
                  </a:txBody>
                  <a:tcPr marL="9525" marR="9525" marT="9525" marB="0" anchor="ctr"/>
                </a:tc>
                <a:tc>
                  <a:txBody>
                    <a:bodyPr/>
                    <a:lstStyle/>
                    <a:p>
                      <a:pPr algn="ctr" fontAlgn="ctr"/>
                      <a:r>
                        <a:rPr lang="en-IN" sz="1100" b="1" i="0" u="none" strike="noStrike">
                          <a:solidFill>
                            <a:srgbClr val="000000"/>
                          </a:solidFill>
                          <a:effectLst/>
                          <a:latin typeface="Calibri" panose="020F0502020204030204" pitchFamily="34" charset="0"/>
                        </a:rPr>
                        <a:t>72%</a:t>
                      </a:r>
                    </a:p>
                  </a:txBody>
                  <a:tcPr marL="9525" marR="9525" marT="9525" marB="0" anchor="ctr"/>
                </a:tc>
                <a:extLst>
                  <a:ext uri="{0D108BD9-81ED-4DB2-BD59-A6C34878D82A}">
                    <a16:rowId xmlns:a16="http://schemas.microsoft.com/office/drawing/2014/main" val="281038676"/>
                  </a:ext>
                </a:extLst>
              </a:tr>
              <a:tr h="336037">
                <a:tc>
                  <a:txBody>
                    <a:bodyPr/>
                    <a:lstStyle/>
                    <a:p>
                      <a:pPr algn="ctr" fontAlgn="ctr"/>
                      <a:r>
                        <a:rPr lang="en-IN" sz="1100" b="1" i="0" u="none" strike="noStrike">
                          <a:solidFill>
                            <a:srgbClr val="000000"/>
                          </a:solidFill>
                          <a:effectLst/>
                          <a:latin typeface="Calibri" panose="020F0502020204030204" pitchFamily="34" charset="0"/>
                        </a:rPr>
                        <a:t>Software</a:t>
                      </a:r>
                    </a:p>
                  </a:txBody>
                  <a:tcPr marL="9525" marR="9525" marT="9525" marB="0" anchor="ctr"/>
                </a:tc>
                <a:tc>
                  <a:txBody>
                    <a:bodyPr/>
                    <a:lstStyle/>
                    <a:p>
                      <a:pPr algn="ctr" fontAlgn="ctr"/>
                      <a:r>
                        <a:rPr lang="en-IN" sz="1100" b="0" i="0" u="none" strike="noStrike">
                          <a:solidFill>
                            <a:srgbClr val="000000"/>
                          </a:solidFill>
                          <a:effectLst/>
                          <a:latin typeface="Calibri" panose="020F0502020204030204" pitchFamily="34" charset="0"/>
                        </a:rPr>
                        <a:t>Development tools, licenses, hosting</a:t>
                      </a:r>
                    </a:p>
                  </a:txBody>
                  <a:tcPr marL="9525" marR="9525" marT="9525" marB="0" anchor="ctr"/>
                </a:tc>
                <a:tc>
                  <a:txBody>
                    <a:bodyPr/>
                    <a:lstStyle/>
                    <a:p>
                      <a:pPr algn="ctr" fontAlgn="ctr"/>
                      <a:r>
                        <a:rPr lang="en-IN" sz="1100" b="1" i="0" u="none" strike="noStrike" dirty="0">
                          <a:solidFill>
                            <a:srgbClr val="000000"/>
                          </a:solidFill>
                          <a:effectLst/>
                          <a:latin typeface="Calibri" panose="020F0502020204030204" pitchFamily="34" charset="0"/>
                        </a:rPr>
                        <a:t>₹7 Lakhs</a:t>
                      </a:r>
                    </a:p>
                  </a:txBody>
                  <a:tcPr marL="9525" marR="9525" marT="9525" marB="0" anchor="ctr"/>
                </a:tc>
                <a:tc>
                  <a:txBody>
                    <a:bodyPr/>
                    <a:lstStyle/>
                    <a:p>
                      <a:pPr algn="ctr" fontAlgn="ctr"/>
                      <a:r>
                        <a:rPr lang="en-IN" sz="1100" b="1" i="0" u="none" strike="noStrike">
                          <a:solidFill>
                            <a:srgbClr val="000000"/>
                          </a:solidFill>
                          <a:effectLst/>
                          <a:latin typeface="Calibri" panose="020F0502020204030204" pitchFamily="34" charset="0"/>
                        </a:rPr>
                        <a:t>14%</a:t>
                      </a:r>
                    </a:p>
                  </a:txBody>
                  <a:tcPr marL="9525" marR="9525" marT="9525" marB="0" anchor="ctr"/>
                </a:tc>
                <a:extLst>
                  <a:ext uri="{0D108BD9-81ED-4DB2-BD59-A6C34878D82A}">
                    <a16:rowId xmlns:a16="http://schemas.microsoft.com/office/drawing/2014/main" val="2801313433"/>
                  </a:ext>
                </a:extLst>
              </a:tr>
              <a:tr h="336037">
                <a:tc>
                  <a:txBody>
                    <a:bodyPr/>
                    <a:lstStyle/>
                    <a:p>
                      <a:pPr algn="ctr" fontAlgn="ctr"/>
                      <a:r>
                        <a:rPr lang="en-IN" sz="1100" b="1" i="0" u="none" strike="noStrike">
                          <a:solidFill>
                            <a:srgbClr val="000000"/>
                          </a:solidFill>
                          <a:effectLst/>
                          <a:latin typeface="Calibri" panose="020F0502020204030204" pitchFamily="34" charset="0"/>
                        </a:rPr>
                        <a:t>Hardware</a:t>
                      </a:r>
                    </a:p>
                  </a:txBody>
                  <a:tcPr marL="9525" marR="9525" marT="9525" marB="0" anchor="ctr"/>
                </a:tc>
                <a:tc>
                  <a:txBody>
                    <a:bodyPr/>
                    <a:lstStyle/>
                    <a:p>
                      <a:pPr algn="ctr" fontAlgn="ctr"/>
                      <a:r>
                        <a:rPr lang="en-IN" sz="1100" b="0" i="0" u="none" strike="noStrike">
                          <a:solidFill>
                            <a:srgbClr val="000000"/>
                          </a:solidFill>
                          <a:effectLst/>
                          <a:latin typeface="Calibri" panose="020F0502020204030204" pitchFamily="34" charset="0"/>
                        </a:rPr>
                        <a:t>Servers, networking, security</a:t>
                      </a:r>
                    </a:p>
                  </a:txBody>
                  <a:tcPr marL="9525" marR="9525" marT="9525" marB="0" anchor="ctr"/>
                </a:tc>
                <a:tc>
                  <a:txBody>
                    <a:bodyPr/>
                    <a:lstStyle/>
                    <a:p>
                      <a:pPr algn="ctr" fontAlgn="ctr"/>
                      <a:r>
                        <a:rPr lang="en-IN" sz="1100" b="1" i="0" u="none" strike="noStrike" dirty="0">
                          <a:solidFill>
                            <a:srgbClr val="000000"/>
                          </a:solidFill>
                          <a:effectLst/>
                          <a:latin typeface="Calibri" panose="020F0502020204030204" pitchFamily="34" charset="0"/>
                        </a:rPr>
                        <a:t>₹5 Lakhs</a:t>
                      </a:r>
                    </a:p>
                  </a:txBody>
                  <a:tcPr marL="9525" marR="9525" marT="9525" marB="0" anchor="ctr"/>
                </a:tc>
                <a:tc>
                  <a:txBody>
                    <a:bodyPr/>
                    <a:lstStyle/>
                    <a:p>
                      <a:pPr algn="ctr" fontAlgn="ctr"/>
                      <a:r>
                        <a:rPr lang="en-IN" sz="1100" b="1" i="0" u="none" strike="noStrike" dirty="0">
                          <a:solidFill>
                            <a:srgbClr val="000000"/>
                          </a:solidFill>
                          <a:effectLst/>
                          <a:latin typeface="Calibri" panose="020F0502020204030204" pitchFamily="34" charset="0"/>
                        </a:rPr>
                        <a:t>10%</a:t>
                      </a:r>
                    </a:p>
                  </a:txBody>
                  <a:tcPr marL="9525" marR="9525" marT="9525" marB="0" anchor="ctr"/>
                </a:tc>
                <a:extLst>
                  <a:ext uri="{0D108BD9-81ED-4DB2-BD59-A6C34878D82A}">
                    <a16:rowId xmlns:a16="http://schemas.microsoft.com/office/drawing/2014/main" val="1840591860"/>
                  </a:ext>
                </a:extLst>
              </a:tr>
              <a:tr h="336037">
                <a:tc>
                  <a:txBody>
                    <a:bodyPr/>
                    <a:lstStyle/>
                    <a:p>
                      <a:pPr algn="ctr" fontAlgn="ctr"/>
                      <a:r>
                        <a:rPr lang="en-IN" sz="1100" b="1" i="0" u="none" strike="noStrike">
                          <a:solidFill>
                            <a:srgbClr val="000000"/>
                          </a:solidFill>
                          <a:effectLst/>
                          <a:latin typeface="Calibri" panose="020F0502020204030204" pitchFamily="34" charset="0"/>
                        </a:rPr>
                        <a:t>Contingency &amp; Miscellaneous</a:t>
                      </a:r>
                    </a:p>
                  </a:txBody>
                  <a:tcPr marL="9525" marR="9525" marT="9525" marB="0" anchor="ctr"/>
                </a:tc>
                <a:tc>
                  <a:txBody>
                    <a:bodyPr/>
                    <a:lstStyle/>
                    <a:p>
                      <a:pPr algn="ctr" fontAlgn="ctr"/>
                      <a:r>
                        <a:rPr lang="en-IN" sz="1100" b="0" i="0" u="none" strike="noStrike">
                          <a:solidFill>
                            <a:srgbClr val="000000"/>
                          </a:solidFill>
                          <a:effectLst/>
                          <a:latin typeface="Calibri" panose="020F0502020204030204" pitchFamily="34" charset="0"/>
                        </a:rPr>
                        <a:t>Training, support, unexpected costs</a:t>
                      </a:r>
                    </a:p>
                  </a:txBody>
                  <a:tcPr marL="9525" marR="9525" marT="9525" marB="0" anchor="ctr"/>
                </a:tc>
                <a:tc>
                  <a:txBody>
                    <a:bodyPr/>
                    <a:lstStyle/>
                    <a:p>
                      <a:pPr algn="ctr" fontAlgn="ctr"/>
                      <a:r>
                        <a:rPr lang="en-IN" sz="1100" b="1" i="0" u="none" strike="noStrike">
                          <a:solidFill>
                            <a:srgbClr val="000000"/>
                          </a:solidFill>
                          <a:effectLst/>
                          <a:latin typeface="Calibri" panose="020F0502020204030204" pitchFamily="34" charset="0"/>
                        </a:rPr>
                        <a:t>₹2 Lakhs</a:t>
                      </a:r>
                    </a:p>
                  </a:txBody>
                  <a:tcPr marL="9525" marR="9525" marT="9525" marB="0" anchor="ctr"/>
                </a:tc>
                <a:tc>
                  <a:txBody>
                    <a:bodyPr/>
                    <a:lstStyle/>
                    <a:p>
                      <a:pPr algn="ctr" fontAlgn="ctr"/>
                      <a:r>
                        <a:rPr lang="en-IN" sz="1100" b="1" i="0" u="none" strike="noStrike" dirty="0">
                          <a:solidFill>
                            <a:srgbClr val="000000"/>
                          </a:solidFill>
                          <a:effectLst/>
                          <a:latin typeface="Calibri" panose="020F0502020204030204" pitchFamily="34" charset="0"/>
                        </a:rPr>
                        <a:t>4%</a:t>
                      </a:r>
                    </a:p>
                  </a:txBody>
                  <a:tcPr marL="9525" marR="9525" marT="9525" marB="0" anchor="ctr"/>
                </a:tc>
                <a:extLst>
                  <a:ext uri="{0D108BD9-81ED-4DB2-BD59-A6C34878D82A}">
                    <a16:rowId xmlns:a16="http://schemas.microsoft.com/office/drawing/2014/main" val="3613640606"/>
                  </a:ext>
                </a:extLst>
              </a:tr>
              <a:tr h="336037">
                <a:tc>
                  <a:txBody>
                    <a:bodyPr/>
                    <a:lstStyle/>
                    <a:p>
                      <a:pPr algn="ctr" fontAlgn="ctr"/>
                      <a:r>
                        <a:rPr lang="en-IN" sz="1100" b="1" i="0" u="none" strike="noStrike" dirty="0">
                          <a:solidFill>
                            <a:srgbClr val="000000"/>
                          </a:solidFill>
                          <a:effectLst/>
                          <a:latin typeface="Calibri" panose="020F0502020204030204" pitchFamily="34" charset="0"/>
                        </a:rPr>
                        <a:t>Total</a:t>
                      </a:r>
                    </a:p>
                  </a:txBody>
                  <a:tcPr marL="9525" marR="9525" marT="9525" marB="0" anchor="ctr"/>
                </a:tc>
                <a:tc>
                  <a:txBody>
                    <a:bodyPr/>
                    <a:lstStyle/>
                    <a:p>
                      <a:pPr algn="ctr" fontAlgn="ctr"/>
                      <a:r>
                        <a:rPr lang="en-IN" sz="1100" b="0" i="0" u="none" strike="noStrike" dirty="0">
                          <a:solidFill>
                            <a:srgbClr val="000000"/>
                          </a:solidFill>
                          <a:effectLst/>
                          <a:latin typeface="Calibri" panose="020F0502020204030204" pitchFamily="34" charset="0"/>
                        </a:rPr>
                        <a:t>-</a:t>
                      </a:r>
                    </a:p>
                  </a:txBody>
                  <a:tcPr marL="9525" marR="9525" marT="9525" marB="0" anchor="ctr"/>
                </a:tc>
                <a:tc>
                  <a:txBody>
                    <a:bodyPr/>
                    <a:lstStyle/>
                    <a:p>
                      <a:pPr algn="ctr" fontAlgn="ctr"/>
                      <a:r>
                        <a:rPr lang="en-IN" sz="1100" b="1" i="0" u="none" strike="noStrike">
                          <a:solidFill>
                            <a:srgbClr val="000000"/>
                          </a:solidFill>
                          <a:effectLst/>
                          <a:latin typeface="Calibri" panose="020F0502020204030204" pitchFamily="34" charset="0"/>
                        </a:rPr>
                        <a:t>₹50 Lakhs</a:t>
                      </a:r>
                    </a:p>
                  </a:txBody>
                  <a:tcPr marL="9525" marR="9525" marT="9525" marB="0" anchor="ctr"/>
                </a:tc>
                <a:tc>
                  <a:txBody>
                    <a:bodyPr/>
                    <a:lstStyle/>
                    <a:p>
                      <a:pPr algn="ctr" fontAlgn="ctr"/>
                      <a:r>
                        <a:rPr lang="en-IN" sz="1100" b="1" i="0" u="none" strike="noStrike" dirty="0">
                          <a:solidFill>
                            <a:srgbClr val="000000"/>
                          </a:solidFill>
                          <a:effectLst/>
                          <a:latin typeface="Calibri" panose="020F0502020204030204" pitchFamily="34" charset="0"/>
                        </a:rPr>
                        <a:t>100%</a:t>
                      </a:r>
                    </a:p>
                  </a:txBody>
                  <a:tcPr marL="9525" marR="9525" marT="9525" marB="0" anchor="ctr"/>
                </a:tc>
                <a:extLst>
                  <a:ext uri="{0D108BD9-81ED-4DB2-BD59-A6C34878D82A}">
                    <a16:rowId xmlns:a16="http://schemas.microsoft.com/office/drawing/2014/main" val="1426794712"/>
                  </a:ext>
                </a:extLst>
              </a:tr>
            </a:tbl>
          </a:graphicData>
        </a:graphic>
      </p:graphicFrame>
    </p:spTree>
    <p:extLst>
      <p:ext uri="{BB962C8B-B14F-4D97-AF65-F5344CB8AC3E}">
        <p14:creationId xmlns:p14="http://schemas.microsoft.com/office/powerpoint/2010/main" val="18172766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Risks and Dependencies:</a:t>
            </a:r>
          </a:p>
        </p:txBody>
      </p:sp>
      <p:sp>
        <p:nvSpPr>
          <p:cNvPr id="2" name="Content Placeholder 1"/>
          <p:cNvSpPr>
            <a:spLocks noGrp="1"/>
          </p:cNvSpPr>
          <p:nvPr>
            <p:ph idx="1"/>
          </p:nvPr>
        </p:nvSpPr>
        <p:spPr/>
        <p:txBody>
          <a:bodyPr>
            <a:normAutofit/>
          </a:bodyPr>
          <a:lstStyle/>
          <a:p>
            <a:r>
              <a:rPr lang="en-US" sz="1600" b="1" dirty="0"/>
              <a:t>Risk: </a:t>
            </a:r>
            <a:r>
              <a:rPr lang="en-US" sz="1600" dirty="0"/>
              <a:t>Incomplete or Changing Requirements-In the Waterfall model, requirements are locked early, making it difficult to accommodate changes </a:t>
            </a:r>
            <a:r>
              <a:rPr lang="en-US" sz="1600" dirty="0" smtClean="0"/>
              <a:t>later</a:t>
            </a:r>
          </a:p>
          <a:p>
            <a:r>
              <a:rPr lang="en-IN" sz="1600" b="1" dirty="0"/>
              <a:t>Design &amp; Development </a:t>
            </a:r>
            <a:r>
              <a:rPr lang="en-IN" sz="1600" b="1" dirty="0" smtClean="0"/>
              <a:t>Risks:</a:t>
            </a:r>
            <a:r>
              <a:rPr lang="en-US" sz="1600" dirty="0"/>
              <a:t>Choosing the wrong database or backend architecture can lead to performance bottlenecks</a:t>
            </a:r>
            <a:r>
              <a:rPr lang="en-US" sz="1600" dirty="0" smtClean="0"/>
              <a:t>.</a:t>
            </a:r>
          </a:p>
          <a:p>
            <a:r>
              <a:rPr lang="en-IN" sz="1600" b="1" dirty="0" smtClean="0"/>
              <a:t>Integration Risk</a:t>
            </a:r>
            <a:r>
              <a:rPr lang="en-IN" sz="1600" b="1" dirty="0"/>
              <a:t>: </a:t>
            </a:r>
            <a:r>
              <a:rPr lang="en-US" sz="1600" dirty="0"/>
              <a:t>LMS often integrates with CRMs, marketing tools, and payment gateways. Issues in API compatibility can arise</a:t>
            </a:r>
            <a:r>
              <a:rPr lang="en-US" sz="1600" dirty="0" smtClean="0"/>
              <a:t>.</a:t>
            </a:r>
          </a:p>
          <a:p>
            <a:r>
              <a:rPr lang="en-US" sz="1600" dirty="0"/>
              <a:t>Testing happens late in the Waterfall model, leading to the risk of uncovering major defects when most of the development is complete.</a:t>
            </a:r>
          </a:p>
        </p:txBody>
      </p:sp>
    </p:spTree>
    <p:extLst>
      <p:ext uri="{BB962C8B-B14F-4D97-AF65-F5344CB8AC3E}">
        <p14:creationId xmlns:p14="http://schemas.microsoft.com/office/powerpoint/2010/main" val="12761770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buNone/>
            </a:pPr>
            <a:r>
              <a:rPr lang="en-US" sz="2800" b="1" dirty="0"/>
              <a:t>Technologies:</a:t>
            </a:r>
          </a:p>
          <a:p>
            <a:r>
              <a:rPr lang="en-IN" sz="1600" dirty="0"/>
              <a:t>Frontend (User Interface) Angular, React.js</a:t>
            </a:r>
          </a:p>
          <a:p>
            <a:r>
              <a:rPr lang="en-IN" sz="1600" dirty="0"/>
              <a:t>Backend (Business Logic &amp; API):Node.js, Python</a:t>
            </a:r>
          </a:p>
          <a:p>
            <a:r>
              <a:rPr lang="en-IN" sz="1600" dirty="0"/>
              <a:t>Database (Lead Storage &amp; Management):RDBMS- PostgreSQL , MySQL; DBMS-MongoDB</a:t>
            </a:r>
          </a:p>
          <a:p>
            <a:r>
              <a:rPr lang="en-IN" sz="1600" dirty="0"/>
              <a:t>Cloud Hosting &amp; Deployment: AWS (Amazon Web Services)</a:t>
            </a:r>
            <a:endParaRPr lang="en-US" sz="1600" b="1" dirty="0"/>
          </a:p>
          <a:p>
            <a:endParaRPr lang="en-US" sz="1600" dirty="0"/>
          </a:p>
        </p:txBody>
      </p:sp>
    </p:spTree>
    <p:extLst>
      <p:ext uri="{BB962C8B-B14F-4D97-AF65-F5344CB8AC3E}">
        <p14:creationId xmlns:p14="http://schemas.microsoft.com/office/powerpoint/2010/main" val="5153812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084636-B030-43CF-ACF2-29C318BEEA39}"/>
              </a:ext>
            </a:extLst>
          </p:cNvPr>
          <p:cNvSpPr>
            <a:spLocks noGrp="1"/>
          </p:cNvSpPr>
          <p:nvPr>
            <p:ph type="title"/>
          </p:nvPr>
        </p:nvSpPr>
        <p:spPr>
          <a:xfrm>
            <a:off x="1738668" y="620688"/>
            <a:ext cx="9143538" cy="447822"/>
          </a:xfrm>
        </p:spPr>
        <p:txBody>
          <a:bodyPr>
            <a:normAutofit fontScale="90000"/>
          </a:bodyPr>
          <a:lstStyle/>
          <a:p>
            <a:r>
              <a:rPr lang="en-US" dirty="0" smtClean="0"/>
              <a:t>			TEAM INVOLVED</a:t>
            </a:r>
            <a:endParaRPr lang="en-IN" dirty="0"/>
          </a:p>
        </p:txBody>
      </p:sp>
      <p:sp>
        <p:nvSpPr>
          <p:cNvPr id="3" name="Content Placeholder 2">
            <a:extLst>
              <a:ext uri="{FF2B5EF4-FFF2-40B4-BE49-F238E27FC236}">
                <a16:creationId xmlns:a16="http://schemas.microsoft.com/office/drawing/2014/main" id="{DF038A82-48B1-4649-AF96-E98D393097AB}"/>
              </a:ext>
            </a:extLst>
          </p:cNvPr>
          <p:cNvSpPr>
            <a:spLocks noGrp="1"/>
          </p:cNvSpPr>
          <p:nvPr>
            <p:ph idx="1"/>
          </p:nvPr>
        </p:nvSpPr>
        <p:spPr/>
        <p:txBody>
          <a:bodyPr/>
          <a:lstStyle/>
          <a:p>
            <a:pPr marL="0" indent="0">
              <a:buNone/>
            </a:pPr>
            <a:r>
              <a:rPr lang="en-IN" dirty="0" smtClean="0"/>
              <a:t> </a:t>
            </a:r>
          </a:p>
          <a:p>
            <a:endParaRPr lang="en-IN" dirty="0"/>
          </a:p>
          <a:p>
            <a:endParaRPr lang="en-IN" dirty="0"/>
          </a:p>
        </p:txBody>
      </p:sp>
      <p:graphicFrame>
        <p:nvGraphicFramePr>
          <p:cNvPr id="4" name="Table 3"/>
          <p:cNvGraphicFramePr>
            <a:graphicFrameLocks noGrp="1"/>
          </p:cNvGraphicFramePr>
          <p:nvPr>
            <p:extLst>
              <p:ext uri="{D42A27DB-BD31-4B8C-83A1-F6EECF244321}">
                <p14:modId xmlns:p14="http://schemas.microsoft.com/office/powerpoint/2010/main" val="3896242124"/>
              </p:ext>
            </p:extLst>
          </p:nvPr>
        </p:nvGraphicFramePr>
        <p:xfrm>
          <a:off x="279626" y="1268760"/>
          <a:ext cx="5688631" cy="4136302"/>
        </p:xfrm>
        <a:graphic>
          <a:graphicData uri="http://schemas.openxmlformats.org/drawingml/2006/table">
            <a:tbl>
              <a:tblPr>
                <a:tableStyleId>{3B4B98B0-60AC-42C2-AFA5-B58CD77FA1E5}</a:tableStyleId>
              </a:tblPr>
              <a:tblGrid>
                <a:gridCol w="1472691">
                  <a:extLst>
                    <a:ext uri="{9D8B030D-6E8A-4147-A177-3AD203B41FA5}">
                      <a16:colId xmlns:a16="http://schemas.microsoft.com/office/drawing/2014/main" val="825150591"/>
                    </a:ext>
                  </a:extLst>
                </a:gridCol>
                <a:gridCol w="996232">
                  <a:extLst>
                    <a:ext uri="{9D8B030D-6E8A-4147-A177-3AD203B41FA5}">
                      <a16:colId xmlns:a16="http://schemas.microsoft.com/office/drawing/2014/main" val="3533147320"/>
                    </a:ext>
                  </a:extLst>
                </a:gridCol>
                <a:gridCol w="1718140">
                  <a:extLst>
                    <a:ext uri="{9D8B030D-6E8A-4147-A177-3AD203B41FA5}">
                      <a16:colId xmlns:a16="http://schemas.microsoft.com/office/drawing/2014/main" val="714276969"/>
                    </a:ext>
                  </a:extLst>
                </a:gridCol>
                <a:gridCol w="1501568">
                  <a:extLst>
                    <a:ext uri="{9D8B030D-6E8A-4147-A177-3AD203B41FA5}">
                      <a16:colId xmlns:a16="http://schemas.microsoft.com/office/drawing/2014/main" val="3294671362"/>
                    </a:ext>
                  </a:extLst>
                </a:gridCol>
              </a:tblGrid>
              <a:tr h="269417">
                <a:tc gridSpan="2">
                  <a:txBody>
                    <a:bodyPr/>
                    <a:lstStyle/>
                    <a:p>
                      <a:pPr algn="l" fontAlgn="b"/>
                      <a:r>
                        <a:rPr lang="en-IN" sz="1600" b="1" u="none" strike="noStrike">
                          <a:effectLst/>
                        </a:rPr>
                        <a:t>Business Stakeholders</a:t>
                      </a:r>
                      <a:endParaRPr lang="en-IN" sz="1600" b="1" i="0" u="none" strike="noStrike">
                        <a:solidFill>
                          <a:srgbClr val="000000"/>
                        </a:solidFill>
                        <a:effectLst/>
                        <a:latin typeface="Calibri" panose="020F0502020204030204" pitchFamily="34" charset="0"/>
                      </a:endParaRPr>
                    </a:p>
                  </a:txBody>
                  <a:tcPr marL="9525" marR="9525" marT="9525" marB="0" anchor="b"/>
                </a:tc>
                <a:tc hMerge="1">
                  <a:txBody>
                    <a:bodyPr/>
                    <a:lstStyle/>
                    <a:p>
                      <a:endParaRPr lang="en-IN"/>
                    </a:p>
                  </a:txBody>
                  <a:tcPr/>
                </a:tc>
                <a:tc>
                  <a:txBody>
                    <a:bodyPr/>
                    <a:lstStyle/>
                    <a:p>
                      <a:pPr algn="l" fontAlgn="b"/>
                      <a:endParaRPr lang="en-IN" sz="1600" b="1"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IN" sz="1600" b="1"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117763558"/>
                  </a:ext>
                </a:extLst>
              </a:tr>
              <a:tr h="421210">
                <a:tc>
                  <a:txBody>
                    <a:bodyPr/>
                    <a:lstStyle/>
                    <a:p>
                      <a:pPr algn="ctr" fontAlgn="b"/>
                      <a:r>
                        <a:rPr lang="en-IN" sz="1600" b="1" u="none" strike="noStrike" dirty="0" err="1">
                          <a:effectLst/>
                        </a:rPr>
                        <a:t>S.No</a:t>
                      </a:r>
                      <a:r>
                        <a:rPr lang="en-IN" sz="1600" b="1" u="none" strike="noStrike" dirty="0">
                          <a:effectLst/>
                        </a:rPr>
                        <a:t>.</a:t>
                      </a:r>
                      <a:endParaRPr lang="en-IN" sz="16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ctr"/>
                      <a:r>
                        <a:rPr lang="en-IN" sz="1600" b="1" u="none" strike="noStrike">
                          <a:effectLst/>
                        </a:rPr>
                        <a:t>Name </a:t>
                      </a:r>
                      <a:endParaRPr lang="en-IN" sz="16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IN" sz="1600" b="1" u="none" strike="noStrike" dirty="0">
                          <a:effectLst/>
                        </a:rPr>
                        <a:t>Position</a:t>
                      </a:r>
                      <a:endParaRPr lang="en-IN" sz="16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IN" sz="1600" b="1" u="none" strike="noStrike" dirty="0">
                          <a:effectLst/>
                        </a:rPr>
                        <a:t>Company</a:t>
                      </a:r>
                      <a:endParaRPr lang="en-IN" sz="16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164308682"/>
                  </a:ext>
                </a:extLst>
              </a:tr>
              <a:tr h="421210">
                <a:tc>
                  <a:txBody>
                    <a:bodyPr/>
                    <a:lstStyle/>
                    <a:p>
                      <a:pPr algn="ctr" fontAlgn="b"/>
                      <a:r>
                        <a:rPr lang="en-IN" sz="1600" b="1" u="none" strike="noStrike">
                          <a:effectLst/>
                        </a:rPr>
                        <a:t>1</a:t>
                      </a:r>
                      <a:endParaRPr lang="en-IN" sz="16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ctr"/>
                      <a:r>
                        <a:rPr lang="en-IN" sz="1600" b="1" u="none" strike="noStrike" dirty="0">
                          <a:effectLst/>
                        </a:rPr>
                        <a:t>Mr. LODHA</a:t>
                      </a:r>
                      <a:endParaRPr lang="en-IN" sz="16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IN" sz="1600" b="1" u="none" strike="noStrike" dirty="0">
                          <a:effectLst/>
                        </a:rPr>
                        <a:t>Owner-Sponsor</a:t>
                      </a:r>
                      <a:endParaRPr lang="en-IN" sz="16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1600" b="1" i="0" u="none" strike="noStrike" dirty="0" smtClean="0">
                          <a:solidFill>
                            <a:srgbClr val="000000"/>
                          </a:solidFill>
                          <a:effectLst/>
                          <a:latin typeface="Calibri" panose="020F0502020204030204" pitchFamily="34" charset="0"/>
                        </a:rPr>
                        <a:t>LODHA</a:t>
                      </a:r>
                      <a:endParaRPr lang="en-IN" sz="16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824322073"/>
                  </a:ext>
                </a:extLst>
              </a:tr>
              <a:tr h="421210">
                <a:tc>
                  <a:txBody>
                    <a:bodyPr/>
                    <a:lstStyle/>
                    <a:p>
                      <a:pPr algn="ctr" fontAlgn="b"/>
                      <a:r>
                        <a:rPr lang="en-IN" sz="1600" b="1" u="none" strike="noStrike">
                          <a:effectLst/>
                        </a:rPr>
                        <a:t>2</a:t>
                      </a:r>
                      <a:endParaRPr lang="en-IN" sz="16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ctr"/>
                      <a:r>
                        <a:rPr lang="en-IN" sz="1600" b="1" u="none" strike="noStrike">
                          <a:effectLst/>
                        </a:rPr>
                        <a:t>Mr.Anant</a:t>
                      </a:r>
                      <a:endParaRPr lang="en-IN" sz="16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IN" sz="1600" b="1" u="none" strike="noStrike" dirty="0">
                          <a:effectLst/>
                        </a:rPr>
                        <a:t>Finance Head</a:t>
                      </a:r>
                      <a:endParaRPr lang="en-IN" sz="16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IN" sz="1600" b="1" u="none" strike="noStrike" dirty="0" smtClean="0">
                          <a:effectLst/>
                        </a:rPr>
                        <a:t>LODHA</a:t>
                      </a:r>
                      <a:endParaRPr lang="en-IN" sz="16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603723125"/>
                  </a:ext>
                </a:extLst>
              </a:tr>
              <a:tr h="421210">
                <a:tc>
                  <a:txBody>
                    <a:bodyPr/>
                    <a:lstStyle/>
                    <a:p>
                      <a:pPr algn="ctr" fontAlgn="b"/>
                      <a:r>
                        <a:rPr lang="en-IN" sz="1600" b="1" u="none" strike="noStrike">
                          <a:effectLst/>
                        </a:rPr>
                        <a:t>3</a:t>
                      </a:r>
                      <a:endParaRPr lang="en-IN" sz="16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ctr"/>
                      <a:r>
                        <a:rPr lang="en-IN" sz="1600" b="1" u="none" strike="noStrike">
                          <a:effectLst/>
                        </a:rPr>
                        <a:t>Mr. Tikam</a:t>
                      </a:r>
                      <a:endParaRPr lang="en-IN" sz="16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IN" sz="1600" b="1" u="none" strike="noStrike" dirty="0">
                          <a:effectLst/>
                        </a:rPr>
                        <a:t>CEO</a:t>
                      </a:r>
                      <a:endParaRPr lang="en-IN" sz="16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IN" sz="1600" b="1" u="none" strike="noStrike" dirty="0" smtClean="0">
                          <a:effectLst/>
                        </a:rPr>
                        <a:t>LODHA</a:t>
                      </a:r>
                      <a:endParaRPr lang="en-IN" sz="16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363005302"/>
                  </a:ext>
                </a:extLst>
              </a:tr>
              <a:tr h="421210">
                <a:tc>
                  <a:txBody>
                    <a:bodyPr/>
                    <a:lstStyle/>
                    <a:p>
                      <a:pPr algn="ctr" fontAlgn="b"/>
                      <a:r>
                        <a:rPr lang="en-IN" sz="1600" b="1" u="none" strike="noStrike">
                          <a:effectLst/>
                        </a:rPr>
                        <a:t>4</a:t>
                      </a:r>
                      <a:endParaRPr lang="en-IN" sz="16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ctr"/>
                      <a:r>
                        <a:rPr lang="en-IN" sz="1600" b="1" u="none" strike="noStrike">
                          <a:effectLst/>
                        </a:rPr>
                        <a:t>Mr. Jaiswal</a:t>
                      </a:r>
                      <a:endParaRPr lang="en-IN" sz="16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IN" sz="1600" b="1" u="none" strike="noStrike" dirty="0">
                          <a:effectLst/>
                        </a:rPr>
                        <a:t>Site </a:t>
                      </a:r>
                      <a:r>
                        <a:rPr lang="en-IN" sz="1600" b="1" u="none" strike="noStrike" dirty="0" smtClean="0">
                          <a:effectLst/>
                        </a:rPr>
                        <a:t>Head</a:t>
                      </a:r>
                      <a:endParaRPr lang="en-IN" sz="16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IN" sz="1600" b="1" u="none" strike="noStrike" dirty="0" smtClean="0">
                          <a:effectLst/>
                        </a:rPr>
                        <a:t>LODHA</a:t>
                      </a:r>
                      <a:endParaRPr lang="en-IN" sz="16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53505903"/>
                  </a:ext>
                </a:extLst>
              </a:tr>
              <a:tr h="421210">
                <a:tc>
                  <a:txBody>
                    <a:bodyPr/>
                    <a:lstStyle/>
                    <a:p>
                      <a:pPr algn="ctr" fontAlgn="b"/>
                      <a:r>
                        <a:rPr lang="en-IN" sz="1600" b="1" u="none" strike="noStrike">
                          <a:effectLst/>
                        </a:rPr>
                        <a:t>5</a:t>
                      </a:r>
                      <a:endParaRPr lang="en-IN" sz="16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ctr"/>
                      <a:r>
                        <a:rPr lang="en-IN" sz="1600" b="1" u="none" strike="noStrike">
                          <a:effectLst/>
                        </a:rPr>
                        <a:t>Ms. Payal</a:t>
                      </a:r>
                      <a:endParaRPr lang="en-IN" sz="16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IN" sz="1600" b="1" u="none" strike="noStrike">
                          <a:effectLst/>
                        </a:rPr>
                        <a:t>Lodha Closing Head</a:t>
                      </a:r>
                      <a:endParaRPr lang="en-IN" sz="16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IN" sz="1600" b="1" u="none" strike="noStrike" dirty="0" smtClean="0">
                          <a:effectLst/>
                        </a:rPr>
                        <a:t>LODHA</a:t>
                      </a:r>
                      <a:endParaRPr lang="en-IN" sz="16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476065726"/>
                  </a:ext>
                </a:extLst>
              </a:tr>
              <a:tr h="421210">
                <a:tc>
                  <a:txBody>
                    <a:bodyPr/>
                    <a:lstStyle/>
                    <a:p>
                      <a:pPr algn="ctr" fontAlgn="b"/>
                      <a:r>
                        <a:rPr lang="en-IN" sz="1600" b="1" u="none" strike="noStrike">
                          <a:effectLst/>
                        </a:rPr>
                        <a:t>6</a:t>
                      </a:r>
                      <a:endParaRPr lang="en-IN" sz="16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ctr"/>
                      <a:r>
                        <a:rPr lang="en-IN" sz="1600" b="1" u="none" strike="noStrike">
                          <a:effectLst/>
                        </a:rPr>
                        <a:t>Mr.Kishore</a:t>
                      </a:r>
                      <a:endParaRPr lang="en-IN" sz="16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IN" sz="1600" b="1" u="none" strike="noStrike" dirty="0">
                          <a:effectLst/>
                        </a:rPr>
                        <a:t>Sourcing Head</a:t>
                      </a:r>
                      <a:endParaRPr lang="en-IN" sz="16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IN" sz="1600" b="1" u="none" strike="noStrike" dirty="0" smtClean="0">
                          <a:effectLst/>
                        </a:rPr>
                        <a:t>LODHA</a:t>
                      </a:r>
                      <a:endParaRPr lang="en-IN" sz="16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710292616"/>
                  </a:ext>
                </a:extLst>
              </a:tr>
              <a:tr h="421210">
                <a:tc>
                  <a:txBody>
                    <a:bodyPr/>
                    <a:lstStyle/>
                    <a:p>
                      <a:pPr algn="ctr" fontAlgn="b"/>
                      <a:r>
                        <a:rPr lang="en-IN" sz="1600" b="1" u="none" strike="noStrike">
                          <a:effectLst/>
                        </a:rPr>
                        <a:t>7</a:t>
                      </a:r>
                      <a:endParaRPr lang="en-IN" sz="16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ctr"/>
                      <a:r>
                        <a:rPr lang="en-IN" sz="1600" b="1" u="none" strike="noStrike">
                          <a:effectLst/>
                        </a:rPr>
                        <a:t>Mr.Vikas</a:t>
                      </a:r>
                      <a:endParaRPr lang="en-IN" sz="16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IN" sz="1600" b="1" u="none" strike="noStrike" dirty="0">
                          <a:effectLst/>
                        </a:rPr>
                        <a:t>Site MIS </a:t>
                      </a:r>
                      <a:r>
                        <a:rPr lang="en-IN" sz="1600" b="1" u="none" strike="noStrike" dirty="0" smtClean="0">
                          <a:effectLst/>
                        </a:rPr>
                        <a:t>Team</a:t>
                      </a:r>
                      <a:endParaRPr lang="en-IN" sz="16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IN" sz="1600" b="1" u="none" strike="noStrike" dirty="0" smtClean="0">
                          <a:effectLst/>
                        </a:rPr>
                        <a:t>LODHA</a:t>
                      </a:r>
                      <a:endParaRPr lang="en-IN" sz="16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658888541"/>
                  </a:ext>
                </a:extLst>
              </a:tr>
              <a:tr h="402065">
                <a:tc>
                  <a:txBody>
                    <a:bodyPr/>
                    <a:lstStyle/>
                    <a:p>
                      <a:pPr algn="ctr" fontAlgn="b"/>
                      <a:r>
                        <a:rPr lang="en-IN" sz="1600" b="1" u="none" strike="noStrike">
                          <a:effectLst/>
                        </a:rPr>
                        <a:t>8</a:t>
                      </a:r>
                      <a:endParaRPr lang="en-IN" sz="16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IN" sz="1600" b="1" u="none" strike="noStrike">
                          <a:effectLst/>
                        </a:rPr>
                        <a:t>Mr.Sudhanshu</a:t>
                      </a:r>
                      <a:endParaRPr lang="en-IN" sz="16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IN" sz="1600" b="1" u="none" strike="noStrike" dirty="0">
                          <a:effectLst/>
                        </a:rPr>
                        <a:t>Marketing Head</a:t>
                      </a:r>
                      <a:endParaRPr lang="en-IN" sz="16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IN" sz="1600" b="1" u="none" strike="noStrike" dirty="0" smtClean="0">
                          <a:effectLst/>
                        </a:rPr>
                        <a:t>LODHA</a:t>
                      </a:r>
                      <a:endParaRPr lang="en-IN" sz="16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505025800"/>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1199552310"/>
              </p:ext>
            </p:extLst>
          </p:nvPr>
        </p:nvGraphicFramePr>
        <p:xfrm>
          <a:off x="6310437" y="1268760"/>
          <a:ext cx="5599227" cy="4216312"/>
        </p:xfrm>
        <a:graphic>
          <a:graphicData uri="http://schemas.openxmlformats.org/drawingml/2006/table">
            <a:tbl>
              <a:tblPr>
                <a:tableStyleId>{3B4B98B0-60AC-42C2-AFA5-B58CD77FA1E5}</a:tableStyleId>
              </a:tblPr>
              <a:tblGrid>
                <a:gridCol w="1449546">
                  <a:extLst>
                    <a:ext uri="{9D8B030D-6E8A-4147-A177-3AD203B41FA5}">
                      <a16:colId xmlns:a16="http://schemas.microsoft.com/office/drawing/2014/main" val="2777474068"/>
                    </a:ext>
                  </a:extLst>
                </a:gridCol>
                <a:gridCol w="980575">
                  <a:extLst>
                    <a:ext uri="{9D8B030D-6E8A-4147-A177-3AD203B41FA5}">
                      <a16:colId xmlns:a16="http://schemas.microsoft.com/office/drawing/2014/main" val="3704060254"/>
                    </a:ext>
                  </a:extLst>
                </a:gridCol>
                <a:gridCol w="1691137">
                  <a:extLst>
                    <a:ext uri="{9D8B030D-6E8A-4147-A177-3AD203B41FA5}">
                      <a16:colId xmlns:a16="http://schemas.microsoft.com/office/drawing/2014/main" val="3724132260"/>
                    </a:ext>
                  </a:extLst>
                </a:gridCol>
                <a:gridCol w="1477969">
                  <a:extLst>
                    <a:ext uri="{9D8B030D-6E8A-4147-A177-3AD203B41FA5}">
                      <a16:colId xmlns:a16="http://schemas.microsoft.com/office/drawing/2014/main" val="76100592"/>
                    </a:ext>
                  </a:extLst>
                </a:gridCol>
              </a:tblGrid>
              <a:tr h="432231">
                <a:tc>
                  <a:txBody>
                    <a:bodyPr/>
                    <a:lstStyle/>
                    <a:p>
                      <a:pPr algn="ctr" fontAlgn="b"/>
                      <a:r>
                        <a:rPr lang="en-IN" sz="1400" b="1" u="none" strike="noStrike" dirty="0">
                          <a:effectLst/>
                        </a:rPr>
                        <a:t>Project Stakeholders</a:t>
                      </a:r>
                      <a:endParaRPr lang="en-IN"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IN" sz="1400" b="1" u="none" strike="noStrike">
                          <a:effectLst/>
                        </a:rPr>
                        <a:t> </a:t>
                      </a:r>
                      <a:endParaRPr lang="en-IN" sz="14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IN" sz="1400" b="1" u="none" strike="noStrike">
                          <a:effectLst/>
                        </a:rPr>
                        <a:t> </a:t>
                      </a:r>
                      <a:endParaRPr lang="en-IN" sz="14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IN" sz="1400" b="1" u="none" strike="noStrike">
                          <a:effectLst/>
                        </a:rPr>
                        <a:t> </a:t>
                      </a:r>
                      <a:endParaRPr lang="en-IN" sz="1400" b="1"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330103351"/>
                  </a:ext>
                </a:extLst>
              </a:tr>
              <a:tr h="352379">
                <a:tc>
                  <a:txBody>
                    <a:bodyPr/>
                    <a:lstStyle/>
                    <a:p>
                      <a:pPr algn="ctr" fontAlgn="b"/>
                      <a:r>
                        <a:rPr lang="en-IN" sz="1400" b="1" u="none" strike="noStrike">
                          <a:effectLst/>
                        </a:rPr>
                        <a:t>S.No.</a:t>
                      </a:r>
                      <a:endParaRPr lang="en-IN" sz="14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ctr"/>
                      <a:r>
                        <a:rPr lang="en-IN" sz="1400" b="1" u="none" strike="noStrike">
                          <a:effectLst/>
                        </a:rPr>
                        <a:t>Name </a:t>
                      </a:r>
                      <a:endParaRPr lang="en-IN" sz="14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IN" sz="1400" b="1" u="none" strike="noStrike">
                          <a:effectLst/>
                        </a:rPr>
                        <a:t>Position</a:t>
                      </a:r>
                      <a:endParaRPr lang="en-IN" sz="14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IN" sz="1400" b="1" u="none" strike="noStrike">
                          <a:effectLst/>
                        </a:rPr>
                        <a:t>IT Company</a:t>
                      </a:r>
                      <a:endParaRPr lang="en-IN" sz="1400" b="1"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094325503"/>
                  </a:ext>
                </a:extLst>
              </a:tr>
              <a:tr h="352379">
                <a:tc>
                  <a:txBody>
                    <a:bodyPr/>
                    <a:lstStyle/>
                    <a:p>
                      <a:pPr algn="ctr" fontAlgn="b"/>
                      <a:r>
                        <a:rPr lang="en-IN" sz="1400" b="1" u="none" strike="noStrike" dirty="0">
                          <a:effectLst/>
                        </a:rPr>
                        <a:t>1</a:t>
                      </a:r>
                      <a:endParaRPr lang="en-IN"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ctr"/>
                      <a:r>
                        <a:rPr lang="en-IN" sz="1400" b="1" u="none" strike="noStrike">
                          <a:effectLst/>
                        </a:rPr>
                        <a:t>Mr.Jain</a:t>
                      </a:r>
                      <a:endParaRPr lang="en-IN" sz="14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IN" sz="1400" b="1" u="none" strike="noStrike">
                          <a:effectLst/>
                        </a:rPr>
                        <a:t>Delivery Head</a:t>
                      </a:r>
                      <a:endParaRPr lang="en-IN" sz="14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IN" sz="1400" b="1" u="none" strike="noStrike">
                          <a:effectLst/>
                        </a:rPr>
                        <a:t>LMS Tech</a:t>
                      </a:r>
                      <a:endParaRPr lang="en-IN" sz="1400" b="1"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314151570"/>
                  </a:ext>
                </a:extLst>
              </a:tr>
              <a:tr h="352379">
                <a:tc>
                  <a:txBody>
                    <a:bodyPr/>
                    <a:lstStyle/>
                    <a:p>
                      <a:pPr algn="ctr" fontAlgn="b"/>
                      <a:r>
                        <a:rPr lang="en-IN" sz="1400" b="1" u="none" strike="noStrike" dirty="0">
                          <a:effectLst/>
                        </a:rPr>
                        <a:t>2</a:t>
                      </a:r>
                      <a:endParaRPr lang="en-IN"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ctr"/>
                      <a:r>
                        <a:rPr lang="en-IN" sz="1400" b="1" u="none" strike="noStrike" dirty="0">
                          <a:effectLst/>
                        </a:rPr>
                        <a:t>Mr. </a:t>
                      </a:r>
                      <a:r>
                        <a:rPr lang="en-IN" sz="1400" b="1" u="none" strike="noStrike" dirty="0" err="1">
                          <a:effectLst/>
                        </a:rPr>
                        <a:t>Vaibhav</a:t>
                      </a:r>
                      <a:endParaRPr lang="en-IN" sz="14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IN" sz="1400" b="1" u="none" strike="noStrike">
                          <a:effectLst/>
                        </a:rPr>
                        <a:t>Project manager</a:t>
                      </a:r>
                      <a:endParaRPr lang="en-IN" sz="14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IN" sz="1400" b="1" u="none" strike="noStrike">
                          <a:effectLst/>
                        </a:rPr>
                        <a:t>LMS Tech</a:t>
                      </a:r>
                      <a:endParaRPr lang="en-IN" sz="1400" b="1"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591952873"/>
                  </a:ext>
                </a:extLst>
              </a:tr>
              <a:tr h="352379">
                <a:tc>
                  <a:txBody>
                    <a:bodyPr/>
                    <a:lstStyle/>
                    <a:p>
                      <a:pPr algn="ctr" fontAlgn="b"/>
                      <a:r>
                        <a:rPr lang="en-IN" sz="1400" b="1" u="none" strike="noStrike" dirty="0">
                          <a:effectLst/>
                        </a:rPr>
                        <a:t>3</a:t>
                      </a:r>
                      <a:endParaRPr lang="en-IN"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ctr"/>
                      <a:r>
                        <a:rPr lang="en-IN" sz="1400" b="1" u="none" strike="noStrike" dirty="0">
                          <a:effectLst/>
                        </a:rPr>
                        <a:t>Mrs. Jaya</a:t>
                      </a:r>
                      <a:endParaRPr lang="en-IN" sz="14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IN" sz="1400" b="1" u="none" strike="noStrike">
                          <a:effectLst/>
                        </a:rPr>
                        <a:t>Sr. Java developer</a:t>
                      </a:r>
                      <a:endParaRPr lang="en-IN" sz="14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IN" sz="1400" b="1" u="none" strike="noStrike">
                          <a:effectLst/>
                        </a:rPr>
                        <a:t>LMS Tech</a:t>
                      </a:r>
                      <a:endParaRPr lang="en-IN" sz="1400" b="1"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843119854"/>
                  </a:ext>
                </a:extLst>
              </a:tr>
              <a:tr h="352379">
                <a:tc>
                  <a:txBody>
                    <a:bodyPr/>
                    <a:lstStyle/>
                    <a:p>
                      <a:pPr algn="ctr" fontAlgn="b"/>
                      <a:r>
                        <a:rPr lang="en-IN" sz="1400" b="1" u="none" strike="noStrike">
                          <a:effectLst/>
                        </a:rPr>
                        <a:t>4</a:t>
                      </a:r>
                      <a:endParaRPr lang="en-IN" sz="14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ctr"/>
                      <a:r>
                        <a:rPr lang="en-IN" sz="1400" b="1" u="none" strike="noStrike">
                          <a:effectLst/>
                        </a:rPr>
                        <a:t>Mr. Prashant</a:t>
                      </a:r>
                      <a:endParaRPr lang="en-IN" sz="14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IN" sz="1400" b="1" u="none" strike="noStrike">
                          <a:effectLst/>
                        </a:rPr>
                        <a:t>Java developers</a:t>
                      </a:r>
                      <a:endParaRPr lang="en-IN" sz="14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IN" sz="1400" b="1" u="none" strike="noStrike">
                          <a:effectLst/>
                        </a:rPr>
                        <a:t>LMS Tech</a:t>
                      </a:r>
                      <a:endParaRPr lang="en-IN" sz="1400" b="1"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78022923"/>
                  </a:ext>
                </a:extLst>
              </a:tr>
              <a:tr h="336362">
                <a:tc>
                  <a:txBody>
                    <a:bodyPr/>
                    <a:lstStyle/>
                    <a:p>
                      <a:pPr algn="ctr" fontAlgn="b"/>
                      <a:r>
                        <a:rPr lang="en-IN" sz="1400" b="1" u="none" strike="noStrike">
                          <a:effectLst/>
                        </a:rPr>
                        <a:t>5</a:t>
                      </a:r>
                      <a:endParaRPr lang="en-IN" sz="14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ctr"/>
                      <a:r>
                        <a:rPr lang="en-IN" sz="1400" b="1" u="none" strike="noStrike">
                          <a:effectLst/>
                        </a:rPr>
                        <a:t>Mr. Vibhor</a:t>
                      </a:r>
                      <a:endParaRPr lang="en-IN" sz="14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IN" sz="1400" b="1" u="none" strike="noStrike">
                          <a:effectLst/>
                        </a:rPr>
                        <a:t>Java developers</a:t>
                      </a:r>
                      <a:endParaRPr lang="en-IN" sz="14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IN" sz="1400" b="1" u="none" strike="noStrike">
                          <a:effectLst/>
                        </a:rPr>
                        <a:t>LMS Tech</a:t>
                      </a:r>
                      <a:endParaRPr lang="en-IN" sz="1400" b="1"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985014498"/>
                  </a:ext>
                </a:extLst>
              </a:tr>
              <a:tr h="336362">
                <a:tc>
                  <a:txBody>
                    <a:bodyPr/>
                    <a:lstStyle/>
                    <a:p>
                      <a:pPr algn="ctr" fontAlgn="b"/>
                      <a:r>
                        <a:rPr lang="en-IN" sz="1400" b="1" u="none" strike="noStrike">
                          <a:effectLst/>
                        </a:rPr>
                        <a:t>6</a:t>
                      </a:r>
                      <a:endParaRPr lang="en-IN" sz="14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ctr"/>
                      <a:r>
                        <a:rPr lang="en-IN" sz="1400" b="1" u="none" strike="noStrike">
                          <a:effectLst/>
                        </a:rPr>
                        <a:t>Mr. Tutu</a:t>
                      </a:r>
                      <a:endParaRPr lang="en-IN" sz="14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IN" sz="1400" b="1" u="none" strike="noStrike">
                          <a:effectLst/>
                        </a:rPr>
                        <a:t>Network Admin</a:t>
                      </a:r>
                      <a:endParaRPr lang="en-IN" sz="14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IN" sz="1400" b="1" u="none" strike="noStrike">
                          <a:effectLst/>
                        </a:rPr>
                        <a:t>LMS Tech</a:t>
                      </a:r>
                      <a:endParaRPr lang="en-IN" sz="1400" b="1"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863487266"/>
                  </a:ext>
                </a:extLst>
              </a:tr>
              <a:tr h="336362">
                <a:tc>
                  <a:txBody>
                    <a:bodyPr/>
                    <a:lstStyle/>
                    <a:p>
                      <a:pPr algn="ctr" fontAlgn="b"/>
                      <a:r>
                        <a:rPr lang="en-IN" sz="1400" b="1" u="none" strike="noStrike">
                          <a:effectLst/>
                        </a:rPr>
                        <a:t>7</a:t>
                      </a:r>
                      <a:endParaRPr lang="en-IN" sz="14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ctr"/>
                      <a:r>
                        <a:rPr lang="en-IN" sz="1400" b="1" u="none" strike="noStrike">
                          <a:effectLst/>
                        </a:rPr>
                        <a:t>Mr. Rakshit</a:t>
                      </a:r>
                      <a:endParaRPr lang="en-IN" sz="14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IN" sz="1400" b="1" u="none" strike="noStrike">
                          <a:effectLst/>
                        </a:rPr>
                        <a:t>DB Admin</a:t>
                      </a:r>
                      <a:endParaRPr lang="en-IN" sz="14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IN" sz="1400" b="1" u="none" strike="noStrike">
                          <a:effectLst/>
                        </a:rPr>
                        <a:t>LMS Tech</a:t>
                      </a:r>
                      <a:endParaRPr lang="en-IN" sz="1400" b="1"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794311995"/>
                  </a:ext>
                </a:extLst>
              </a:tr>
              <a:tr h="336362">
                <a:tc>
                  <a:txBody>
                    <a:bodyPr/>
                    <a:lstStyle/>
                    <a:p>
                      <a:pPr algn="ctr" fontAlgn="b"/>
                      <a:r>
                        <a:rPr lang="en-IN" sz="1400" b="1" u="none" strike="noStrike">
                          <a:effectLst/>
                        </a:rPr>
                        <a:t>8</a:t>
                      </a:r>
                      <a:endParaRPr lang="en-IN" sz="14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ctr"/>
                      <a:r>
                        <a:rPr lang="en-IN" sz="1400" b="1" u="none" strike="noStrike">
                          <a:effectLst/>
                        </a:rPr>
                        <a:t>Mr.Rohit</a:t>
                      </a:r>
                      <a:endParaRPr lang="en-IN" sz="14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IN" sz="1400" b="1" u="none" strike="noStrike">
                          <a:effectLst/>
                        </a:rPr>
                        <a:t>Tester</a:t>
                      </a:r>
                      <a:endParaRPr lang="en-IN" sz="14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IN" sz="1400" b="1" u="none" strike="noStrike">
                          <a:effectLst/>
                        </a:rPr>
                        <a:t>LMS Tech</a:t>
                      </a:r>
                      <a:endParaRPr lang="en-IN" sz="1400" b="1"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867458892"/>
                  </a:ext>
                </a:extLst>
              </a:tr>
              <a:tr h="336362">
                <a:tc>
                  <a:txBody>
                    <a:bodyPr/>
                    <a:lstStyle/>
                    <a:p>
                      <a:pPr algn="ctr" fontAlgn="b"/>
                      <a:r>
                        <a:rPr lang="en-IN" sz="1400" b="1" u="none" strike="noStrike">
                          <a:effectLst/>
                        </a:rPr>
                        <a:t>9</a:t>
                      </a:r>
                      <a:endParaRPr lang="en-IN" sz="14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ctr"/>
                      <a:r>
                        <a:rPr lang="en-IN" sz="1400" b="1" u="none" strike="noStrike">
                          <a:effectLst/>
                        </a:rPr>
                        <a:t>Mr.Vikas</a:t>
                      </a:r>
                      <a:endParaRPr lang="en-IN" sz="14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IN" sz="1400" b="1" u="none" strike="noStrike">
                          <a:effectLst/>
                        </a:rPr>
                        <a:t>Tester</a:t>
                      </a:r>
                      <a:endParaRPr lang="en-IN" sz="14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IN" sz="1400" b="1" u="none" strike="noStrike">
                          <a:effectLst/>
                        </a:rPr>
                        <a:t>LMS Tech</a:t>
                      </a:r>
                      <a:endParaRPr lang="en-IN" sz="1400" b="1"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6591419"/>
                  </a:ext>
                </a:extLst>
              </a:tr>
              <a:tr h="336362">
                <a:tc>
                  <a:txBody>
                    <a:bodyPr/>
                    <a:lstStyle/>
                    <a:p>
                      <a:pPr algn="ctr" fontAlgn="b"/>
                      <a:r>
                        <a:rPr lang="en-IN" sz="1400" b="1" u="none" strike="noStrike">
                          <a:effectLst/>
                        </a:rPr>
                        <a:t>10</a:t>
                      </a:r>
                      <a:endParaRPr lang="en-IN" sz="14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ctr"/>
                      <a:r>
                        <a:rPr lang="en-IN" sz="1400" b="1" u="none" strike="noStrike">
                          <a:effectLst/>
                        </a:rPr>
                        <a:t>Mr. Shivam</a:t>
                      </a:r>
                      <a:endParaRPr lang="en-IN" sz="14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IN" sz="1400" b="1" u="none" strike="noStrike" dirty="0">
                          <a:effectLst/>
                        </a:rPr>
                        <a:t>BA</a:t>
                      </a:r>
                      <a:endParaRPr lang="en-IN" sz="14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IN" sz="1400" b="1" u="none" strike="noStrike" dirty="0">
                          <a:effectLst/>
                        </a:rPr>
                        <a:t>LMS Tech</a:t>
                      </a:r>
                      <a:endParaRPr lang="en-IN" sz="14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956431157"/>
                  </a:ext>
                </a:extLst>
              </a:tr>
            </a:tbl>
          </a:graphicData>
        </a:graphic>
      </p:graphicFrame>
    </p:spTree>
    <p:extLst>
      <p:ext uri="{BB962C8B-B14F-4D97-AF65-F5344CB8AC3E}">
        <p14:creationId xmlns:p14="http://schemas.microsoft.com/office/powerpoint/2010/main" val="9145655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FEBCBF-C0DE-4831-A8D4-C463030695DF}"/>
              </a:ext>
            </a:extLst>
          </p:cNvPr>
          <p:cNvSpPr>
            <a:spLocks noGrp="1"/>
          </p:cNvSpPr>
          <p:nvPr>
            <p:ph type="title"/>
          </p:nvPr>
        </p:nvSpPr>
        <p:spPr>
          <a:xfrm>
            <a:off x="1269876" y="2204864"/>
            <a:ext cx="9143538" cy="1066800"/>
          </a:xfrm>
        </p:spPr>
        <p:txBody>
          <a:bodyPr/>
          <a:lstStyle/>
          <a:p>
            <a:r>
              <a:rPr lang="en-US" dirty="0" smtClean="0"/>
              <a:t>				THANK </a:t>
            </a:r>
            <a:r>
              <a:rPr lang="en-US" dirty="0"/>
              <a:t>YOU</a:t>
            </a:r>
            <a:endParaRPr lang="en-IN" dirty="0"/>
          </a:p>
        </p:txBody>
      </p:sp>
    </p:spTree>
    <p:extLst>
      <p:ext uri="{BB962C8B-B14F-4D97-AF65-F5344CB8AC3E}">
        <p14:creationId xmlns:p14="http://schemas.microsoft.com/office/powerpoint/2010/main" val="1703393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Situation: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 </a:t>
            </a:r>
            <a:r>
              <a:rPr lang="en-US" dirty="0"/>
              <a:t>leading real estate company </a:t>
            </a:r>
            <a:r>
              <a:rPr lang="en-US" dirty="0" smtClean="0"/>
              <a:t>Macrotech Developers Ltd.(LODHA) is </a:t>
            </a:r>
            <a:r>
              <a:rPr lang="en-US" dirty="0"/>
              <a:t>experiencing rapid growth and handling thousands of property inquiries every month. Their sales team is responsible for managing leads from multiple sources, including website forms, social media </a:t>
            </a:r>
            <a:r>
              <a:rPr lang="en-US" dirty="0" smtClean="0"/>
              <a:t>ads, through agents </a:t>
            </a:r>
            <a:r>
              <a:rPr lang="en-US" dirty="0"/>
              <a:t>and </a:t>
            </a:r>
            <a:r>
              <a:rPr lang="en-US" dirty="0" smtClean="0"/>
              <a:t>direct walk-in </a:t>
            </a:r>
            <a:r>
              <a:rPr lang="en-US" dirty="0"/>
              <a:t>customers.</a:t>
            </a:r>
          </a:p>
          <a:p>
            <a:r>
              <a:rPr lang="en-US" dirty="0"/>
              <a:t>As the business expands, the increasing volume of leads has made it challenging to track, qualify, and nurture potential buyers effectively. Sales representatives are struggling to </a:t>
            </a:r>
            <a:r>
              <a:rPr lang="en-US" dirty="0" smtClean="0"/>
              <a:t>track leads and follow-ups </a:t>
            </a:r>
            <a:r>
              <a:rPr lang="en-US" dirty="0"/>
              <a:t>manually, leading to delays in response </a:t>
            </a:r>
            <a:r>
              <a:rPr lang="en-US" dirty="0" smtClean="0"/>
              <a:t>time. </a:t>
            </a:r>
            <a:r>
              <a:rPr lang="en-US" dirty="0"/>
              <a:t>Additionally, the lack of a structured </a:t>
            </a:r>
            <a:r>
              <a:rPr lang="en-US" dirty="0" smtClean="0"/>
              <a:t>and user friendly system </a:t>
            </a:r>
            <a:r>
              <a:rPr lang="en-US" dirty="0"/>
              <a:t>results </a:t>
            </a:r>
            <a:r>
              <a:rPr lang="en-US" dirty="0" smtClean="0"/>
              <a:t>in </a:t>
            </a:r>
            <a:r>
              <a:rPr lang="en-US" dirty="0"/>
              <a:t>missed opportunities, and an overall decline in </a:t>
            </a:r>
            <a:r>
              <a:rPr lang="en-US" dirty="0" smtClean="0"/>
              <a:t>business. Creating </a:t>
            </a:r>
            <a:r>
              <a:rPr lang="en-US" b="1" dirty="0" smtClean="0"/>
              <a:t>Lead Management System </a:t>
            </a:r>
            <a:r>
              <a:rPr lang="en-US" dirty="0" smtClean="0"/>
              <a:t>can help overcome this situation.</a:t>
            </a:r>
            <a:endParaRPr lang="en-US" dirty="0"/>
          </a:p>
        </p:txBody>
      </p:sp>
    </p:spTree>
    <p:extLst>
      <p:ext uri="{BB962C8B-B14F-4D97-AF65-F5344CB8AC3E}">
        <p14:creationId xmlns:p14="http://schemas.microsoft.com/office/powerpoint/2010/main" val="31481100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a:t>Due to the lack of a </a:t>
            </a:r>
            <a:r>
              <a:rPr lang="en-US" dirty="0" smtClean="0"/>
              <a:t>centralized </a:t>
            </a:r>
            <a:r>
              <a:rPr lang="en-US" b="1" dirty="0" smtClean="0"/>
              <a:t>Lead </a:t>
            </a:r>
            <a:r>
              <a:rPr lang="en-US" b="1" dirty="0"/>
              <a:t>Management System (LMS)</a:t>
            </a:r>
            <a:r>
              <a:rPr lang="en-US" dirty="0"/>
              <a:t>, the company is facing the following challenges:</a:t>
            </a:r>
          </a:p>
          <a:p>
            <a:r>
              <a:rPr lang="en-US" dirty="0"/>
              <a:t>Leads are not being tracked </a:t>
            </a:r>
            <a:r>
              <a:rPr lang="en-US" dirty="0" smtClean="0"/>
              <a:t>efficiently resulting </a:t>
            </a:r>
            <a:r>
              <a:rPr lang="en-US" dirty="0"/>
              <a:t>in </a:t>
            </a:r>
            <a:r>
              <a:rPr lang="en-US" dirty="0" smtClean="0"/>
              <a:t>delay in follow-ups and missed </a:t>
            </a:r>
            <a:r>
              <a:rPr lang="en-US" dirty="0"/>
              <a:t>opportunities.</a:t>
            </a:r>
          </a:p>
          <a:p>
            <a:r>
              <a:rPr lang="en-US" dirty="0"/>
              <a:t>Sales </a:t>
            </a:r>
            <a:r>
              <a:rPr lang="en-US" dirty="0" smtClean="0"/>
              <a:t>person manually maintain excel for following </a:t>
            </a:r>
            <a:r>
              <a:rPr lang="en-US" dirty="0"/>
              <a:t>up with leads, leading to delays and inconsistencies.</a:t>
            </a:r>
          </a:p>
          <a:p>
            <a:r>
              <a:rPr lang="en-US" dirty="0"/>
              <a:t>There is no clear visibility of lead progress, making it difficult for management to measure </a:t>
            </a:r>
            <a:r>
              <a:rPr lang="en-US" dirty="0" smtClean="0"/>
              <a:t>performance.</a:t>
            </a:r>
            <a:endParaRPr lang="en-US" dirty="0"/>
          </a:p>
          <a:p>
            <a:r>
              <a:rPr lang="en-US" dirty="0"/>
              <a:t>Duplicate leads and poor lead qualification are leading to wasted </a:t>
            </a:r>
            <a:r>
              <a:rPr lang="en-US" dirty="0" smtClean="0"/>
              <a:t>efforts and decline in sales.</a:t>
            </a:r>
            <a:endParaRPr lang="en-US" dirty="0"/>
          </a:p>
          <a:p>
            <a:endParaRPr lang="en-US" dirty="0"/>
          </a:p>
        </p:txBody>
      </p:sp>
    </p:spTree>
    <p:extLst>
      <p:ext uri="{BB962C8B-B14F-4D97-AF65-F5344CB8AC3E}">
        <p14:creationId xmlns:p14="http://schemas.microsoft.com/office/powerpoint/2010/main" val="40568661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Opportunities:</a:t>
            </a:r>
            <a:endParaRPr lang="en-US" dirty="0"/>
          </a:p>
        </p:txBody>
      </p:sp>
      <p:sp>
        <p:nvSpPr>
          <p:cNvPr id="3" name="Content Placeholder 2"/>
          <p:cNvSpPr>
            <a:spLocks noGrp="1"/>
          </p:cNvSpPr>
          <p:nvPr>
            <p:ph idx="1"/>
          </p:nvPr>
        </p:nvSpPr>
        <p:spPr/>
        <p:txBody>
          <a:bodyPr>
            <a:normAutofit/>
          </a:bodyPr>
          <a:lstStyle/>
          <a:p>
            <a:r>
              <a:rPr lang="en-US" dirty="0" smtClean="0"/>
              <a:t>There is a growing demand of advanced </a:t>
            </a:r>
            <a:r>
              <a:rPr lang="en-US" b="1" dirty="0" smtClean="0"/>
              <a:t>Lead Management System </a:t>
            </a:r>
            <a:r>
              <a:rPr lang="en-US" dirty="0" smtClean="0"/>
              <a:t>in Real Estate Industry. This can increase efficiency of firm and control declining sales.</a:t>
            </a:r>
          </a:p>
          <a:p>
            <a:r>
              <a:rPr lang="en-US" dirty="0" smtClean="0"/>
              <a:t>LMS can be tailored according to company needs and aims </a:t>
            </a:r>
            <a:r>
              <a:rPr lang="en-US" dirty="0"/>
              <a:t>to improve lead conversion rates, optimize sales efforts, and enhance customer engagement. This project will serve as a benchmark in the real estate industry and open new opportunities for scaling operations efficiently.</a:t>
            </a:r>
          </a:p>
          <a:p>
            <a:endParaRPr lang="en-US" dirty="0"/>
          </a:p>
        </p:txBody>
      </p:sp>
    </p:spTree>
    <p:extLst>
      <p:ext uri="{BB962C8B-B14F-4D97-AF65-F5344CB8AC3E}">
        <p14:creationId xmlns:p14="http://schemas.microsoft.com/office/powerpoint/2010/main" val="1774762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Purpose Statement (Goals):</a:t>
            </a:r>
          </a:p>
        </p:txBody>
      </p:sp>
      <p:sp>
        <p:nvSpPr>
          <p:cNvPr id="2" name="Content Placeholder 1"/>
          <p:cNvSpPr>
            <a:spLocks noGrp="1"/>
          </p:cNvSpPr>
          <p:nvPr>
            <p:ph idx="1"/>
          </p:nvPr>
        </p:nvSpPr>
        <p:spPr/>
        <p:txBody>
          <a:bodyPr/>
          <a:lstStyle/>
          <a:p>
            <a:r>
              <a:rPr lang="en-US" dirty="0"/>
              <a:t>The purpose of the </a:t>
            </a:r>
            <a:r>
              <a:rPr lang="en-US" b="1" dirty="0"/>
              <a:t>Lead Management System (LMS)</a:t>
            </a:r>
            <a:r>
              <a:rPr lang="en-US" dirty="0"/>
              <a:t> is to </a:t>
            </a:r>
            <a:r>
              <a:rPr lang="en-US" b="1" dirty="0"/>
              <a:t>streamline, organize, and optimize the process of capturing, tracking, and converting </a:t>
            </a:r>
            <a:r>
              <a:rPr lang="en-US" b="1" dirty="0" smtClean="0"/>
              <a:t>leads with user friendly interface</a:t>
            </a:r>
            <a:r>
              <a:rPr lang="en-US" dirty="0" smtClean="0"/>
              <a:t> </a:t>
            </a:r>
            <a:r>
              <a:rPr lang="en-US" dirty="0"/>
              <a:t>in the real estate industry. It ensures that potential customers are efficiently managed from the initial inquiry stage to the final deal closure, reducing manual effort and improving sales performance.</a:t>
            </a:r>
          </a:p>
        </p:txBody>
      </p:sp>
    </p:spTree>
    <p:extLst>
      <p:ext uri="{BB962C8B-B14F-4D97-AF65-F5344CB8AC3E}">
        <p14:creationId xmlns:p14="http://schemas.microsoft.com/office/powerpoint/2010/main" val="11529660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Project Objectives:</a:t>
            </a:r>
          </a:p>
        </p:txBody>
      </p:sp>
      <p:sp>
        <p:nvSpPr>
          <p:cNvPr id="2" name="Content Placeholder 1"/>
          <p:cNvSpPr>
            <a:spLocks noGrp="1"/>
          </p:cNvSpPr>
          <p:nvPr>
            <p:ph idx="1"/>
          </p:nvPr>
        </p:nvSpPr>
        <p:spPr>
          <a:xfrm>
            <a:off x="1522876" y="1772816"/>
            <a:ext cx="9143538" cy="3960440"/>
          </a:xfrm>
        </p:spPr>
        <p:txBody>
          <a:bodyPr>
            <a:normAutofit/>
          </a:bodyPr>
          <a:lstStyle/>
          <a:p>
            <a:r>
              <a:rPr lang="en-US" dirty="0" smtClean="0"/>
              <a:t>Identify </a:t>
            </a:r>
            <a:r>
              <a:rPr lang="en-US" dirty="0"/>
              <a:t>and implement the most suitable Lead Management System based on business needs and operational goals.</a:t>
            </a:r>
          </a:p>
          <a:p>
            <a:r>
              <a:rPr lang="en-US" b="1" dirty="0" smtClean="0"/>
              <a:t>Automate </a:t>
            </a:r>
            <a:r>
              <a:rPr lang="en-US" b="1" dirty="0"/>
              <a:t>Lead Tracking and Management</a:t>
            </a:r>
            <a:r>
              <a:rPr lang="en-US" dirty="0"/>
              <a:t> – Streamline the process of capturing, qualifying, and assigning leads to improve efficiency.</a:t>
            </a:r>
          </a:p>
          <a:p>
            <a:r>
              <a:rPr lang="en-US" b="1" dirty="0"/>
              <a:t>Enhance Sales Team Productivity</a:t>
            </a:r>
            <a:r>
              <a:rPr lang="en-US" dirty="0"/>
              <a:t> – Provide a centralized platform for better lead distribution, task assignment, and follow-up management.</a:t>
            </a:r>
          </a:p>
          <a:p>
            <a:r>
              <a:rPr lang="en-US" b="1" dirty="0"/>
              <a:t>Improve Lead Conversion Rates</a:t>
            </a:r>
            <a:r>
              <a:rPr lang="en-US" dirty="0"/>
              <a:t> </a:t>
            </a:r>
            <a:r>
              <a:rPr lang="en-US" dirty="0" smtClean="0"/>
              <a:t>–Automate lead </a:t>
            </a:r>
            <a:r>
              <a:rPr lang="en-US" dirty="0"/>
              <a:t>scoring and </a:t>
            </a:r>
            <a:r>
              <a:rPr lang="en-US" dirty="0" smtClean="0"/>
              <a:t>follow-ups </a:t>
            </a:r>
            <a:r>
              <a:rPr lang="en-US" dirty="0"/>
              <a:t>to increase customer engagement and conversions.</a:t>
            </a:r>
          </a:p>
          <a:p>
            <a:endParaRPr lang="en-US" dirty="0"/>
          </a:p>
        </p:txBody>
      </p:sp>
    </p:spTree>
    <p:extLst>
      <p:ext uri="{BB962C8B-B14F-4D97-AF65-F5344CB8AC3E}">
        <p14:creationId xmlns:p14="http://schemas.microsoft.com/office/powerpoint/2010/main" val="12558687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269876" y="381390"/>
            <a:ext cx="9143538" cy="560432"/>
          </a:xfrm>
        </p:spPr>
        <p:txBody>
          <a:bodyPr>
            <a:normAutofit/>
          </a:bodyPr>
          <a:lstStyle/>
          <a:p>
            <a:r>
              <a:rPr lang="en-US" dirty="0"/>
              <a:t>Success Criteria:</a:t>
            </a:r>
          </a:p>
        </p:txBody>
      </p:sp>
      <p:sp>
        <p:nvSpPr>
          <p:cNvPr id="4" name="Text Placeholder 7"/>
          <p:cNvSpPr txBox="1">
            <a:spLocks/>
          </p:cNvSpPr>
          <p:nvPr/>
        </p:nvSpPr>
        <p:spPr>
          <a:xfrm>
            <a:off x="1539575" y="5715000"/>
            <a:ext cx="9126838" cy="533400"/>
          </a:xfrm>
          <a:prstGeom prst="rect">
            <a:avLst/>
          </a:prstGeom>
        </p:spPr>
        <p:txBody>
          <a:bodyPr anchor="b">
            <a:normAutofit/>
          </a:bodyPr>
          <a:lstStyle>
            <a:lvl1pPr marL="0" indent="0" algn="l" defTabSz="914400" rtl="0" eaLnBrk="1" latinLnBrk="0" hangingPunct="1">
              <a:lnSpc>
                <a:spcPct val="90000"/>
              </a:lnSpc>
              <a:spcBef>
                <a:spcPts val="1800"/>
              </a:spcBef>
              <a:buClr>
                <a:schemeClr val="tx1"/>
              </a:buClr>
              <a:buSzPct val="80000"/>
              <a:buFont typeface="Wingdings" pitchFamily="2" charset="2"/>
              <a:buNone/>
              <a:defRPr sz="1800" kern="1200">
                <a:solidFill>
                  <a:schemeClr val="tx1"/>
                </a:solidFill>
                <a:latin typeface="+mn-lt"/>
                <a:ea typeface="+mn-ea"/>
                <a:cs typeface="+mn-cs"/>
              </a:defRPr>
            </a:lvl1pPr>
            <a:lvl2pPr marL="320040" indent="0" algn="l" defTabSz="914400" rtl="0" eaLnBrk="1" latinLnBrk="0" hangingPunct="1">
              <a:lnSpc>
                <a:spcPct val="90000"/>
              </a:lnSpc>
              <a:spcBef>
                <a:spcPts val="1000"/>
              </a:spcBef>
              <a:buClr>
                <a:schemeClr val="tx1"/>
              </a:buClr>
              <a:buSzPct val="100000"/>
              <a:buFont typeface="Arial" pitchFamily="34" charset="0"/>
              <a:buNone/>
              <a:defRPr sz="2000" kern="1200">
                <a:solidFill>
                  <a:schemeClr val="tx1"/>
                </a:solidFill>
                <a:latin typeface="+mn-lt"/>
                <a:ea typeface="+mn-ea"/>
                <a:cs typeface="+mn-cs"/>
              </a:defRPr>
            </a:lvl2pPr>
            <a:lvl3pPr marL="594360" indent="0" algn="l" defTabSz="914400" rtl="0" eaLnBrk="1" latinLnBrk="0" hangingPunct="1">
              <a:lnSpc>
                <a:spcPct val="90000"/>
              </a:lnSpc>
              <a:spcBef>
                <a:spcPts val="800"/>
              </a:spcBef>
              <a:buClr>
                <a:schemeClr val="tx1"/>
              </a:buClr>
              <a:buSzPct val="80000"/>
              <a:buFont typeface="Wingdings" pitchFamily="2" charset="2"/>
              <a:buNone/>
              <a:defRPr sz="1800" kern="1200">
                <a:solidFill>
                  <a:schemeClr val="tx1"/>
                </a:solidFill>
                <a:latin typeface="+mn-lt"/>
                <a:ea typeface="+mn-ea"/>
                <a:cs typeface="+mn-cs"/>
              </a:defRPr>
            </a:lvl3pPr>
            <a:lvl4pPr marL="868680" indent="0" algn="l" defTabSz="914400" rtl="0" eaLnBrk="1" latinLnBrk="0" hangingPunct="1">
              <a:lnSpc>
                <a:spcPct val="90000"/>
              </a:lnSpc>
              <a:spcBef>
                <a:spcPts val="800"/>
              </a:spcBef>
              <a:buClr>
                <a:schemeClr val="tx1"/>
              </a:buClr>
              <a:buSzPct val="100000"/>
              <a:buFont typeface="Arial" pitchFamily="34" charset="0"/>
              <a:buNone/>
              <a:defRPr sz="1600" kern="1200">
                <a:solidFill>
                  <a:schemeClr val="tx1"/>
                </a:solidFill>
                <a:latin typeface="+mn-lt"/>
                <a:ea typeface="+mn-ea"/>
                <a:cs typeface="+mn-cs"/>
              </a:defRPr>
            </a:lvl4pPr>
            <a:lvl5pPr marL="1097280" indent="0" algn="l" defTabSz="914400" rtl="0" eaLnBrk="1" latinLnBrk="0" hangingPunct="1">
              <a:lnSpc>
                <a:spcPct val="90000"/>
              </a:lnSpc>
              <a:spcBef>
                <a:spcPts val="800"/>
              </a:spcBef>
              <a:buClr>
                <a:schemeClr val="tx1"/>
              </a:buClr>
              <a:buSzPct val="80000"/>
              <a:buFont typeface="Wingdings" pitchFamily="2" charset="2"/>
              <a:buNone/>
              <a:defRPr sz="1600" kern="1200">
                <a:solidFill>
                  <a:schemeClr val="tx1"/>
                </a:solidFill>
                <a:latin typeface="+mn-lt"/>
                <a:ea typeface="+mn-ea"/>
                <a:cs typeface="+mn-cs"/>
              </a:defRPr>
            </a:lvl5pPr>
            <a:lvl6pPr marL="1554480" indent="-228600" algn="l" defTabSz="914400" rtl="0" eaLnBrk="1" latinLnBrk="0" hangingPunct="1">
              <a:lnSpc>
                <a:spcPct val="90000"/>
              </a:lnSpc>
              <a:spcBef>
                <a:spcPts val="800"/>
              </a:spcBef>
              <a:buClr>
                <a:schemeClr val="tx1"/>
              </a:buClr>
              <a:buSzPct val="100000"/>
              <a:buFont typeface="Arial" pitchFamily="34" charset="0"/>
              <a:buChar char="–"/>
              <a:defRPr sz="1600" kern="1200">
                <a:solidFill>
                  <a:schemeClr val="tx1"/>
                </a:solidFill>
                <a:latin typeface="+mn-lt"/>
                <a:ea typeface="+mn-ea"/>
                <a:cs typeface="+mn-cs"/>
              </a:defRPr>
            </a:lvl6pPr>
            <a:lvl7pPr marL="1783080" indent="-228600" algn="l" defTabSz="914400" rtl="0" eaLnBrk="1" latinLnBrk="0" hangingPunct="1">
              <a:lnSpc>
                <a:spcPct val="90000"/>
              </a:lnSpc>
              <a:spcBef>
                <a:spcPts val="800"/>
              </a:spcBef>
              <a:buClr>
                <a:schemeClr val="tx1"/>
              </a:buClr>
              <a:buSzPct val="80000"/>
              <a:buFont typeface="Wingdings" pitchFamily="2" charset="2"/>
              <a:buChar char="§"/>
              <a:defRPr sz="1600" kern="1200">
                <a:solidFill>
                  <a:schemeClr val="tx1"/>
                </a:solidFill>
                <a:latin typeface="+mn-lt"/>
                <a:ea typeface="+mn-ea"/>
                <a:cs typeface="+mn-cs"/>
              </a:defRPr>
            </a:lvl7pPr>
            <a:lvl8pPr marL="2011680" indent="-228600" algn="l" defTabSz="914400" rtl="0" eaLnBrk="1" latinLnBrk="0" hangingPunct="1">
              <a:lnSpc>
                <a:spcPct val="90000"/>
              </a:lnSpc>
              <a:spcBef>
                <a:spcPts val="800"/>
              </a:spcBef>
              <a:buClr>
                <a:schemeClr val="tx1"/>
              </a:buClr>
              <a:buSzPct val="100000"/>
              <a:buFont typeface="Arial" pitchFamily="34" charset="0"/>
              <a:buChar char="–"/>
              <a:defRPr sz="1600" kern="1200">
                <a:solidFill>
                  <a:schemeClr val="tx1"/>
                </a:solidFill>
                <a:latin typeface="+mn-lt"/>
                <a:ea typeface="+mn-ea"/>
                <a:cs typeface="+mn-cs"/>
              </a:defRPr>
            </a:lvl8pPr>
            <a:lvl9pPr marL="2240280" indent="-228600" algn="l" defTabSz="914400" rtl="0" eaLnBrk="1" latinLnBrk="0" hangingPunct="1">
              <a:lnSpc>
                <a:spcPct val="90000"/>
              </a:lnSpc>
              <a:spcBef>
                <a:spcPts val="800"/>
              </a:spcBef>
              <a:buClr>
                <a:schemeClr val="tx1"/>
              </a:buClr>
              <a:buSzPct val="80000"/>
              <a:buFont typeface="Wingdings" pitchFamily="2" charset="2"/>
              <a:buChar char="§"/>
              <a:defRPr sz="1600" kern="1200">
                <a:solidFill>
                  <a:schemeClr val="tx1"/>
                </a:solidFill>
                <a:latin typeface="+mn-lt"/>
                <a:ea typeface="+mn-ea"/>
                <a:cs typeface="+mn-cs"/>
              </a:defRPr>
            </a:lvl9pPr>
          </a:lstStyle>
          <a:p>
            <a:endParaRPr lang="en-US" sz="1600" dirty="0"/>
          </a:p>
        </p:txBody>
      </p:sp>
      <p:sp>
        <p:nvSpPr>
          <p:cNvPr id="5" name="Rectangle 1"/>
          <p:cNvSpPr>
            <a:spLocks noGrp="1" noChangeArrowheads="1"/>
          </p:cNvSpPr>
          <p:nvPr>
            <p:ph idx="1"/>
          </p:nvPr>
        </p:nvSpPr>
        <p:spPr bwMode="auto">
          <a:xfrm>
            <a:off x="1053852" y="941822"/>
            <a:ext cx="10225136" cy="5355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eaLnBrk="0" fontAlgn="base" hangingPunct="0">
              <a:lnSpc>
                <a:spcPct val="100000"/>
              </a:lnSpc>
              <a:spcBef>
                <a:spcPct val="0"/>
              </a:spcBef>
              <a:spcAft>
                <a:spcPct val="0"/>
              </a:spcAft>
              <a:buClrTx/>
              <a:buSzTx/>
            </a:pPr>
            <a:r>
              <a:rPr kumimoji="0" lang="en-US" altLang="en-US" sz="1800" b="1" i="0" u="none" strike="noStrike" cap="none" normalizeH="0" baseline="0" dirty="0" smtClean="0">
                <a:ln>
                  <a:noFill/>
                </a:ln>
                <a:solidFill>
                  <a:schemeClr val="tx1"/>
                </a:solidFill>
                <a:effectLst/>
                <a:latin typeface="Arial" panose="020B0604020202020204" pitchFamily="34" charset="0"/>
              </a:rPr>
              <a:t>Improve records availability and accessibility of information, collateral, forms, and documents with user friendly Interface</a:t>
            </a:r>
            <a:r>
              <a:rPr kumimoji="0" lang="en-US" altLang="en-US" sz="1800" b="0" i="0" u="none" strike="noStrike" cap="none" normalizeH="0" baseline="0" dirty="0" smtClean="0">
                <a:ln>
                  <a:noFill/>
                </a:ln>
                <a:solidFill>
                  <a:schemeClr val="tx1"/>
                </a:solidFill>
                <a:effectLst/>
                <a:latin typeface="Arial" panose="020B0604020202020204" pitchFamily="34" charset="0"/>
              </a:rPr>
              <a:t> – Ensure all lead-related data is centralized, easily retrievable, and securely stored for quick access by the sales team.</a:t>
            </a:r>
          </a:p>
          <a:p>
            <a:pPr marL="0" indent="0" eaLnBrk="0" fontAlgn="base" hangingPunct="0">
              <a:lnSpc>
                <a:spcPct val="100000"/>
              </a:lnSpc>
              <a:spcBef>
                <a:spcPct val="0"/>
              </a:spcBef>
              <a:spcAft>
                <a:spcPct val="0"/>
              </a:spcAft>
              <a:buClrTx/>
              <a:buSzTx/>
              <a:buNone/>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a:p>
            <a:pPr eaLnBrk="0" fontAlgn="base" hangingPunct="0">
              <a:lnSpc>
                <a:spcPct val="100000"/>
              </a:lnSpc>
              <a:spcBef>
                <a:spcPct val="0"/>
              </a:spcBef>
              <a:spcAft>
                <a:spcPct val="0"/>
              </a:spcAft>
              <a:buClrTx/>
              <a:buSzTx/>
            </a:pPr>
            <a:r>
              <a:rPr kumimoji="0" lang="en-US" altLang="en-US" sz="1800" b="1" i="0" u="none" strike="noStrike" cap="none" normalizeH="0" baseline="0" dirty="0" smtClean="0">
                <a:ln>
                  <a:noFill/>
                </a:ln>
                <a:solidFill>
                  <a:schemeClr val="tx1"/>
                </a:solidFill>
                <a:effectLst/>
                <a:latin typeface="Arial" panose="020B0604020202020204" pitchFamily="34" charset="0"/>
              </a:rPr>
              <a:t>Reduce system downtime, related wait time, and system response times</a:t>
            </a:r>
            <a:r>
              <a:rPr kumimoji="0" lang="en-US" altLang="en-US" sz="1800" b="0" i="0" u="none" strike="noStrike" cap="none" normalizeH="0" baseline="0" dirty="0" smtClean="0">
                <a:ln>
                  <a:noFill/>
                </a:ln>
                <a:solidFill>
                  <a:schemeClr val="tx1"/>
                </a:solidFill>
                <a:effectLst/>
                <a:latin typeface="Arial" panose="020B0604020202020204" pitchFamily="34" charset="0"/>
              </a:rPr>
              <a:t> –   Implement a reliable and high-performance system to ensure uninterrupted access and quick lead processing.</a:t>
            </a:r>
          </a:p>
          <a:p>
            <a:pPr marL="0" indent="0" eaLnBrk="0" fontAlgn="base" hangingPunct="0">
              <a:lnSpc>
                <a:spcPct val="100000"/>
              </a:lnSpc>
              <a:spcBef>
                <a:spcPct val="0"/>
              </a:spcBef>
              <a:spcAft>
                <a:spcPct val="0"/>
              </a:spcAft>
              <a:buClrTx/>
              <a:buSzTx/>
              <a:buNone/>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a:p>
            <a:pPr eaLnBrk="0" fontAlgn="base" hangingPunct="0">
              <a:lnSpc>
                <a:spcPct val="100000"/>
              </a:lnSpc>
              <a:spcBef>
                <a:spcPct val="0"/>
              </a:spcBef>
              <a:spcAft>
                <a:spcPct val="0"/>
              </a:spcAft>
              <a:buClrTx/>
              <a:buSzTx/>
            </a:pPr>
            <a:r>
              <a:rPr kumimoji="0" lang="en-US" altLang="en-US" sz="1800" b="1" i="0" u="none" strike="noStrike" cap="none" normalizeH="0" baseline="0" dirty="0" smtClean="0">
                <a:ln>
                  <a:noFill/>
                </a:ln>
                <a:solidFill>
                  <a:schemeClr val="tx1"/>
                </a:solidFill>
                <a:effectLst/>
                <a:latin typeface="Arial" panose="020B0604020202020204" pitchFamily="34" charset="0"/>
              </a:rPr>
              <a:t>Increase Lead Conversion Rate</a:t>
            </a:r>
            <a:r>
              <a:rPr kumimoji="0" lang="en-US" altLang="en-US" sz="1800" b="0" i="0" u="none" strike="noStrike" cap="none" normalizeH="0" baseline="0" dirty="0" smtClean="0">
                <a:ln>
                  <a:noFill/>
                </a:ln>
                <a:solidFill>
                  <a:schemeClr val="tx1"/>
                </a:solidFill>
                <a:effectLst/>
                <a:latin typeface="Arial" panose="020B0604020202020204" pitchFamily="34" charset="0"/>
              </a:rPr>
              <a:t> – Enhance lead tracking, follow-up, and engagement strategies to improve conversion rates.</a:t>
            </a:r>
          </a:p>
          <a:p>
            <a:pPr marL="0" indent="0" eaLnBrk="0" fontAlgn="base" hangingPunct="0">
              <a:lnSpc>
                <a:spcPct val="100000"/>
              </a:lnSpc>
              <a:spcBef>
                <a:spcPct val="0"/>
              </a:spcBef>
              <a:spcAft>
                <a:spcPct val="0"/>
              </a:spcAft>
              <a:buClrTx/>
              <a:buSzTx/>
              <a:buNone/>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a:p>
            <a:pPr eaLnBrk="0" fontAlgn="base" hangingPunct="0">
              <a:lnSpc>
                <a:spcPct val="100000"/>
              </a:lnSpc>
              <a:spcBef>
                <a:spcPct val="0"/>
              </a:spcBef>
              <a:spcAft>
                <a:spcPct val="0"/>
              </a:spcAft>
              <a:buClrTx/>
              <a:buSzTx/>
            </a:pPr>
            <a:r>
              <a:rPr kumimoji="0" lang="en-US" altLang="en-US" sz="1800" b="1" i="0" u="none" strike="noStrike" cap="none" normalizeH="0" baseline="0" dirty="0" smtClean="0">
                <a:ln>
                  <a:noFill/>
                </a:ln>
                <a:solidFill>
                  <a:schemeClr val="tx1"/>
                </a:solidFill>
                <a:effectLst/>
                <a:latin typeface="Arial" panose="020B0604020202020204" pitchFamily="34" charset="0"/>
              </a:rPr>
              <a:t>Enhance Sales Team Efficiency</a:t>
            </a:r>
            <a:r>
              <a:rPr kumimoji="0" lang="en-US" altLang="en-US" sz="1800" b="0" i="0" u="none" strike="noStrike" cap="none" normalizeH="0" baseline="0" dirty="0" smtClean="0">
                <a:ln>
                  <a:noFill/>
                </a:ln>
                <a:solidFill>
                  <a:schemeClr val="tx1"/>
                </a:solidFill>
                <a:effectLst/>
                <a:latin typeface="Arial" panose="020B0604020202020204" pitchFamily="34" charset="0"/>
              </a:rPr>
              <a:t> – Reduce manual effort through automation, enabling sales representatives to focus on high-priority leads.</a:t>
            </a:r>
          </a:p>
          <a:p>
            <a:pPr marL="0" indent="0" eaLnBrk="0" fontAlgn="base" hangingPunct="0">
              <a:lnSpc>
                <a:spcPct val="100000"/>
              </a:lnSpc>
              <a:spcBef>
                <a:spcPct val="0"/>
              </a:spcBef>
              <a:spcAft>
                <a:spcPct val="0"/>
              </a:spcAft>
              <a:buClrTx/>
              <a:buSzTx/>
              <a:buNone/>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a:p>
            <a:pPr eaLnBrk="0" fontAlgn="base" hangingPunct="0">
              <a:lnSpc>
                <a:spcPct val="100000"/>
              </a:lnSpc>
              <a:spcBef>
                <a:spcPct val="0"/>
              </a:spcBef>
              <a:spcAft>
                <a:spcPct val="0"/>
              </a:spcAft>
              <a:buClrTx/>
              <a:buSzTx/>
            </a:pPr>
            <a:r>
              <a:rPr kumimoji="0" lang="en-US" altLang="en-US" sz="1800" b="1" i="0" u="none" strike="noStrike" cap="none" normalizeH="0" baseline="0" dirty="0" smtClean="0">
                <a:ln>
                  <a:noFill/>
                </a:ln>
                <a:solidFill>
                  <a:schemeClr val="tx1"/>
                </a:solidFill>
                <a:effectLst/>
                <a:latin typeface="Arial" panose="020B0604020202020204" pitchFamily="34" charset="0"/>
              </a:rPr>
              <a:t>Ensure Seamless Integration</a:t>
            </a:r>
            <a:r>
              <a:rPr kumimoji="0" lang="en-US" altLang="en-US" sz="1800" b="0" i="0" u="none" strike="noStrike" cap="none" normalizeH="0" baseline="0" dirty="0" smtClean="0">
                <a:ln>
                  <a:noFill/>
                </a:ln>
                <a:solidFill>
                  <a:schemeClr val="tx1"/>
                </a:solidFill>
                <a:effectLst/>
                <a:latin typeface="Arial" panose="020B0604020202020204" pitchFamily="34" charset="0"/>
              </a:rPr>
              <a:t> – Successfully integrate the LMS system with existing CRM, marketing, and communication tools for a smooth workflow.</a:t>
            </a:r>
          </a:p>
          <a:p>
            <a:pPr marL="0" indent="0" eaLnBrk="0" fontAlgn="base" hangingPunct="0">
              <a:lnSpc>
                <a:spcPct val="100000"/>
              </a:lnSpc>
              <a:spcBef>
                <a:spcPct val="0"/>
              </a:spcBef>
              <a:spcAft>
                <a:spcPct val="0"/>
              </a:spcAft>
              <a:buClrTx/>
              <a:buSzTx/>
              <a:buNone/>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a:p>
            <a:pPr eaLnBrk="0" fontAlgn="base" hangingPunct="0">
              <a:lnSpc>
                <a:spcPct val="100000"/>
              </a:lnSpc>
              <a:spcBef>
                <a:spcPct val="0"/>
              </a:spcBef>
              <a:spcAft>
                <a:spcPct val="0"/>
              </a:spcAft>
              <a:buClrTx/>
              <a:buSzTx/>
            </a:pPr>
            <a:r>
              <a:rPr kumimoji="0" lang="en-US" altLang="en-US" sz="1800" b="1" i="0" u="none" strike="noStrike" cap="none" normalizeH="0" baseline="0" dirty="0" smtClean="0">
                <a:ln>
                  <a:noFill/>
                </a:ln>
                <a:solidFill>
                  <a:schemeClr val="tx1"/>
                </a:solidFill>
                <a:effectLst/>
                <a:latin typeface="Arial" panose="020B0604020202020204" pitchFamily="34" charset="0"/>
              </a:rPr>
              <a:t>Improve Customer Experience</a:t>
            </a:r>
            <a:r>
              <a:rPr kumimoji="0" lang="en-US" altLang="en-US" sz="1800" b="0" i="0" u="none" strike="noStrike" cap="none" normalizeH="0" baseline="0" dirty="0" smtClean="0">
                <a:ln>
                  <a:noFill/>
                </a:ln>
                <a:solidFill>
                  <a:schemeClr val="tx1"/>
                </a:solidFill>
                <a:effectLst/>
                <a:latin typeface="Arial" panose="020B0604020202020204" pitchFamily="34" charset="0"/>
              </a:rPr>
              <a:t> – Reduce response time, offer personalized follow-ups, and provide a more structured approach to customer interactions. </a:t>
            </a:r>
          </a:p>
        </p:txBody>
      </p:sp>
    </p:spTree>
    <p:extLst>
      <p:ext uri="{BB962C8B-B14F-4D97-AF65-F5344CB8AC3E}">
        <p14:creationId xmlns:p14="http://schemas.microsoft.com/office/powerpoint/2010/main" val="32242439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89756" y="312615"/>
            <a:ext cx="3816425" cy="504056"/>
          </a:xfrm>
        </p:spPr>
        <p:txBody>
          <a:bodyPr>
            <a:normAutofit fontScale="90000"/>
          </a:bodyPr>
          <a:lstStyle/>
          <a:p>
            <a:r>
              <a:rPr lang="en-US" dirty="0"/>
              <a:t>Methods/Approach:</a:t>
            </a:r>
          </a:p>
        </p:txBody>
      </p:sp>
      <p:sp>
        <p:nvSpPr>
          <p:cNvPr id="2" name="Content Placeholder 1"/>
          <p:cNvSpPr>
            <a:spLocks noGrp="1"/>
          </p:cNvSpPr>
          <p:nvPr>
            <p:ph idx="1"/>
          </p:nvPr>
        </p:nvSpPr>
        <p:spPr>
          <a:xfrm>
            <a:off x="189756" y="836712"/>
            <a:ext cx="11999069" cy="5400600"/>
          </a:xfrm>
        </p:spPr>
        <p:txBody>
          <a:bodyPr>
            <a:noAutofit/>
          </a:bodyPr>
          <a:lstStyle/>
          <a:p>
            <a:r>
              <a:rPr lang="en-US" sz="1600" dirty="0" smtClean="0"/>
              <a:t>Waterfall model is used to develop this application. The </a:t>
            </a:r>
            <a:r>
              <a:rPr lang="en-US" sz="1600" b="1" dirty="0"/>
              <a:t>Waterfall model</a:t>
            </a:r>
            <a:r>
              <a:rPr lang="en-US" sz="1600" dirty="0"/>
              <a:t> follows a </a:t>
            </a:r>
            <a:r>
              <a:rPr lang="en-US" sz="1600" b="1" dirty="0"/>
              <a:t>linear and sequential</a:t>
            </a:r>
            <a:r>
              <a:rPr lang="en-US" sz="1600" dirty="0"/>
              <a:t> approach where each phase is completed before moving to the next. This approach is well-suited for projects with well-defined requirements</a:t>
            </a:r>
            <a:r>
              <a:rPr lang="en-US" sz="1600" dirty="0" smtClean="0"/>
              <a:t>,</a:t>
            </a:r>
            <a:r>
              <a:rPr lang="en-IN" sz="1600" dirty="0"/>
              <a:t> minimal expected changes</a:t>
            </a:r>
            <a:r>
              <a:rPr lang="en-US" sz="1600" dirty="0" smtClean="0"/>
              <a:t> </a:t>
            </a:r>
            <a:r>
              <a:rPr lang="en-US" sz="1600" dirty="0"/>
              <a:t>such as implementing a </a:t>
            </a:r>
            <a:r>
              <a:rPr lang="en-US" sz="1600" b="1" dirty="0"/>
              <a:t>Lead Management System for the Real Estate Industry</a:t>
            </a:r>
            <a:r>
              <a:rPr lang="en-US" sz="1600" dirty="0"/>
              <a:t>.</a:t>
            </a:r>
            <a:r>
              <a:rPr lang="en-US" sz="1600" dirty="0" smtClean="0"/>
              <a:t> </a:t>
            </a:r>
          </a:p>
          <a:p>
            <a:pPr marL="0" indent="0" eaLnBrk="0" fontAlgn="base" hangingPunct="0">
              <a:lnSpc>
                <a:spcPct val="100000"/>
              </a:lnSpc>
              <a:spcBef>
                <a:spcPct val="0"/>
              </a:spcBef>
              <a:spcAft>
                <a:spcPct val="0"/>
              </a:spcAft>
              <a:buClrTx/>
              <a:buSzTx/>
              <a:buNone/>
            </a:pPr>
            <a:r>
              <a:rPr lang="en-IN" sz="1800" b="1" dirty="0" smtClean="0"/>
              <a:t>Requirement Gathering:</a:t>
            </a:r>
          </a:p>
          <a:p>
            <a:pPr eaLnBrk="0" fontAlgn="base" hangingPunct="0">
              <a:lnSpc>
                <a:spcPct val="100000"/>
              </a:lnSpc>
              <a:spcBef>
                <a:spcPct val="0"/>
              </a:spcBef>
              <a:spcAft>
                <a:spcPct val="0"/>
              </a:spcAft>
              <a:buClrTx/>
              <a:buSzTx/>
            </a:pPr>
            <a:r>
              <a:rPr lang="en-US" sz="1600" dirty="0" smtClean="0"/>
              <a:t>Analyze current lead management challenges and identify pain points.</a:t>
            </a:r>
            <a:endParaRPr lang="en-IN" sz="1600" dirty="0" smtClean="0"/>
          </a:p>
          <a:p>
            <a:pPr eaLnBrk="0" fontAlgn="base" hangingPunct="0">
              <a:lnSpc>
                <a:spcPct val="100000"/>
              </a:lnSpc>
              <a:spcBef>
                <a:spcPct val="0"/>
              </a:spcBef>
              <a:spcAft>
                <a:spcPct val="0"/>
              </a:spcAft>
              <a:buClrTx/>
              <a:buSzTx/>
            </a:pPr>
            <a:r>
              <a:rPr lang="en-US" sz="1600" dirty="0" smtClean="0"/>
              <a:t>Identify Stakeholders and document.(RACI matrix will be prepared)</a:t>
            </a:r>
          </a:p>
          <a:p>
            <a:pPr eaLnBrk="0" fontAlgn="base" hangingPunct="0">
              <a:lnSpc>
                <a:spcPct val="100000"/>
              </a:lnSpc>
              <a:spcBef>
                <a:spcPct val="0"/>
              </a:spcBef>
              <a:spcAft>
                <a:spcPct val="0"/>
              </a:spcAft>
              <a:buClrTx/>
              <a:buSzTx/>
            </a:pPr>
            <a:r>
              <a:rPr lang="en-US" sz="1600" dirty="0" smtClean="0"/>
              <a:t>Conduct stakeholders meetings, Use elicitation techniques like brain storming ,document analysis, reverse </a:t>
            </a:r>
            <a:r>
              <a:rPr lang="en-US" sz="1600" dirty="0" err="1" smtClean="0"/>
              <a:t>engineering,interviews,focus</a:t>
            </a:r>
            <a:r>
              <a:rPr lang="en-US" sz="1600" dirty="0" smtClean="0"/>
              <a:t> groups, observations to derive Business Requirement Documents(BRD)(Lead registration, auto allocation, lead follow-ups reminders, lead qualification etc.)</a:t>
            </a:r>
          </a:p>
          <a:p>
            <a:pPr eaLnBrk="0" fontAlgn="base" hangingPunct="0">
              <a:lnSpc>
                <a:spcPct val="100000"/>
              </a:lnSpc>
              <a:spcBef>
                <a:spcPct val="0"/>
              </a:spcBef>
              <a:spcAft>
                <a:spcPct val="0"/>
              </a:spcAft>
              <a:buClrTx/>
              <a:buSzTx/>
            </a:pPr>
            <a:r>
              <a:rPr lang="en-US" sz="1600" dirty="0" smtClean="0"/>
              <a:t>Sort and gather requirements</a:t>
            </a:r>
          </a:p>
          <a:p>
            <a:pPr eaLnBrk="0" fontAlgn="base" hangingPunct="0">
              <a:lnSpc>
                <a:spcPct val="100000"/>
              </a:lnSpc>
              <a:spcBef>
                <a:spcPct val="0"/>
              </a:spcBef>
              <a:spcAft>
                <a:spcPct val="0"/>
              </a:spcAft>
              <a:buClrTx/>
              <a:buSzTx/>
            </a:pPr>
            <a:r>
              <a:rPr lang="en-US" sz="1600" dirty="0" smtClean="0"/>
              <a:t>Prioritize Requirement- </a:t>
            </a:r>
            <a:r>
              <a:rPr lang="en-US" sz="1600" dirty="0" err="1" smtClean="0"/>
              <a:t>MoSCoW</a:t>
            </a:r>
            <a:endParaRPr lang="en-US" sz="1600" dirty="0" smtClean="0"/>
          </a:p>
          <a:p>
            <a:pPr eaLnBrk="0" fontAlgn="base" hangingPunct="0">
              <a:lnSpc>
                <a:spcPct val="100000"/>
              </a:lnSpc>
              <a:spcBef>
                <a:spcPct val="0"/>
              </a:spcBef>
              <a:spcAft>
                <a:spcPct val="0"/>
              </a:spcAft>
              <a:buClrTx/>
              <a:buSzTx/>
            </a:pPr>
            <a:r>
              <a:rPr lang="en-US" sz="1600" dirty="0" smtClean="0"/>
              <a:t>Validate Requirements- FURPS</a:t>
            </a:r>
          </a:p>
          <a:p>
            <a:pPr marL="0" indent="0" eaLnBrk="0" fontAlgn="base" hangingPunct="0">
              <a:lnSpc>
                <a:spcPct val="100000"/>
              </a:lnSpc>
              <a:spcBef>
                <a:spcPct val="0"/>
              </a:spcBef>
              <a:spcAft>
                <a:spcPct val="0"/>
              </a:spcAft>
              <a:buClrTx/>
              <a:buSzTx/>
              <a:buNone/>
            </a:pPr>
            <a:r>
              <a:rPr lang="en-US" sz="1800" b="1" dirty="0" smtClean="0"/>
              <a:t>Requirement Analysis:</a:t>
            </a:r>
          </a:p>
          <a:p>
            <a:pPr eaLnBrk="0" fontAlgn="base" hangingPunct="0">
              <a:lnSpc>
                <a:spcPct val="100000"/>
              </a:lnSpc>
              <a:spcBef>
                <a:spcPct val="0"/>
              </a:spcBef>
              <a:spcAft>
                <a:spcPct val="0"/>
              </a:spcAft>
              <a:buClrTx/>
              <a:buSzTx/>
            </a:pPr>
            <a:r>
              <a:rPr lang="en-US" sz="1600" dirty="0"/>
              <a:t>Identify Functional Requirements(FRS) (CRM integration, lead tracking, reporting, dashboards).</a:t>
            </a:r>
          </a:p>
          <a:p>
            <a:pPr eaLnBrk="0" fontAlgn="base" hangingPunct="0">
              <a:lnSpc>
                <a:spcPct val="100000"/>
              </a:lnSpc>
              <a:spcBef>
                <a:spcPct val="0"/>
              </a:spcBef>
              <a:spcAft>
                <a:spcPct val="0"/>
              </a:spcAft>
              <a:buClrTx/>
              <a:buSzTx/>
            </a:pPr>
            <a:r>
              <a:rPr lang="en-US" sz="1600" dirty="0"/>
              <a:t>Define Non functional Requirements(SSD)</a:t>
            </a:r>
            <a:r>
              <a:rPr lang="en-IN" sz="1600" dirty="0"/>
              <a:t> (performance, security, scalability)</a:t>
            </a:r>
          </a:p>
          <a:p>
            <a:pPr eaLnBrk="0" fontAlgn="base" hangingPunct="0">
              <a:lnSpc>
                <a:spcPct val="100000"/>
              </a:lnSpc>
              <a:spcBef>
                <a:spcPct val="0"/>
              </a:spcBef>
              <a:spcAft>
                <a:spcPct val="0"/>
              </a:spcAft>
              <a:buClrTx/>
              <a:buSzTx/>
            </a:pPr>
            <a:r>
              <a:rPr lang="en-US" sz="1600" dirty="0"/>
              <a:t>Solution Requirement Specification(SRS) is derived</a:t>
            </a:r>
          </a:p>
          <a:p>
            <a:pPr eaLnBrk="0" fontAlgn="base" hangingPunct="0">
              <a:lnSpc>
                <a:spcPct val="100000"/>
              </a:lnSpc>
              <a:spcBef>
                <a:spcPct val="0"/>
              </a:spcBef>
              <a:spcAft>
                <a:spcPct val="0"/>
              </a:spcAft>
              <a:buClrTx/>
              <a:buSzTx/>
            </a:pPr>
            <a:r>
              <a:rPr lang="en-US" sz="1600" dirty="0"/>
              <a:t>RTM is prepared.</a:t>
            </a:r>
          </a:p>
          <a:p>
            <a:pPr marL="0" indent="0" eaLnBrk="0" fontAlgn="base" hangingPunct="0">
              <a:lnSpc>
                <a:spcPct val="100000"/>
              </a:lnSpc>
              <a:spcBef>
                <a:spcPct val="0"/>
              </a:spcBef>
              <a:spcAft>
                <a:spcPct val="0"/>
              </a:spcAft>
              <a:buClrTx/>
              <a:buSzTx/>
              <a:buNone/>
            </a:pPr>
            <a:r>
              <a:rPr lang="en-US" sz="1800" b="1" dirty="0" smtClean="0"/>
              <a:t>Design</a:t>
            </a:r>
            <a:r>
              <a:rPr lang="en-US" sz="1600" dirty="0"/>
              <a:t>: Technical architecture, database structure, UI/UX, and system workflows is designed.</a:t>
            </a:r>
          </a:p>
          <a:p>
            <a:pPr eaLnBrk="0" fontAlgn="base" hangingPunct="0">
              <a:lnSpc>
                <a:spcPct val="100000"/>
              </a:lnSpc>
              <a:spcBef>
                <a:spcPct val="0"/>
              </a:spcBef>
              <a:spcAft>
                <a:spcPct val="0"/>
              </a:spcAft>
              <a:buClrTx/>
              <a:buSzTx/>
            </a:pPr>
            <a:r>
              <a:rPr lang="en-IN" sz="1600" dirty="0"/>
              <a:t>High-Level Design Document (HLD) (system architecture, API specifications, data flow diagrams)is prepared</a:t>
            </a:r>
          </a:p>
          <a:p>
            <a:pPr eaLnBrk="0" fontAlgn="base" hangingPunct="0">
              <a:lnSpc>
                <a:spcPct val="100000"/>
              </a:lnSpc>
              <a:spcBef>
                <a:spcPct val="0"/>
              </a:spcBef>
              <a:spcAft>
                <a:spcPct val="0"/>
              </a:spcAft>
              <a:buClrTx/>
              <a:buSzTx/>
            </a:pPr>
            <a:r>
              <a:rPr lang="en-IN" sz="1600" dirty="0"/>
              <a:t>Low-Level Design Document (LLD) (detailed database schema, component-level design)is prepared</a:t>
            </a:r>
          </a:p>
          <a:p>
            <a:pPr eaLnBrk="0" fontAlgn="base" hangingPunct="0">
              <a:lnSpc>
                <a:spcPct val="100000"/>
              </a:lnSpc>
              <a:spcBef>
                <a:spcPct val="0"/>
              </a:spcBef>
              <a:spcAft>
                <a:spcPct val="0"/>
              </a:spcAft>
              <a:buClrTx/>
              <a:buSzTx/>
            </a:pPr>
            <a:r>
              <a:rPr lang="en-IN" sz="1600" dirty="0"/>
              <a:t>Prototyped UI/UX screens for stakeholder approval is ready.</a:t>
            </a:r>
          </a:p>
          <a:p>
            <a:pPr marL="0" indent="0" eaLnBrk="0" fontAlgn="base" hangingPunct="0">
              <a:lnSpc>
                <a:spcPct val="100000"/>
              </a:lnSpc>
              <a:spcBef>
                <a:spcPct val="0"/>
              </a:spcBef>
              <a:spcAft>
                <a:spcPct val="0"/>
              </a:spcAft>
              <a:buClrTx/>
              <a:buSzTx/>
              <a:buNone/>
            </a:pPr>
            <a:endParaRPr lang="en-US" sz="1200" dirty="0" smtClean="0"/>
          </a:p>
          <a:p>
            <a:pPr eaLnBrk="0" fontAlgn="base" hangingPunct="0">
              <a:lnSpc>
                <a:spcPct val="100000"/>
              </a:lnSpc>
              <a:spcBef>
                <a:spcPct val="0"/>
              </a:spcBef>
              <a:spcAft>
                <a:spcPct val="0"/>
              </a:spcAft>
              <a:buClrTx/>
              <a:buSzTx/>
            </a:pPr>
            <a:endParaRPr lang="en-IN" sz="1200" b="1" dirty="0" smtClean="0"/>
          </a:p>
          <a:p>
            <a:pPr marL="0" indent="0">
              <a:buNone/>
            </a:pPr>
            <a:endParaRPr lang="en-US" sz="1200" dirty="0" smtClean="0"/>
          </a:p>
        </p:txBody>
      </p:sp>
    </p:spTree>
    <p:extLst>
      <p:ext uri="{BB962C8B-B14F-4D97-AF65-F5344CB8AC3E}">
        <p14:creationId xmlns:p14="http://schemas.microsoft.com/office/powerpoint/2010/main" val="35190107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61763" y="404664"/>
            <a:ext cx="9143538" cy="360040"/>
          </a:xfrm>
        </p:spPr>
        <p:txBody>
          <a:bodyPr>
            <a:normAutofit fontScale="90000"/>
          </a:bodyPr>
          <a:lstStyle/>
          <a:p>
            <a:r>
              <a:rPr lang="en-US" dirty="0"/>
              <a:t>Methods/Approach:</a:t>
            </a:r>
          </a:p>
        </p:txBody>
      </p:sp>
      <p:sp>
        <p:nvSpPr>
          <p:cNvPr id="2" name="Content Placeholder 1"/>
          <p:cNvSpPr>
            <a:spLocks noGrp="1"/>
          </p:cNvSpPr>
          <p:nvPr>
            <p:ph idx="1"/>
          </p:nvPr>
        </p:nvSpPr>
        <p:spPr>
          <a:xfrm>
            <a:off x="261763" y="764704"/>
            <a:ext cx="11927061" cy="5400600"/>
          </a:xfrm>
        </p:spPr>
        <p:txBody>
          <a:bodyPr>
            <a:normAutofit/>
          </a:bodyPr>
          <a:lstStyle/>
          <a:p>
            <a:pPr marL="0" indent="0" eaLnBrk="0" fontAlgn="base" hangingPunct="0">
              <a:lnSpc>
                <a:spcPct val="100000"/>
              </a:lnSpc>
              <a:spcBef>
                <a:spcPct val="0"/>
              </a:spcBef>
              <a:spcAft>
                <a:spcPct val="0"/>
              </a:spcAft>
              <a:buClrTx/>
              <a:buSzTx/>
              <a:buNone/>
            </a:pPr>
            <a:r>
              <a:rPr lang="en-US" sz="1800" b="1" dirty="0" smtClean="0"/>
              <a:t>Coding</a:t>
            </a:r>
            <a:r>
              <a:rPr lang="en-US" sz="1800" b="1" dirty="0"/>
              <a:t>: </a:t>
            </a:r>
            <a:r>
              <a:rPr lang="en-US" sz="1600" dirty="0"/>
              <a:t>Build the Lead Management System as per design specifications with fully functional LMS modules(lead capture, scoring, distribution, tracking, reporting)</a:t>
            </a:r>
          </a:p>
          <a:p>
            <a:pPr eaLnBrk="0" fontAlgn="base" hangingPunct="0">
              <a:lnSpc>
                <a:spcPct val="100000"/>
              </a:lnSpc>
              <a:spcBef>
                <a:spcPct val="0"/>
              </a:spcBef>
              <a:spcAft>
                <a:spcPct val="0"/>
              </a:spcAft>
              <a:buClrTx/>
              <a:buSzTx/>
            </a:pPr>
            <a:r>
              <a:rPr lang="en-US" sz="1600" dirty="0"/>
              <a:t>Frontend Development is done for lead forms, dashboards, and user interfaces. Implement responsive design for compatibility.</a:t>
            </a:r>
          </a:p>
          <a:p>
            <a:pPr eaLnBrk="0" fontAlgn="base" hangingPunct="0">
              <a:lnSpc>
                <a:spcPct val="100000"/>
              </a:lnSpc>
              <a:spcBef>
                <a:spcPct val="0"/>
              </a:spcBef>
              <a:spcAft>
                <a:spcPct val="0"/>
              </a:spcAft>
              <a:buClrTx/>
              <a:buSzTx/>
            </a:pPr>
            <a:r>
              <a:rPr lang="en-US" sz="1600" dirty="0"/>
              <a:t>Backend Development: Develop lead management logic will be applied, implementing business rules for lead routing, automated follow-ups, and notifications.</a:t>
            </a:r>
          </a:p>
          <a:p>
            <a:pPr eaLnBrk="0" fontAlgn="base" hangingPunct="0">
              <a:lnSpc>
                <a:spcPct val="100000"/>
              </a:lnSpc>
              <a:spcBef>
                <a:spcPct val="0"/>
              </a:spcBef>
              <a:spcAft>
                <a:spcPct val="0"/>
              </a:spcAft>
              <a:buClrTx/>
              <a:buSzTx/>
            </a:pPr>
            <a:r>
              <a:rPr lang="en-US" sz="1600" dirty="0"/>
              <a:t>Set up an API layer for integration with CRMs, email automation tools, and SMS services.</a:t>
            </a:r>
          </a:p>
          <a:p>
            <a:pPr eaLnBrk="0" fontAlgn="base" hangingPunct="0">
              <a:lnSpc>
                <a:spcPct val="100000"/>
              </a:lnSpc>
              <a:spcBef>
                <a:spcPct val="0"/>
              </a:spcBef>
              <a:spcAft>
                <a:spcPct val="0"/>
              </a:spcAft>
              <a:buClrTx/>
              <a:buSzTx/>
            </a:pPr>
            <a:r>
              <a:rPr lang="en-US" sz="1600" dirty="0"/>
              <a:t>External platforms integration with CRM systems like Salesforce will be done.</a:t>
            </a:r>
          </a:p>
          <a:p>
            <a:pPr marL="0" indent="0" eaLnBrk="0" fontAlgn="base" hangingPunct="0">
              <a:lnSpc>
                <a:spcPct val="100000"/>
              </a:lnSpc>
              <a:spcBef>
                <a:spcPct val="0"/>
              </a:spcBef>
              <a:spcAft>
                <a:spcPct val="0"/>
              </a:spcAft>
              <a:buClrTx/>
              <a:buSzTx/>
              <a:buNone/>
            </a:pPr>
            <a:endParaRPr lang="en-US" sz="1800" b="1" dirty="0" smtClean="0"/>
          </a:p>
          <a:p>
            <a:pPr marL="0" indent="0" eaLnBrk="0" fontAlgn="base" hangingPunct="0">
              <a:lnSpc>
                <a:spcPct val="100000"/>
              </a:lnSpc>
              <a:spcBef>
                <a:spcPct val="0"/>
              </a:spcBef>
              <a:spcAft>
                <a:spcPct val="0"/>
              </a:spcAft>
              <a:buClrTx/>
              <a:buSzTx/>
              <a:buNone/>
            </a:pPr>
            <a:r>
              <a:rPr lang="en-US" sz="1800" b="1" dirty="0" smtClean="0"/>
              <a:t>Testing: </a:t>
            </a:r>
            <a:r>
              <a:rPr lang="en-US" sz="1600" dirty="0"/>
              <a:t>Identify and resolve defects to ensure system reliability and performance. Test reports covering all functional and non-functional aspects is prepared</a:t>
            </a:r>
            <a:r>
              <a:rPr lang="en-US" sz="1600" dirty="0" smtClean="0"/>
              <a:t>.</a:t>
            </a:r>
          </a:p>
          <a:p>
            <a:pPr marL="0" indent="0" eaLnBrk="0" fontAlgn="base" hangingPunct="0">
              <a:lnSpc>
                <a:spcPct val="100000"/>
              </a:lnSpc>
              <a:spcBef>
                <a:spcPct val="0"/>
              </a:spcBef>
              <a:spcAft>
                <a:spcPct val="0"/>
              </a:spcAft>
              <a:buClrTx/>
              <a:buSzTx/>
              <a:buNone/>
            </a:pPr>
            <a:endParaRPr lang="en-US" sz="1500" dirty="0"/>
          </a:p>
          <a:p>
            <a:pPr marL="0" indent="0" eaLnBrk="0" fontAlgn="base" hangingPunct="0">
              <a:lnSpc>
                <a:spcPct val="100000"/>
              </a:lnSpc>
              <a:spcBef>
                <a:spcPct val="0"/>
              </a:spcBef>
              <a:spcAft>
                <a:spcPct val="0"/>
              </a:spcAft>
              <a:buClrTx/>
              <a:buSzTx/>
              <a:buNone/>
            </a:pPr>
            <a:r>
              <a:rPr lang="en-US" sz="1800" b="1" dirty="0"/>
              <a:t>Deployment</a:t>
            </a:r>
            <a:r>
              <a:rPr lang="en-US" sz="1600" b="1" dirty="0"/>
              <a:t>: </a:t>
            </a:r>
            <a:r>
              <a:rPr lang="en-US" sz="1600" dirty="0"/>
              <a:t>MS is deployed for real-world use while ensuring minimal disruptions.</a:t>
            </a:r>
          </a:p>
          <a:p>
            <a:pPr eaLnBrk="0" fontAlgn="base" hangingPunct="0">
              <a:lnSpc>
                <a:spcPct val="100000"/>
              </a:lnSpc>
              <a:spcBef>
                <a:spcPct val="0"/>
              </a:spcBef>
              <a:spcAft>
                <a:spcPct val="0"/>
              </a:spcAft>
              <a:buClrTx/>
              <a:buSzTx/>
            </a:pPr>
            <a:r>
              <a:rPr lang="en-US" sz="1600" dirty="0"/>
              <a:t>Fully functional Lead Management System will move to production.</a:t>
            </a:r>
          </a:p>
          <a:p>
            <a:pPr eaLnBrk="0" fontAlgn="base" hangingPunct="0">
              <a:lnSpc>
                <a:spcPct val="100000"/>
              </a:lnSpc>
              <a:spcBef>
                <a:spcPct val="0"/>
              </a:spcBef>
              <a:spcAft>
                <a:spcPct val="0"/>
              </a:spcAft>
              <a:buClrTx/>
              <a:buSzTx/>
            </a:pPr>
            <a:r>
              <a:rPr lang="en-US" sz="1600" dirty="0"/>
              <a:t>Training manuals and user guides for end-users will be prepared</a:t>
            </a:r>
            <a:endParaRPr lang="en-US" sz="1600" dirty="0" smtClean="0"/>
          </a:p>
          <a:p>
            <a:pPr marL="0" indent="0" eaLnBrk="0" fontAlgn="base" hangingPunct="0">
              <a:lnSpc>
                <a:spcPct val="100000"/>
              </a:lnSpc>
              <a:spcBef>
                <a:spcPct val="0"/>
              </a:spcBef>
              <a:spcAft>
                <a:spcPct val="0"/>
              </a:spcAft>
              <a:buClrTx/>
              <a:buSzTx/>
              <a:buNone/>
            </a:pPr>
            <a:endParaRPr lang="en-US" sz="1600" dirty="0"/>
          </a:p>
          <a:p>
            <a:pPr marL="0" indent="0" eaLnBrk="0" fontAlgn="base" hangingPunct="0">
              <a:lnSpc>
                <a:spcPct val="100000"/>
              </a:lnSpc>
              <a:spcBef>
                <a:spcPct val="0"/>
              </a:spcBef>
              <a:spcAft>
                <a:spcPct val="0"/>
              </a:spcAft>
              <a:buClrTx/>
              <a:buSzTx/>
              <a:buNone/>
            </a:pPr>
            <a:r>
              <a:rPr lang="en-US" sz="1800" b="1" dirty="0"/>
              <a:t>Maintenance &amp; </a:t>
            </a:r>
            <a:r>
              <a:rPr lang="en-US" sz="1800" b="1" dirty="0" smtClean="0"/>
              <a:t>Support:</a:t>
            </a:r>
            <a:endParaRPr lang="en-US" sz="1800" b="1" dirty="0"/>
          </a:p>
          <a:p>
            <a:pPr eaLnBrk="0" fontAlgn="base" hangingPunct="0">
              <a:lnSpc>
                <a:spcPct val="100000"/>
              </a:lnSpc>
              <a:spcBef>
                <a:spcPct val="0"/>
              </a:spcBef>
              <a:spcAft>
                <a:spcPct val="0"/>
              </a:spcAft>
              <a:buClrTx/>
              <a:buSzTx/>
            </a:pPr>
            <a:r>
              <a:rPr lang="en-US" sz="1600" dirty="0"/>
              <a:t>Ensure LMS stability, security, and feature enhancements post-launch.</a:t>
            </a:r>
          </a:p>
          <a:p>
            <a:pPr eaLnBrk="0" fontAlgn="base" hangingPunct="0">
              <a:lnSpc>
                <a:spcPct val="100000"/>
              </a:lnSpc>
              <a:spcBef>
                <a:spcPct val="0"/>
              </a:spcBef>
              <a:spcAft>
                <a:spcPct val="0"/>
              </a:spcAft>
              <a:buClrTx/>
              <a:buSzTx/>
            </a:pPr>
            <a:r>
              <a:rPr lang="en-US" sz="1600" dirty="0"/>
              <a:t>Long-term support and continuous LMS improvement will be take care.</a:t>
            </a:r>
            <a:endParaRPr lang="en-IN" sz="1600" dirty="0"/>
          </a:p>
          <a:p>
            <a:pPr marL="0" indent="0">
              <a:buNone/>
            </a:pPr>
            <a:endParaRPr lang="en-US" sz="1800" dirty="0" smtClean="0"/>
          </a:p>
        </p:txBody>
      </p:sp>
    </p:spTree>
    <p:extLst>
      <p:ext uri="{BB962C8B-B14F-4D97-AF65-F5344CB8AC3E}">
        <p14:creationId xmlns:p14="http://schemas.microsoft.com/office/powerpoint/2010/main" val="625582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roject planning overview presentatio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Calibri">
      <a:maj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12000"/>
                <a:satMod val="240000"/>
              </a:schemeClr>
              <a:schemeClr val="phClr">
                <a:tint val="98000"/>
              </a:schemeClr>
            </a:duotone>
          </a:blip>
          <a:tile tx="0" ty="0" sx="100000" sy="100000" flip="none" algn="ctr"/>
        </a:blipFill>
      </a:bgFillStyleLst>
    </a:fmtScheme>
  </a:themeElements>
  <a:objectDefaults>
    <a:spDef>
      <a:spPr>
        <a:solidFill>
          <a:schemeClr val="accent1">
            <a:lumMod val="50000"/>
          </a:schemeClr>
        </a:solidFill>
      </a:spPr>
      <a:bodyPr rtlCol="0" anchor="ctr"/>
      <a:lstStyle>
        <a:defPPr algn="ctr">
          <a:defRPr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28575"/>
      </a:spPr>
      <a:bodyPr/>
      <a:lstStyle/>
      <a:style>
        <a:lnRef idx="1">
          <a:schemeClr val="accent1"/>
        </a:lnRef>
        <a:fillRef idx="0">
          <a:schemeClr val="accent1"/>
        </a:fillRef>
        <a:effectRef idx="0">
          <a:schemeClr val="accent1"/>
        </a:effectRef>
        <a:fontRef idx="minor">
          <a:schemeClr val="tx1"/>
        </a:fontRef>
      </a:style>
    </a:lnDef>
    <a:txDef>
      <a:spPr>
        <a:noFill/>
        <a:ln>
          <a:solidFill>
            <a:schemeClr val="accent1">
              <a:lumMod val="20000"/>
              <a:lumOff val="80000"/>
            </a:schemeClr>
          </a:solidFill>
        </a:ln>
      </a:spPr>
      <a:bodyPr wrap="square" rtlCol="0" anchor="ctr" anchorCtr="1">
        <a:spAutoFit/>
      </a:bodyPr>
      <a:lstStyle>
        <a:defPPr>
          <a:defRPr dirty="0" smtClean="0"/>
        </a:defPPr>
      </a:lstStyle>
    </a:txDef>
  </a:objectDefaults>
  <a:extraClrSchemeLst/>
  <a:extLst>
    <a:ext uri="{05A4C25C-085E-4340-85A3-A5531E510DB2}">
      <thm15:themeFamily xmlns:thm15="http://schemas.microsoft.com/office/thememl/2012/main" name="Business project planning overview presentation.potx" id="{0D6D6775-FC9F-484B-A889-C0FCD86449E3}" vid="{CBE6795F-D548-4056-89FC-5BC618C494F3}"/>
    </a:ext>
  </a:extLst>
</a:theme>
</file>

<file path=ppt/theme/theme2.xml><?xml version="1.0" encoding="utf-8"?>
<a:theme xmlns:a="http://schemas.openxmlformats.org/drawingml/2006/main" name="Office Theme">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Calibri">
      <a:maj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Calibri">
      <a:maj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Business project planning overview presentation</Template>
  <TotalTime>2696</TotalTime>
  <Words>1690</Words>
  <Application>Microsoft Office PowerPoint</Application>
  <PresentationFormat>Custom</PresentationFormat>
  <Paragraphs>260</Paragraphs>
  <Slides>15</Slides>
  <Notes>11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Wingdings</vt:lpstr>
      <vt:lpstr>Project planning overview presentation</vt:lpstr>
      <vt:lpstr>Project Overview</vt:lpstr>
      <vt:lpstr>Situation:</vt:lpstr>
      <vt:lpstr>Problem:</vt:lpstr>
      <vt:lpstr>Opportunities:</vt:lpstr>
      <vt:lpstr>Purpose Statement (Goals):</vt:lpstr>
      <vt:lpstr>Project Objectives:</vt:lpstr>
      <vt:lpstr>Success Criteria:</vt:lpstr>
      <vt:lpstr>Methods/Approach:</vt:lpstr>
      <vt:lpstr>Methods/Approach:</vt:lpstr>
      <vt:lpstr>Resources:</vt:lpstr>
      <vt:lpstr>Resources:</vt:lpstr>
      <vt:lpstr>Risks and Dependencies:</vt:lpstr>
      <vt:lpstr>PowerPoint Presentation</vt:lpstr>
      <vt:lpstr>   TEAM INVOLVED</vt:lpstr>
      <vt:lpstr>    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Overview</dc:title>
  <dc:creator>Rohit Tirpude</dc:creator>
  <cp:lastModifiedBy>HP</cp:lastModifiedBy>
  <cp:revision>105</cp:revision>
  <dcterms:created xsi:type="dcterms:W3CDTF">2022-09-28T03:38:12Z</dcterms:created>
  <dcterms:modified xsi:type="dcterms:W3CDTF">2025-02-28T17:50:46Z</dcterms:modified>
</cp:coreProperties>
</file>