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4" r:id="rId9"/>
    <p:sldId id="267" r:id="rId10"/>
    <p:sldId id="263" r:id="rId11"/>
    <p:sldId id="261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4D28-F0B0-4331-911A-058AD4375860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FECA-52F3-4A81-8C51-81E2475FA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8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FC3-9C67-4628-85B0-F39D967F541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4C2F68-C84E-4530-BCDD-087DDDB6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5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FC3-9C67-4628-85B0-F39D967F541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4C2F68-C84E-4530-BCDD-087DDDB6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FC3-9C67-4628-85B0-F39D967F541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4C2F68-C84E-4530-BCDD-087DDDB67E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095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FC3-9C67-4628-85B0-F39D967F541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4C2F68-C84E-4530-BCDD-087DDDB6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2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FC3-9C67-4628-85B0-F39D967F541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4C2F68-C84E-4530-BCDD-087DDDB67E6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510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FC3-9C67-4628-85B0-F39D967F541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4C2F68-C84E-4530-BCDD-087DDDB6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9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FC3-9C67-4628-85B0-F39D967F541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2F68-C84E-4530-BCDD-087DDDB6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FC3-9C67-4628-85B0-F39D967F541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2F68-C84E-4530-BCDD-087DDDB6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2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FC3-9C67-4628-85B0-F39D967F541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2F68-C84E-4530-BCDD-087DDDB6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FC3-9C67-4628-85B0-F39D967F541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4C2F68-C84E-4530-BCDD-087DDDB6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8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FC3-9C67-4628-85B0-F39D967F541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4C2F68-C84E-4530-BCDD-087DDDB6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7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FC3-9C67-4628-85B0-F39D967F541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4C2F68-C84E-4530-BCDD-087DDDB6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FC3-9C67-4628-85B0-F39D967F541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2F68-C84E-4530-BCDD-087DDDB6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0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FC3-9C67-4628-85B0-F39D967F541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2F68-C84E-4530-BCDD-087DDDB6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8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FC3-9C67-4628-85B0-F39D967F541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2F68-C84E-4530-BCDD-087DDDB6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4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8FC3-9C67-4628-85B0-F39D967F541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4C2F68-C84E-4530-BCDD-087DDDB6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0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B8FC3-9C67-4628-85B0-F39D967F541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4C2F68-C84E-4530-BCDD-087DDDB6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0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12817-D69D-DB80-9BC5-F69B56D45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954338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03011"/>
                </a:solidFill>
                <a:latin typeface="Arial" panose="020B0604020202020204" pitchFamily="34" charset="0"/>
                <a:ea typeface="Brygada 1918 Semi Bold" pitchFamily="34" charset="-122"/>
                <a:cs typeface="Arial" panose="020B0604020202020204" pitchFamily="34" charset="0"/>
              </a:rPr>
              <a:t>Digital Marketing Campaigning Optimization Platform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FFDE5-F350-2E7B-B741-6F62950B6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7471" y="4096062"/>
            <a:ext cx="8915399" cy="1126283"/>
          </a:xfrm>
        </p:spPr>
        <p:txBody>
          <a:bodyPr/>
          <a:lstStyle/>
          <a:p>
            <a:r>
              <a:rPr lang="en-US" dirty="0">
                <a:solidFill>
                  <a:srgbClr val="403011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Developed By Nikhil Mali (Business Analyst)</a:t>
            </a:r>
            <a:br>
              <a:rPr lang="en-US" dirty="0">
                <a:solidFill>
                  <a:srgbClr val="403011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</a:br>
            <a:r>
              <a:rPr lang="en-US" dirty="0">
                <a:solidFill>
                  <a:srgbClr val="403011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Date: 20/08/2025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33CDA3B-6078-F397-D59C-A71C05F3C8F8}"/>
              </a:ext>
            </a:extLst>
          </p:cNvPr>
          <p:cNvSpPr/>
          <p:nvPr/>
        </p:nvSpPr>
        <p:spPr>
          <a:xfrm>
            <a:off x="2777471" y="251733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AI-driven platform to raise ROAS and lower CPA across channels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66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3D69-3797-17CD-E9C7-AAEF5806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040" y="571586"/>
            <a:ext cx="8911687" cy="755511"/>
          </a:xfrm>
        </p:spPr>
        <p:txBody>
          <a:bodyPr/>
          <a:lstStyle/>
          <a:p>
            <a:pPr>
              <a:lnSpc>
                <a:spcPts val="5150"/>
              </a:lnSpc>
            </a:pPr>
            <a:r>
              <a:rPr lang="en-US" b="1" u="sng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Risks &amp; Mitigations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1">
            <a:extLst>
              <a:ext uri="{FF2B5EF4-FFF2-40B4-BE49-F238E27FC236}">
                <a16:creationId xmlns:a16="http://schemas.microsoft.com/office/drawing/2014/main" id="{8A58C5F8-1F06-5EAC-95F6-F2714F8A2BB6}"/>
              </a:ext>
            </a:extLst>
          </p:cNvPr>
          <p:cNvSpPr/>
          <p:nvPr/>
        </p:nvSpPr>
        <p:spPr>
          <a:xfrm>
            <a:off x="267261" y="1452282"/>
            <a:ext cx="3675529" cy="2434370"/>
          </a:xfrm>
          <a:prstGeom prst="roundRect">
            <a:avLst>
              <a:gd name="adj" fmla="val 3236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F8ECD3"/>
            </a:solidFill>
            <a:prstDash val="solid"/>
          </a:ln>
        </p:spPr>
      </p:sp>
      <p:pic>
        <p:nvPicPr>
          <p:cNvPr id="11" name="Image 0" descr="preencoded.png">
            <a:extLst>
              <a:ext uri="{FF2B5EF4-FFF2-40B4-BE49-F238E27FC236}">
                <a16:creationId xmlns:a16="http://schemas.microsoft.com/office/drawing/2014/main" id="{5253449B-2764-B83D-0F80-93E5147B1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62" y="1452282"/>
            <a:ext cx="81834" cy="2434370"/>
          </a:xfrm>
          <a:prstGeom prst="rect">
            <a:avLst/>
          </a:prstGeom>
        </p:spPr>
      </p:pic>
      <p:sp>
        <p:nvSpPr>
          <p:cNvPr id="12" name="Text 2">
            <a:extLst>
              <a:ext uri="{FF2B5EF4-FFF2-40B4-BE49-F238E27FC236}">
                <a16:creationId xmlns:a16="http://schemas.microsoft.com/office/drawing/2014/main" id="{D7807B66-5F3B-8F65-594D-4CDEFA1AACAA}"/>
              </a:ext>
            </a:extLst>
          </p:cNvPr>
          <p:cNvSpPr/>
          <p:nvPr/>
        </p:nvSpPr>
        <p:spPr>
          <a:xfrm>
            <a:off x="591111" y="1637787"/>
            <a:ext cx="2617024" cy="321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4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Data Access &amp; Quality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6E208AE0-558B-79E2-C790-2CDE55523167}"/>
              </a:ext>
            </a:extLst>
          </p:cNvPr>
          <p:cNvSpPr/>
          <p:nvPr/>
        </p:nvSpPr>
        <p:spPr>
          <a:xfrm>
            <a:off x="591111" y="2097666"/>
            <a:ext cx="2932018" cy="608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Risk of incomplete or poor-quality data from various platforms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278AF5EC-9FA8-272C-93B3-CA12FCEFCC8A}"/>
              </a:ext>
            </a:extLst>
          </p:cNvPr>
          <p:cNvSpPr/>
          <p:nvPr/>
        </p:nvSpPr>
        <p:spPr>
          <a:xfrm>
            <a:off x="591951" y="2949031"/>
            <a:ext cx="3350839" cy="65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400" b="1" dirty="0">
                <a:solidFill>
                  <a:srgbClr val="E7BF6A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Mitigation:</a:t>
            </a:r>
            <a:r>
              <a:rPr lang="en-US" sz="1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Implement validation protocols and fallback data exports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5">
            <a:extLst>
              <a:ext uri="{FF2B5EF4-FFF2-40B4-BE49-F238E27FC236}">
                <a16:creationId xmlns:a16="http://schemas.microsoft.com/office/drawing/2014/main" id="{3BCC7095-41A7-1C39-856F-D0B93D3C2776}"/>
              </a:ext>
            </a:extLst>
          </p:cNvPr>
          <p:cNvSpPr/>
          <p:nvPr/>
        </p:nvSpPr>
        <p:spPr>
          <a:xfrm>
            <a:off x="4354034" y="1452282"/>
            <a:ext cx="4008904" cy="2434370"/>
          </a:xfrm>
          <a:prstGeom prst="roundRect">
            <a:avLst>
              <a:gd name="adj" fmla="val 3236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F8ECD3"/>
            </a:solidFill>
            <a:prstDash val="solid"/>
          </a:ln>
        </p:spPr>
      </p:sp>
      <p:pic>
        <p:nvPicPr>
          <p:cNvPr id="16" name="Image 1" descr="preencoded.png">
            <a:extLst>
              <a:ext uri="{FF2B5EF4-FFF2-40B4-BE49-F238E27FC236}">
                <a16:creationId xmlns:a16="http://schemas.microsoft.com/office/drawing/2014/main" id="{637D7B5B-4D63-B2AC-7564-EB0009FFD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182" y="1452281"/>
            <a:ext cx="81834" cy="2434361"/>
          </a:xfrm>
          <a:prstGeom prst="rect">
            <a:avLst/>
          </a:prstGeom>
        </p:spPr>
      </p:pic>
      <p:sp>
        <p:nvSpPr>
          <p:cNvPr id="17" name="Text 6">
            <a:extLst>
              <a:ext uri="{FF2B5EF4-FFF2-40B4-BE49-F238E27FC236}">
                <a16:creationId xmlns:a16="http://schemas.microsoft.com/office/drawing/2014/main" id="{10869D95-67D1-B34F-1D3A-47A1203DA36E}"/>
              </a:ext>
            </a:extLst>
          </p:cNvPr>
          <p:cNvSpPr/>
          <p:nvPr/>
        </p:nvSpPr>
        <p:spPr>
          <a:xfrm>
            <a:off x="4764331" y="1557579"/>
            <a:ext cx="3093643" cy="321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4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Model Underperformance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7">
            <a:extLst>
              <a:ext uri="{FF2B5EF4-FFF2-40B4-BE49-F238E27FC236}">
                <a16:creationId xmlns:a16="http://schemas.microsoft.com/office/drawing/2014/main" id="{FFAC15C0-CE89-4003-73D5-0765E94AFC0D}"/>
              </a:ext>
            </a:extLst>
          </p:cNvPr>
          <p:cNvSpPr/>
          <p:nvPr/>
        </p:nvSpPr>
        <p:spPr>
          <a:xfrm>
            <a:off x="4764331" y="1948341"/>
            <a:ext cx="2902883" cy="65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ML models may not deliver expected results initially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1048D206-7462-3757-36DA-7C26BA8B6457}"/>
              </a:ext>
            </a:extLst>
          </p:cNvPr>
          <p:cNvSpPr/>
          <p:nvPr/>
        </p:nvSpPr>
        <p:spPr>
          <a:xfrm>
            <a:off x="4772229" y="2730941"/>
            <a:ext cx="3483971" cy="986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400" b="1" dirty="0">
                <a:solidFill>
                  <a:srgbClr val="E7BF6A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Mitigation:</a:t>
            </a:r>
            <a:r>
              <a:rPr lang="en-US" sz="1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Start with simple models, validate thoroughly, iterate based on feedback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9">
            <a:extLst>
              <a:ext uri="{FF2B5EF4-FFF2-40B4-BE49-F238E27FC236}">
                <a16:creationId xmlns:a16="http://schemas.microsoft.com/office/drawing/2014/main" id="{8180491E-E724-5829-63C0-6E0D5CC6B637}"/>
              </a:ext>
            </a:extLst>
          </p:cNvPr>
          <p:cNvSpPr/>
          <p:nvPr/>
        </p:nvSpPr>
        <p:spPr>
          <a:xfrm>
            <a:off x="8733865" y="1452281"/>
            <a:ext cx="3368488" cy="2434361"/>
          </a:xfrm>
          <a:prstGeom prst="roundRect">
            <a:avLst>
              <a:gd name="adj" fmla="val 3236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F8ECD3"/>
            </a:solidFill>
            <a:prstDash val="solid"/>
          </a:ln>
        </p:spPr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333F45C5-13F7-1F05-67AF-749BD6DE6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425" y="1464223"/>
            <a:ext cx="81433" cy="2422420"/>
          </a:xfrm>
          <a:prstGeom prst="rect">
            <a:avLst/>
          </a:prstGeom>
        </p:spPr>
      </p:pic>
      <p:sp>
        <p:nvSpPr>
          <p:cNvPr id="22" name="Text 10">
            <a:extLst>
              <a:ext uri="{FF2B5EF4-FFF2-40B4-BE49-F238E27FC236}">
                <a16:creationId xmlns:a16="http://schemas.microsoft.com/office/drawing/2014/main" id="{0030B824-6A07-5F12-543E-B102ADA90825}"/>
              </a:ext>
            </a:extLst>
          </p:cNvPr>
          <p:cNvSpPr/>
          <p:nvPr/>
        </p:nvSpPr>
        <p:spPr>
          <a:xfrm>
            <a:off x="9057715" y="1576614"/>
            <a:ext cx="2471858" cy="321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4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Low Adoption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11">
            <a:extLst>
              <a:ext uri="{FF2B5EF4-FFF2-40B4-BE49-F238E27FC236}">
                <a16:creationId xmlns:a16="http://schemas.microsoft.com/office/drawing/2014/main" id="{E30A4C51-23D2-D952-9B77-0F2637311D16}"/>
              </a:ext>
            </a:extLst>
          </p:cNvPr>
          <p:cNvSpPr/>
          <p:nvPr/>
        </p:nvSpPr>
        <p:spPr>
          <a:xfrm>
            <a:off x="9057715" y="1914384"/>
            <a:ext cx="2390426" cy="65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Team resistance to new platform and workflows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12">
            <a:extLst>
              <a:ext uri="{FF2B5EF4-FFF2-40B4-BE49-F238E27FC236}">
                <a16:creationId xmlns:a16="http://schemas.microsoft.com/office/drawing/2014/main" id="{850F5BA9-77C4-437F-6A92-E4ED50065C13}"/>
              </a:ext>
            </a:extLst>
          </p:cNvPr>
          <p:cNvSpPr/>
          <p:nvPr/>
        </p:nvSpPr>
        <p:spPr>
          <a:xfrm>
            <a:off x="9057715" y="2705940"/>
            <a:ext cx="2685489" cy="9005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400" b="1" dirty="0">
                <a:solidFill>
                  <a:srgbClr val="E7BF6A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Mitigation:</a:t>
            </a:r>
            <a:r>
              <a:rPr lang="en-US" sz="1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Early demos, comprehensive training, user feedback incorporation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13">
            <a:extLst>
              <a:ext uri="{FF2B5EF4-FFF2-40B4-BE49-F238E27FC236}">
                <a16:creationId xmlns:a16="http://schemas.microsoft.com/office/drawing/2014/main" id="{32547B82-0205-F3D9-CD4C-AEF8866A4BC3}"/>
              </a:ext>
            </a:extLst>
          </p:cNvPr>
          <p:cNvSpPr/>
          <p:nvPr/>
        </p:nvSpPr>
        <p:spPr>
          <a:xfrm>
            <a:off x="2051986" y="4375361"/>
            <a:ext cx="4259167" cy="2222663"/>
          </a:xfrm>
          <a:prstGeom prst="roundRect">
            <a:avLst>
              <a:gd name="adj" fmla="val 3691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F8ECD3"/>
            </a:solidFill>
            <a:prstDash val="solid"/>
          </a:ln>
        </p:spPr>
      </p:sp>
      <p:pic>
        <p:nvPicPr>
          <p:cNvPr id="26" name="Image 3" descr="preencoded.png">
            <a:extLst>
              <a:ext uri="{FF2B5EF4-FFF2-40B4-BE49-F238E27FC236}">
                <a16:creationId xmlns:a16="http://schemas.microsoft.com/office/drawing/2014/main" id="{64083D68-4737-21ED-4AC3-3E2E8841A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220" y="4365460"/>
            <a:ext cx="89647" cy="2338063"/>
          </a:xfrm>
          <a:prstGeom prst="rect">
            <a:avLst/>
          </a:prstGeom>
        </p:spPr>
      </p:pic>
      <p:sp>
        <p:nvSpPr>
          <p:cNvPr id="27" name="Text 14">
            <a:extLst>
              <a:ext uri="{FF2B5EF4-FFF2-40B4-BE49-F238E27FC236}">
                <a16:creationId xmlns:a16="http://schemas.microsoft.com/office/drawing/2014/main" id="{D640A313-1519-538A-BB80-2A7FB7973E1E}"/>
              </a:ext>
            </a:extLst>
          </p:cNvPr>
          <p:cNvSpPr/>
          <p:nvPr/>
        </p:nvSpPr>
        <p:spPr>
          <a:xfrm>
            <a:off x="2333096" y="4558054"/>
            <a:ext cx="2864365" cy="305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4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Integration Delays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15">
            <a:extLst>
              <a:ext uri="{FF2B5EF4-FFF2-40B4-BE49-F238E27FC236}">
                <a16:creationId xmlns:a16="http://schemas.microsoft.com/office/drawing/2014/main" id="{E2658A1A-35AA-89AC-432B-A812F5E803D8}"/>
              </a:ext>
            </a:extLst>
          </p:cNvPr>
          <p:cNvSpPr/>
          <p:nvPr/>
        </p:nvSpPr>
        <p:spPr>
          <a:xfrm>
            <a:off x="2335438" y="4919433"/>
            <a:ext cx="4037191" cy="6249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Potential delays with APIs/CRM integrations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6">
            <a:extLst>
              <a:ext uri="{FF2B5EF4-FFF2-40B4-BE49-F238E27FC236}">
                <a16:creationId xmlns:a16="http://schemas.microsoft.com/office/drawing/2014/main" id="{D787ACC1-E2A6-B623-8A14-DCDD4ED9D432}"/>
              </a:ext>
            </a:extLst>
          </p:cNvPr>
          <p:cNvSpPr/>
          <p:nvPr/>
        </p:nvSpPr>
        <p:spPr>
          <a:xfrm>
            <a:off x="2335438" y="5534491"/>
            <a:ext cx="3823316" cy="6249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400" b="1" dirty="0">
                <a:solidFill>
                  <a:srgbClr val="E7BF6A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Mitigation:</a:t>
            </a:r>
            <a:r>
              <a:rPr lang="en-US" sz="1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Plan buffer time, secure vendor support commitments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17">
            <a:extLst>
              <a:ext uri="{FF2B5EF4-FFF2-40B4-BE49-F238E27FC236}">
                <a16:creationId xmlns:a16="http://schemas.microsoft.com/office/drawing/2014/main" id="{2F8EF7B1-8CC6-9F59-21A3-C7DDED74EC5D}"/>
              </a:ext>
            </a:extLst>
          </p:cNvPr>
          <p:cNvSpPr/>
          <p:nvPr/>
        </p:nvSpPr>
        <p:spPr>
          <a:xfrm>
            <a:off x="6921314" y="4375361"/>
            <a:ext cx="4008904" cy="2338072"/>
          </a:xfrm>
          <a:prstGeom prst="roundRect">
            <a:avLst>
              <a:gd name="adj" fmla="val 3691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F8ECD3"/>
            </a:solidFill>
            <a:prstDash val="solid"/>
          </a:ln>
        </p:spPr>
      </p:sp>
      <p:pic>
        <p:nvPicPr>
          <p:cNvPr id="31" name="Image 4" descr="preencoded.png">
            <a:extLst>
              <a:ext uri="{FF2B5EF4-FFF2-40B4-BE49-F238E27FC236}">
                <a16:creationId xmlns:a16="http://schemas.microsoft.com/office/drawing/2014/main" id="{F823374D-AC08-5D0F-61D6-4CF0BB59E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048" y="4375361"/>
            <a:ext cx="89647" cy="2338072"/>
          </a:xfrm>
          <a:prstGeom prst="rect">
            <a:avLst/>
          </a:prstGeom>
        </p:spPr>
      </p:pic>
      <p:sp>
        <p:nvSpPr>
          <p:cNvPr id="32" name="Text 18">
            <a:extLst>
              <a:ext uri="{FF2B5EF4-FFF2-40B4-BE49-F238E27FC236}">
                <a16:creationId xmlns:a16="http://schemas.microsoft.com/office/drawing/2014/main" id="{058B4B4A-EDB9-1FC8-0657-7E2FFE113041}"/>
              </a:ext>
            </a:extLst>
          </p:cNvPr>
          <p:cNvSpPr/>
          <p:nvPr/>
        </p:nvSpPr>
        <p:spPr>
          <a:xfrm>
            <a:off x="7272898" y="4542209"/>
            <a:ext cx="2471858" cy="321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4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Budget Risk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9">
            <a:extLst>
              <a:ext uri="{FF2B5EF4-FFF2-40B4-BE49-F238E27FC236}">
                <a16:creationId xmlns:a16="http://schemas.microsoft.com/office/drawing/2014/main" id="{AF48A67B-E9E2-A099-EF92-80E9B8CB03B8}"/>
              </a:ext>
            </a:extLst>
          </p:cNvPr>
          <p:cNvSpPr/>
          <p:nvPr/>
        </p:nvSpPr>
        <p:spPr>
          <a:xfrm>
            <a:off x="7272898" y="4829277"/>
            <a:ext cx="3483971" cy="65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Potential for cost overruns during development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20">
            <a:extLst>
              <a:ext uri="{FF2B5EF4-FFF2-40B4-BE49-F238E27FC236}">
                <a16:creationId xmlns:a16="http://schemas.microsoft.com/office/drawing/2014/main" id="{89E5CFA3-BE77-EE6B-6F0E-083ADB91395A}"/>
              </a:ext>
            </a:extLst>
          </p:cNvPr>
          <p:cNvSpPr/>
          <p:nvPr/>
        </p:nvSpPr>
        <p:spPr>
          <a:xfrm>
            <a:off x="7272898" y="5694526"/>
            <a:ext cx="3483971" cy="65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400" b="1" dirty="0">
                <a:solidFill>
                  <a:srgbClr val="E7BF6A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Mitigation:</a:t>
            </a:r>
            <a:r>
              <a:rPr lang="en-US" sz="1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Establish clear pilot success gates before scaling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9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7576-6C03-1123-AEE8-9FA3B6B5F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48409"/>
            <a:ext cx="8911687" cy="707385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en-US" b="1" u="sng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Project Timeline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">
            <a:extLst>
              <a:ext uri="{FF2B5EF4-FFF2-40B4-BE49-F238E27FC236}">
                <a16:creationId xmlns:a16="http://schemas.microsoft.com/office/drawing/2014/main" id="{3E5ABDAE-9A43-7B1D-C584-6E39BE06F5F7}"/>
              </a:ext>
            </a:extLst>
          </p:cNvPr>
          <p:cNvSpPr/>
          <p:nvPr/>
        </p:nvSpPr>
        <p:spPr>
          <a:xfrm>
            <a:off x="7100649" y="1457249"/>
            <a:ext cx="45719" cy="5424813"/>
          </a:xfrm>
          <a:prstGeom prst="roundRect">
            <a:avLst>
              <a:gd name="adj" fmla="val 373402"/>
            </a:avLst>
          </a:prstGeom>
          <a:solidFill>
            <a:srgbClr val="F8ECD3"/>
          </a:solidFill>
          <a:ln/>
        </p:spPr>
      </p:sp>
      <p:sp>
        <p:nvSpPr>
          <p:cNvPr id="22" name="Shape 2">
            <a:extLst>
              <a:ext uri="{FF2B5EF4-FFF2-40B4-BE49-F238E27FC236}">
                <a16:creationId xmlns:a16="http://schemas.microsoft.com/office/drawing/2014/main" id="{CC7D27B0-4DD4-57E2-2438-E365FA8358C0}"/>
              </a:ext>
            </a:extLst>
          </p:cNvPr>
          <p:cNvSpPr/>
          <p:nvPr/>
        </p:nvSpPr>
        <p:spPr>
          <a:xfrm>
            <a:off x="6296740" y="1674419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F8ECD3"/>
          </a:solidFill>
          <a:ln/>
        </p:spPr>
      </p:sp>
      <p:sp>
        <p:nvSpPr>
          <p:cNvPr id="23" name="Shape 3">
            <a:extLst>
              <a:ext uri="{FF2B5EF4-FFF2-40B4-BE49-F238E27FC236}">
                <a16:creationId xmlns:a16="http://schemas.microsoft.com/office/drawing/2014/main" id="{292500A2-2917-961B-917E-DAE723743F26}"/>
              </a:ext>
            </a:extLst>
          </p:cNvPr>
          <p:cNvSpPr/>
          <p:nvPr/>
        </p:nvSpPr>
        <p:spPr>
          <a:xfrm>
            <a:off x="6883480" y="1457249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2CEF0EB1-6939-4AC9-7550-BA258FEE58F0}"/>
              </a:ext>
            </a:extLst>
          </p:cNvPr>
          <p:cNvSpPr/>
          <p:nvPr/>
        </p:nvSpPr>
        <p:spPr>
          <a:xfrm>
            <a:off x="6959680" y="1495349"/>
            <a:ext cx="3048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5">
            <a:extLst>
              <a:ext uri="{FF2B5EF4-FFF2-40B4-BE49-F238E27FC236}">
                <a16:creationId xmlns:a16="http://schemas.microsoft.com/office/drawing/2014/main" id="{18DA34E3-6F66-1EA6-EAD1-AE3738F87FC0}"/>
              </a:ext>
            </a:extLst>
          </p:cNvPr>
          <p:cNvSpPr/>
          <p:nvPr/>
        </p:nvSpPr>
        <p:spPr>
          <a:xfrm>
            <a:off x="3555564" y="1527019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Phase 1 (M1–M2)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6">
            <a:extLst>
              <a:ext uri="{FF2B5EF4-FFF2-40B4-BE49-F238E27FC236}">
                <a16:creationId xmlns:a16="http://schemas.microsoft.com/office/drawing/2014/main" id="{5CCEACE6-41A2-ED1E-0AF1-11F8E65CF6E7}"/>
              </a:ext>
            </a:extLst>
          </p:cNvPr>
          <p:cNvSpPr/>
          <p:nvPr/>
        </p:nvSpPr>
        <p:spPr>
          <a:xfrm>
            <a:off x="508159" y="1966479"/>
            <a:ext cx="5587841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Discovery, requirements gathering, architecture planning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7">
            <a:extLst>
              <a:ext uri="{FF2B5EF4-FFF2-40B4-BE49-F238E27FC236}">
                <a16:creationId xmlns:a16="http://schemas.microsoft.com/office/drawing/2014/main" id="{546C6737-721C-B48C-EB88-D2AC4A7F465F}"/>
              </a:ext>
            </a:extLst>
          </p:cNvPr>
          <p:cNvSpPr/>
          <p:nvPr/>
        </p:nvSpPr>
        <p:spPr>
          <a:xfrm>
            <a:off x="7317820" y="2893619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F8ECD3"/>
          </a:solidFill>
          <a:ln/>
        </p:spPr>
      </p:sp>
      <p:sp>
        <p:nvSpPr>
          <p:cNvPr id="28" name="Shape 8">
            <a:extLst>
              <a:ext uri="{FF2B5EF4-FFF2-40B4-BE49-F238E27FC236}">
                <a16:creationId xmlns:a16="http://schemas.microsoft.com/office/drawing/2014/main" id="{D0623A5F-364B-BF74-C865-9BE6DE6B4B1A}"/>
              </a:ext>
            </a:extLst>
          </p:cNvPr>
          <p:cNvSpPr/>
          <p:nvPr/>
        </p:nvSpPr>
        <p:spPr>
          <a:xfrm>
            <a:off x="6883480" y="2676449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sp>
        <p:nvSpPr>
          <p:cNvPr id="29" name="Text 9">
            <a:extLst>
              <a:ext uri="{FF2B5EF4-FFF2-40B4-BE49-F238E27FC236}">
                <a16:creationId xmlns:a16="http://schemas.microsoft.com/office/drawing/2014/main" id="{BA5BB945-261C-30F7-374C-EBD851BBEAA0}"/>
              </a:ext>
            </a:extLst>
          </p:cNvPr>
          <p:cNvSpPr/>
          <p:nvPr/>
        </p:nvSpPr>
        <p:spPr>
          <a:xfrm>
            <a:off x="6959680" y="2714549"/>
            <a:ext cx="3048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10">
            <a:extLst>
              <a:ext uri="{FF2B5EF4-FFF2-40B4-BE49-F238E27FC236}">
                <a16:creationId xmlns:a16="http://schemas.microsoft.com/office/drawing/2014/main" id="{71CC8308-4E44-B22B-F87A-622A5F55DBCC}"/>
              </a:ext>
            </a:extLst>
          </p:cNvPr>
          <p:cNvSpPr/>
          <p:nvPr/>
        </p:nvSpPr>
        <p:spPr>
          <a:xfrm>
            <a:off x="8128159" y="2746219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Phase 2 (M3–M4)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11">
            <a:extLst>
              <a:ext uri="{FF2B5EF4-FFF2-40B4-BE49-F238E27FC236}">
                <a16:creationId xmlns:a16="http://schemas.microsoft.com/office/drawing/2014/main" id="{756E483C-2ABF-3ADC-3240-E2E439B81C59}"/>
              </a:ext>
            </a:extLst>
          </p:cNvPr>
          <p:cNvSpPr/>
          <p:nvPr/>
        </p:nvSpPr>
        <p:spPr>
          <a:xfrm>
            <a:off x="8128159" y="3185679"/>
            <a:ext cx="5587841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Data ingestion + ML model development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hape 12">
            <a:extLst>
              <a:ext uri="{FF2B5EF4-FFF2-40B4-BE49-F238E27FC236}">
                <a16:creationId xmlns:a16="http://schemas.microsoft.com/office/drawing/2014/main" id="{34CB6ECE-490B-E62B-7892-0D43753D04ED}"/>
              </a:ext>
            </a:extLst>
          </p:cNvPr>
          <p:cNvSpPr/>
          <p:nvPr/>
        </p:nvSpPr>
        <p:spPr>
          <a:xfrm>
            <a:off x="6296740" y="3944583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F8ECD3"/>
          </a:solidFill>
          <a:ln/>
        </p:spPr>
      </p:sp>
      <p:sp>
        <p:nvSpPr>
          <p:cNvPr id="33" name="Shape 13">
            <a:extLst>
              <a:ext uri="{FF2B5EF4-FFF2-40B4-BE49-F238E27FC236}">
                <a16:creationId xmlns:a16="http://schemas.microsoft.com/office/drawing/2014/main" id="{F38DEEDF-F6BA-C468-1B7E-EAA09E6B8214}"/>
              </a:ext>
            </a:extLst>
          </p:cNvPr>
          <p:cNvSpPr/>
          <p:nvPr/>
        </p:nvSpPr>
        <p:spPr>
          <a:xfrm>
            <a:off x="6883480" y="3727413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sp>
        <p:nvSpPr>
          <p:cNvPr id="34" name="Text 14">
            <a:extLst>
              <a:ext uri="{FF2B5EF4-FFF2-40B4-BE49-F238E27FC236}">
                <a16:creationId xmlns:a16="http://schemas.microsoft.com/office/drawing/2014/main" id="{3ED786D8-6167-D5CE-500D-38B1C36C22E4}"/>
              </a:ext>
            </a:extLst>
          </p:cNvPr>
          <p:cNvSpPr/>
          <p:nvPr/>
        </p:nvSpPr>
        <p:spPr>
          <a:xfrm>
            <a:off x="6959680" y="3765513"/>
            <a:ext cx="3048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15">
            <a:extLst>
              <a:ext uri="{FF2B5EF4-FFF2-40B4-BE49-F238E27FC236}">
                <a16:creationId xmlns:a16="http://schemas.microsoft.com/office/drawing/2014/main" id="{C664147D-20E8-6F58-BACE-1917DFCEF470}"/>
              </a:ext>
            </a:extLst>
          </p:cNvPr>
          <p:cNvSpPr/>
          <p:nvPr/>
        </p:nvSpPr>
        <p:spPr>
          <a:xfrm>
            <a:off x="3555564" y="3797184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Phase 3 (M4–M5)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16">
            <a:extLst>
              <a:ext uri="{FF2B5EF4-FFF2-40B4-BE49-F238E27FC236}">
                <a16:creationId xmlns:a16="http://schemas.microsoft.com/office/drawing/2014/main" id="{36598F42-C7B4-B6AC-426A-717BEBB339AB}"/>
              </a:ext>
            </a:extLst>
          </p:cNvPr>
          <p:cNvSpPr/>
          <p:nvPr/>
        </p:nvSpPr>
        <p:spPr>
          <a:xfrm>
            <a:off x="508159" y="4236644"/>
            <a:ext cx="5587841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Platform build &amp; dashboard development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hape 17">
            <a:extLst>
              <a:ext uri="{FF2B5EF4-FFF2-40B4-BE49-F238E27FC236}">
                <a16:creationId xmlns:a16="http://schemas.microsoft.com/office/drawing/2014/main" id="{9310F996-DA3B-8F77-8A24-97B65E0AEA78}"/>
              </a:ext>
            </a:extLst>
          </p:cNvPr>
          <p:cNvSpPr/>
          <p:nvPr/>
        </p:nvSpPr>
        <p:spPr>
          <a:xfrm>
            <a:off x="7317820" y="4995548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F8ECD3"/>
          </a:solidFill>
          <a:ln/>
        </p:spPr>
      </p:sp>
      <p:sp>
        <p:nvSpPr>
          <p:cNvPr id="38" name="Shape 18">
            <a:extLst>
              <a:ext uri="{FF2B5EF4-FFF2-40B4-BE49-F238E27FC236}">
                <a16:creationId xmlns:a16="http://schemas.microsoft.com/office/drawing/2014/main" id="{B9172EF5-9D20-D481-64F2-2DBED5E110DF}"/>
              </a:ext>
            </a:extLst>
          </p:cNvPr>
          <p:cNvSpPr/>
          <p:nvPr/>
        </p:nvSpPr>
        <p:spPr>
          <a:xfrm>
            <a:off x="6883480" y="4778378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sp>
        <p:nvSpPr>
          <p:cNvPr id="39" name="Text 19">
            <a:extLst>
              <a:ext uri="{FF2B5EF4-FFF2-40B4-BE49-F238E27FC236}">
                <a16:creationId xmlns:a16="http://schemas.microsoft.com/office/drawing/2014/main" id="{9DF01C4D-A680-7239-C20A-CFA71B645E55}"/>
              </a:ext>
            </a:extLst>
          </p:cNvPr>
          <p:cNvSpPr/>
          <p:nvPr/>
        </p:nvSpPr>
        <p:spPr>
          <a:xfrm>
            <a:off x="6959680" y="4816478"/>
            <a:ext cx="3048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20">
            <a:extLst>
              <a:ext uri="{FF2B5EF4-FFF2-40B4-BE49-F238E27FC236}">
                <a16:creationId xmlns:a16="http://schemas.microsoft.com/office/drawing/2014/main" id="{82175B53-7B63-C5B9-8C0C-E237E3FB6CE9}"/>
              </a:ext>
            </a:extLst>
          </p:cNvPr>
          <p:cNvSpPr/>
          <p:nvPr/>
        </p:nvSpPr>
        <p:spPr>
          <a:xfrm>
            <a:off x="8128159" y="4848149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Phase 4 (M6)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21">
            <a:extLst>
              <a:ext uri="{FF2B5EF4-FFF2-40B4-BE49-F238E27FC236}">
                <a16:creationId xmlns:a16="http://schemas.microsoft.com/office/drawing/2014/main" id="{37DAF123-6A07-180A-AE3D-37756DE7124D}"/>
              </a:ext>
            </a:extLst>
          </p:cNvPr>
          <p:cNvSpPr/>
          <p:nvPr/>
        </p:nvSpPr>
        <p:spPr>
          <a:xfrm>
            <a:off x="8128159" y="5287608"/>
            <a:ext cx="5587841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Pilot launch &amp; A/B testing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hape 22">
            <a:extLst>
              <a:ext uri="{FF2B5EF4-FFF2-40B4-BE49-F238E27FC236}">
                <a16:creationId xmlns:a16="http://schemas.microsoft.com/office/drawing/2014/main" id="{A83C1C1C-8CEE-AF7D-70AE-44F95A08808F}"/>
              </a:ext>
            </a:extLst>
          </p:cNvPr>
          <p:cNvSpPr/>
          <p:nvPr/>
        </p:nvSpPr>
        <p:spPr>
          <a:xfrm>
            <a:off x="6296740" y="6046513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F8ECD3"/>
          </a:solidFill>
          <a:ln/>
        </p:spPr>
      </p:sp>
      <p:sp>
        <p:nvSpPr>
          <p:cNvPr id="43" name="Shape 23">
            <a:extLst>
              <a:ext uri="{FF2B5EF4-FFF2-40B4-BE49-F238E27FC236}">
                <a16:creationId xmlns:a16="http://schemas.microsoft.com/office/drawing/2014/main" id="{AA37DDC7-C9BC-6654-DB5E-CE9691EC00CE}"/>
              </a:ext>
            </a:extLst>
          </p:cNvPr>
          <p:cNvSpPr/>
          <p:nvPr/>
        </p:nvSpPr>
        <p:spPr>
          <a:xfrm>
            <a:off x="6883480" y="5829343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sp>
        <p:nvSpPr>
          <p:cNvPr id="44" name="Text 24">
            <a:extLst>
              <a:ext uri="{FF2B5EF4-FFF2-40B4-BE49-F238E27FC236}">
                <a16:creationId xmlns:a16="http://schemas.microsoft.com/office/drawing/2014/main" id="{B0E1C1BD-9B4F-40BF-7676-999BE2F8B277}"/>
              </a:ext>
            </a:extLst>
          </p:cNvPr>
          <p:cNvSpPr/>
          <p:nvPr/>
        </p:nvSpPr>
        <p:spPr>
          <a:xfrm>
            <a:off x="6959680" y="5867443"/>
            <a:ext cx="3048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25">
            <a:extLst>
              <a:ext uri="{FF2B5EF4-FFF2-40B4-BE49-F238E27FC236}">
                <a16:creationId xmlns:a16="http://schemas.microsoft.com/office/drawing/2014/main" id="{D5A2822E-94B7-6D37-A40B-211E67DDBACA}"/>
              </a:ext>
            </a:extLst>
          </p:cNvPr>
          <p:cNvSpPr/>
          <p:nvPr/>
        </p:nvSpPr>
        <p:spPr>
          <a:xfrm>
            <a:off x="3555564" y="5899113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Phase 5 (M7+)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26">
            <a:extLst>
              <a:ext uri="{FF2B5EF4-FFF2-40B4-BE49-F238E27FC236}">
                <a16:creationId xmlns:a16="http://schemas.microsoft.com/office/drawing/2014/main" id="{A05F18C9-FFAA-26D6-E042-F6A40286F9F5}"/>
              </a:ext>
            </a:extLst>
          </p:cNvPr>
          <p:cNvSpPr/>
          <p:nvPr/>
        </p:nvSpPr>
        <p:spPr>
          <a:xfrm>
            <a:off x="508159" y="6338573"/>
            <a:ext cx="5587841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Training, rollout, continuous iteration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7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2F2D-85B5-4278-345C-1C7D3A261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44230"/>
            <a:ext cx="8911687" cy="803637"/>
          </a:xfrm>
        </p:spPr>
        <p:txBody>
          <a:bodyPr/>
          <a:lstStyle/>
          <a:p>
            <a:r>
              <a:rPr lang="en-US" b="1" u="sng" dirty="0">
                <a:solidFill>
                  <a:srgbClr val="403011"/>
                </a:solidFill>
                <a:latin typeface="Arial" panose="020B0604020202020204" pitchFamily="34" charset="0"/>
                <a:ea typeface="Brygada 1918 Semi Bold" pitchFamily="34" charset="-122"/>
                <a:cs typeface="Arial" panose="020B0604020202020204" pitchFamily="34" charset="0"/>
              </a:rPr>
              <a:t>Conclusion &amp; Call to Action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806B1-164F-6D5E-ADEA-3943C16CA817}"/>
              </a:ext>
            </a:extLst>
          </p:cNvPr>
          <p:cNvSpPr txBox="1"/>
          <p:nvPr/>
        </p:nvSpPr>
        <p:spPr>
          <a:xfrm>
            <a:off x="1796749" y="4768325"/>
            <a:ext cx="9226633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50"/>
              </a:lnSpc>
            </a:pPr>
            <a:r>
              <a:rPr lang="en-US" sz="1400" b="1" dirty="0">
                <a:solidFill>
                  <a:srgbClr val="403011"/>
                </a:solidFill>
                <a:latin typeface="Arial" panose="020B0604020202020204" pitchFamily="34" charset="0"/>
                <a:ea typeface="Brygada 1918 Semi Bold" pitchFamily="34" charset="-122"/>
                <a:cs typeface="Arial" panose="020B0604020202020204" pitchFamily="34" charset="0"/>
              </a:rPr>
              <a:t>Long-term Vision</a:t>
            </a:r>
            <a:br>
              <a:rPr lang="en-US" sz="1400" dirty="0">
                <a:solidFill>
                  <a:srgbClr val="403011"/>
                </a:solidFill>
                <a:latin typeface="Arial" panose="020B0604020202020204" pitchFamily="34" charset="0"/>
                <a:ea typeface="Brygada 1918 Semi Bold" pitchFamily="34" charset="-122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403011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Transform marketing operations from fragmented manual processes to integrated, AI-driven optimization.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12">
            <a:extLst>
              <a:ext uri="{FF2B5EF4-FFF2-40B4-BE49-F238E27FC236}">
                <a16:creationId xmlns:a16="http://schemas.microsoft.com/office/drawing/2014/main" id="{C175E693-2B6A-BBCA-07EE-B9798A38D1A3}"/>
              </a:ext>
            </a:extLst>
          </p:cNvPr>
          <p:cNvSpPr/>
          <p:nvPr/>
        </p:nvSpPr>
        <p:spPr>
          <a:xfrm>
            <a:off x="1640156" y="5742145"/>
            <a:ext cx="9368592" cy="757357"/>
          </a:xfrm>
          <a:prstGeom prst="roundRect">
            <a:avLst>
              <a:gd name="adj" fmla="val 35309"/>
            </a:avLst>
          </a:prstGeom>
          <a:solidFill>
            <a:srgbClr val="B6FCB8"/>
          </a:solidFill>
          <a:ln/>
        </p:spPr>
        <p:txBody>
          <a:bodyPr/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Project Contacts: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 Project Sponsor Akash More, Project Manager Prashant Thakkar, Business Analyst: Nikhil Mali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136A5301-2E6A-68A4-2E50-1DC08740F149}"/>
              </a:ext>
            </a:extLst>
          </p:cNvPr>
          <p:cNvSpPr/>
          <p:nvPr/>
        </p:nvSpPr>
        <p:spPr>
          <a:xfrm>
            <a:off x="1903115" y="14148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4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Recap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429FCBD3-CAA0-6054-F86D-B1FEF13B395F}"/>
              </a:ext>
            </a:extLst>
          </p:cNvPr>
          <p:cNvSpPr/>
          <p:nvPr/>
        </p:nvSpPr>
        <p:spPr>
          <a:xfrm>
            <a:off x="1903115" y="1800471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AI platform to improve ROAS across channels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011AC7A5-F931-8A70-2E43-559A3BB4DC87}"/>
              </a:ext>
            </a:extLst>
          </p:cNvPr>
          <p:cNvSpPr/>
          <p:nvPr/>
        </p:nvSpPr>
        <p:spPr>
          <a:xfrm>
            <a:off x="1903115" y="2242669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Reduce CPA through intelligent optimisation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2D4631C3-3A09-769A-3718-AEE6C9106A4D}"/>
              </a:ext>
            </a:extLst>
          </p:cNvPr>
          <p:cNvSpPr/>
          <p:nvPr/>
        </p:nvSpPr>
        <p:spPr>
          <a:xfrm>
            <a:off x="1903115" y="2684868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Centralise insights for better decision-making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08283CFE-FA52-9311-D1EE-1CC965255E9C}"/>
              </a:ext>
            </a:extLst>
          </p:cNvPr>
          <p:cNvSpPr/>
          <p:nvPr/>
        </p:nvSpPr>
        <p:spPr>
          <a:xfrm>
            <a:off x="1903115" y="31919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4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Request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4BF259B1-043D-1B17-FBAB-2C3A48DA4223}"/>
              </a:ext>
            </a:extLst>
          </p:cNvPr>
          <p:cNvSpPr/>
          <p:nvPr/>
        </p:nvSpPr>
        <p:spPr>
          <a:xfrm>
            <a:off x="1903115" y="3546279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Approve Phase-1 pilot budget of </a:t>
            </a:r>
            <a:r>
              <a:rPr lang="en-US" sz="1400" dirty="0">
                <a:solidFill>
                  <a:srgbClr val="DFAB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₹29.2 Lakh</a:t>
            </a:r>
            <a:r>
              <a:rPr lang="en-US" sz="1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and sponsor sign-off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3B0FB26D-5709-109F-60B1-D9D124DDC215}"/>
              </a:ext>
            </a:extLst>
          </p:cNvPr>
          <p:cNvSpPr/>
          <p:nvPr/>
        </p:nvSpPr>
        <p:spPr>
          <a:xfrm>
            <a:off x="1903115" y="39926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4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Next Steps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D1AD5BFF-6088-75C8-B752-15AAB6D762C9}"/>
              </a:ext>
            </a:extLst>
          </p:cNvPr>
          <p:cNvSpPr/>
          <p:nvPr/>
        </p:nvSpPr>
        <p:spPr>
          <a:xfrm>
            <a:off x="1903115" y="4330504"/>
            <a:ext cx="760428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Finalise team, secure data access approvals, begin kickoff workshops in 2 weeks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DE6FAD-F72B-ED08-9BC1-C58B76BEF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295" y="870413"/>
            <a:ext cx="3497179" cy="3501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17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D105-8450-75F6-36B5-96F28CB6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6904"/>
            <a:ext cx="10515600" cy="842963"/>
          </a:xfrm>
        </p:spPr>
        <p:txBody>
          <a:bodyPr/>
          <a:lstStyle/>
          <a:p>
            <a:pPr>
              <a:lnSpc>
                <a:spcPts val="5550"/>
              </a:lnSpc>
            </a:pPr>
            <a:r>
              <a:rPr lang="en-US" b="1" u="sng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The Challenge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024F-0120-BA02-E25D-F26387C2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8031" y="1629223"/>
            <a:ext cx="4375723" cy="31674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lnSpc>
                <a:spcPts val="2750"/>
              </a:lnSpc>
              <a:buNone/>
            </a:pP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Fragmented Channels (</a:t>
            </a:r>
            <a:r>
              <a:rPr lang="en-US" sz="24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Situation</a:t>
            </a: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Font typeface="Arial" panose="020B0604020202020204" pitchFamily="34" charset="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Brygada 1918 Semi Bold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Google, Meta, TikTok and other platforms create siloed data that's difficult to analyze holistically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2CD82C-CE6F-F034-1013-E2F5C30259FE}"/>
              </a:ext>
            </a:extLst>
          </p:cNvPr>
          <p:cNvSpPr txBox="1">
            <a:spLocks/>
          </p:cNvSpPr>
          <p:nvPr/>
        </p:nvSpPr>
        <p:spPr>
          <a:xfrm>
            <a:off x="7124131" y="1629223"/>
            <a:ext cx="4209617" cy="31674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50"/>
              </a:lnSpc>
              <a:buNone/>
            </a:pP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Rising Ad Costs (</a:t>
            </a:r>
            <a:r>
              <a:rPr lang="en-US" sz="24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Problem</a:t>
            </a: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Inefficient spend leading to poor ROI across marketing campaigns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9A3E4-76B2-8B17-DBD9-951D47D793E1}"/>
              </a:ext>
            </a:extLst>
          </p:cNvPr>
          <p:cNvSpPr txBox="1">
            <a:spLocks/>
          </p:cNvSpPr>
          <p:nvPr/>
        </p:nvSpPr>
        <p:spPr>
          <a:xfrm>
            <a:off x="2298032" y="5106059"/>
            <a:ext cx="9035716" cy="15881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Opportunity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Create a unified AI platform to automate optimization and eliminate waste.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7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B364-F198-A224-6BF1-B6F7F753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21799"/>
            <a:ext cx="10515600" cy="774199"/>
          </a:xfrm>
        </p:spPr>
        <p:txBody>
          <a:bodyPr/>
          <a:lstStyle/>
          <a:p>
            <a:pPr>
              <a:lnSpc>
                <a:spcPts val="5550"/>
              </a:lnSpc>
            </a:pPr>
            <a:r>
              <a:rPr lang="en-US" b="1" u="sng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Purpose &amp; Goals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4E28F-8D58-5394-E42D-0CF0D01E5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205" y="1747169"/>
            <a:ext cx="7236995" cy="3051175"/>
          </a:xfrm>
        </p:spPr>
        <p:txBody>
          <a:bodyPr>
            <a:normAutofit/>
          </a:bodyPr>
          <a:lstStyle/>
          <a:p>
            <a:pPr marL="0" indent="0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Our Purpose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850"/>
              </a:lnSpc>
              <a:buNone/>
            </a:pPr>
            <a:endParaRPr lang="en-US" sz="2000" dirty="0">
              <a:solidFill>
                <a:srgbClr val="2C2926"/>
              </a:solidFill>
              <a:latin typeface="Arial" panose="020B0604020202020204" pitchFamily="34" charset="0"/>
              <a:ea typeface="Inter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Build an AI platform that centralizes data, automates bids/creative tests, and surfaces actionable insights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181189-08BD-41D4-8A42-90BB0ACC645C}"/>
              </a:ext>
            </a:extLst>
          </p:cNvPr>
          <p:cNvSpPr txBox="1">
            <a:spLocks/>
          </p:cNvSpPr>
          <p:nvPr/>
        </p:nvSpPr>
        <p:spPr>
          <a:xfrm>
            <a:off x="1676400" y="4042611"/>
            <a:ext cx="7236995" cy="2504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Our Goals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Increase ROI across marketing channels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Reduce Cost Per Acquisition (CPA)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Boost team productivity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Enable truly data-driven decisions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F4F5A2A4-D5B4-7950-82F4-A31BC767B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187" y="310733"/>
            <a:ext cx="4972335" cy="6081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0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DDF5-AD62-E0CF-F264-E798FC579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740" y="559086"/>
            <a:ext cx="8911687" cy="883848"/>
          </a:xfrm>
        </p:spPr>
        <p:txBody>
          <a:bodyPr>
            <a:noAutofit/>
          </a:bodyPr>
          <a:lstStyle/>
          <a:p>
            <a:pPr>
              <a:lnSpc>
                <a:spcPts val="5550"/>
              </a:lnSpc>
            </a:pPr>
            <a:r>
              <a:rPr lang="en-US" sz="4000" b="1" u="sng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Project Objectives</a:t>
            </a:r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F844B6D9-0AC1-B815-1D25-DEC71DB79E52}"/>
              </a:ext>
            </a:extLst>
          </p:cNvPr>
          <p:cNvSpPr/>
          <p:nvPr/>
        </p:nvSpPr>
        <p:spPr>
          <a:xfrm>
            <a:off x="1353832" y="1522147"/>
            <a:ext cx="226338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Light" pitchFamily="34" charset="-122"/>
                <a:cs typeface="Arial" panose="020B0604020202020204" pitchFamily="34" charset="0"/>
              </a:rPr>
              <a:t>01</a:t>
            </a:r>
            <a:endParaRPr lang="en-US" sz="1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0" descr="preencoded.png">
            <a:extLst>
              <a:ext uri="{FF2B5EF4-FFF2-40B4-BE49-F238E27FC236}">
                <a16:creationId xmlns:a16="http://schemas.microsoft.com/office/drawing/2014/main" id="{30BD9DE4-CBA6-F59F-80A1-E64E1494C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14" y="1477478"/>
            <a:ext cx="6409611" cy="30480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363CE56B-917C-57B7-A8D1-4B654049820A}"/>
              </a:ext>
            </a:extLst>
          </p:cNvPr>
          <p:cNvSpPr/>
          <p:nvPr/>
        </p:nvSpPr>
        <p:spPr>
          <a:xfrm>
            <a:off x="1353832" y="2021821"/>
            <a:ext cx="3254216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Integrate Data Pipelines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4BC7A779-309C-5009-8B95-DFADB3D359E2}"/>
              </a:ext>
            </a:extLst>
          </p:cNvPr>
          <p:cNvSpPr/>
          <p:nvPr/>
        </p:nvSpPr>
        <p:spPr>
          <a:xfrm>
            <a:off x="1353832" y="2404927"/>
            <a:ext cx="5383849" cy="716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Connect multiple data sources including ads platforms, CRM systems, and analytics tools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C671A191-FFC9-BC68-02B6-AC16C0D47BAD}"/>
              </a:ext>
            </a:extLst>
          </p:cNvPr>
          <p:cNvSpPr/>
          <p:nvPr/>
        </p:nvSpPr>
        <p:spPr>
          <a:xfrm>
            <a:off x="7411393" y="1474945"/>
            <a:ext cx="226338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Light" pitchFamily="34" charset="-122"/>
                <a:cs typeface="Arial" panose="020B0604020202020204" pitchFamily="34" charset="0"/>
              </a:rPr>
              <a:t>02</a:t>
            </a:r>
            <a:endParaRPr lang="en-US" sz="1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730E70C6-07D7-A225-5592-4313C443B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562" y="1477478"/>
            <a:ext cx="6409730" cy="30480"/>
          </a:xfrm>
          <a:prstGeom prst="rect">
            <a:avLst/>
          </a:prstGeom>
        </p:spPr>
      </p:pic>
      <p:sp>
        <p:nvSpPr>
          <p:cNvPr id="14" name="Text 5">
            <a:extLst>
              <a:ext uri="{FF2B5EF4-FFF2-40B4-BE49-F238E27FC236}">
                <a16:creationId xmlns:a16="http://schemas.microsoft.com/office/drawing/2014/main" id="{9031A093-32FA-23CD-506C-80C636763958}"/>
              </a:ext>
            </a:extLst>
          </p:cNvPr>
          <p:cNvSpPr/>
          <p:nvPr/>
        </p:nvSpPr>
        <p:spPr>
          <a:xfrm>
            <a:off x="7411393" y="2021282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Develop ML Models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BC73BE9A-160D-CA30-DDD4-C4D086897DB6}"/>
              </a:ext>
            </a:extLst>
          </p:cNvPr>
          <p:cNvSpPr/>
          <p:nvPr/>
        </p:nvSpPr>
        <p:spPr>
          <a:xfrm>
            <a:off x="7411393" y="2436055"/>
            <a:ext cx="4206387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Create predictive bidding, budget allocation, and lead scoring algorithms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38CB6098-2048-FAB8-33E8-098C13CD1540}"/>
              </a:ext>
            </a:extLst>
          </p:cNvPr>
          <p:cNvSpPr/>
          <p:nvPr/>
        </p:nvSpPr>
        <p:spPr>
          <a:xfrm>
            <a:off x="1353832" y="3262070"/>
            <a:ext cx="226338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Light" pitchFamily="34" charset="-122"/>
                <a:cs typeface="Arial" panose="020B0604020202020204" pitchFamily="34" charset="0"/>
              </a:rPr>
              <a:t>03</a:t>
            </a:r>
            <a:endParaRPr lang="en-US" sz="1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2" descr="preencoded.png">
            <a:extLst>
              <a:ext uri="{FF2B5EF4-FFF2-40B4-BE49-F238E27FC236}">
                <a16:creationId xmlns:a16="http://schemas.microsoft.com/office/drawing/2014/main" id="{F16F48AF-5F1C-BBDA-7B62-19773D371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14" y="3592028"/>
            <a:ext cx="6409611" cy="30480"/>
          </a:xfrm>
          <a:prstGeom prst="rect">
            <a:avLst/>
          </a:prstGeom>
        </p:spPr>
      </p:pic>
      <p:sp>
        <p:nvSpPr>
          <p:cNvPr id="18" name="Text 8">
            <a:extLst>
              <a:ext uri="{FF2B5EF4-FFF2-40B4-BE49-F238E27FC236}">
                <a16:creationId xmlns:a16="http://schemas.microsoft.com/office/drawing/2014/main" id="{E2845447-BA2B-72E1-B684-21D46115C2BF}"/>
              </a:ext>
            </a:extLst>
          </p:cNvPr>
          <p:cNvSpPr/>
          <p:nvPr/>
        </p:nvSpPr>
        <p:spPr>
          <a:xfrm>
            <a:off x="1353832" y="3790029"/>
            <a:ext cx="3620214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Build Real-time Dashboard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9">
            <a:extLst>
              <a:ext uri="{FF2B5EF4-FFF2-40B4-BE49-F238E27FC236}">
                <a16:creationId xmlns:a16="http://schemas.microsoft.com/office/drawing/2014/main" id="{356E1770-AFE6-FCF1-516E-57FF139AEF19}"/>
              </a:ext>
            </a:extLst>
          </p:cNvPr>
          <p:cNvSpPr/>
          <p:nvPr/>
        </p:nvSpPr>
        <p:spPr>
          <a:xfrm>
            <a:off x="1353832" y="4271407"/>
            <a:ext cx="5207386" cy="3707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Develop interface with KPIs and automated alerts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0">
            <a:extLst>
              <a:ext uri="{FF2B5EF4-FFF2-40B4-BE49-F238E27FC236}">
                <a16:creationId xmlns:a16="http://schemas.microsoft.com/office/drawing/2014/main" id="{1C074E82-CA70-3EA6-8445-212AF2F1E6F7}"/>
              </a:ext>
            </a:extLst>
          </p:cNvPr>
          <p:cNvSpPr/>
          <p:nvPr/>
        </p:nvSpPr>
        <p:spPr>
          <a:xfrm>
            <a:off x="7411393" y="3262070"/>
            <a:ext cx="226338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Light" pitchFamily="34" charset="-122"/>
                <a:cs typeface="Arial" panose="020B0604020202020204" pitchFamily="34" charset="0"/>
              </a:rPr>
              <a:t>04</a:t>
            </a:r>
            <a:endParaRPr lang="en-US" sz="1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3" descr="preencoded.png">
            <a:extLst>
              <a:ext uri="{FF2B5EF4-FFF2-40B4-BE49-F238E27FC236}">
                <a16:creationId xmlns:a16="http://schemas.microsoft.com/office/drawing/2014/main" id="{EFDE5665-AA0B-9630-73DA-EF4B0BFDF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562" y="3592028"/>
            <a:ext cx="6409730" cy="30480"/>
          </a:xfrm>
          <a:prstGeom prst="rect">
            <a:avLst/>
          </a:prstGeom>
        </p:spPr>
      </p:pic>
      <p:sp>
        <p:nvSpPr>
          <p:cNvPr id="22" name="Text 11">
            <a:extLst>
              <a:ext uri="{FF2B5EF4-FFF2-40B4-BE49-F238E27FC236}">
                <a16:creationId xmlns:a16="http://schemas.microsoft.com/office/drawing/2014/main" id="{35CE5841-CE42-A81A-012B-C5BD2C7774E7}"/>
              </a:ext>
            </a:extLst>
          </p:cNvPr>
          <p:cNvSpPr/>
          <p:nvPr/>
        </p:nvSpPr>
        <p:spPr>
          <a:xfrm>
            <a:off x="7411393" y="3790029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Run Controlled Pilot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12">
            <a:extLst>
              <a:ext uri="{FF2B5EF4-FFF2-40B4-BE49-F238E27FC236}">
                <a16:creationId xmlns:a16="http://schemas.microsoft.com/office/drawing/2014/main" id="{AF2AEDD3-0809-1074-E5B2-ED2BF5FD7C4A}"/>
              </a:ext>
            </a:extLst>
          </p:cNvPr>
          <p:cNvSpPr/>
          <p:nvPr/>
        </p:nvSpPr>
        <p:spPr>
          <a:xfrm>
            <a:off x="7411393" y="4279495"/>
            <a:ext cx="3980050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A/B test against baseline campaigns to validate performance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13">
            <a:extLst>
              <a:ext uri="{FF2B5EF4-FFF2-40B4-BE49-F238E27FC236}">
                <a16:creationId xmlns:a16="http://schemas.microsoft.com/office/drawing/2014/main" id="{F3041201-D0B3-6BF9-2716-45C9F95AC209}"/>
              </a:ext>
            </a:extLst>
          </p:cNvPr>
          <p:cNvSpPr/>
          <p:nvPr/>
        </p:nvSpPr>
        <p:spPr>
          <a:xfrm>
            <a:off x="1361004" y="4929864"/>
            <a:ext cx="226338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Light" pitchFamily="34" charset="-122"/>
                <a:cs typeface="Arial" panose="020B0604020202020204" pitchFamily="34" charset="0"/>
              </a:rPr>
              <a:t>05</a:t>
            </a:r>
            <a:endParaRPr lang="en-US" sz="1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14">
            <a:extLst>
              <a:ext uri="{FF2B5EF4-FFF2-40B4-BE49-F238E27FC236}">
                <a16:creationId xmlns:a16="http://schemas.microsoft.com/office/drawing/2014/main" id="{136EEB2B-7088-C007-D464-F904B6E2D2A9}"/>
              </a:ext>
            </a:extLst>
          </p:cNvPr>
          <p:cNvSpPr/>
          <p:nvPr/>
        </p:nvSpPr>
        <p:spPr>
          <a:xfrm>
            <a:off x="1353832" y="5499477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Train &amp; Document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15">
            <a:extLst>
              <a:ext uri="{FF2B5EF4-FFF2-40B4-BE49-F238E27FC236}">
                <a16:creationId xmlns:a16="http://schemas.microsoft.com/office/drawing/2014/main" id="{D90AC392-D938-6201-5902-40E920D25629}"/>
              </a:ext>
            </a:extLst>
          </p:cNvPr>
          <p:cNvSpPr/>
          <p:nvPr/>
        </p:nvSpPr>
        <p:spPr>
          <a:xfrm>
            <a:off x="1353833" y="5946780"/>
            <a:ext cx="5207386" cy="5128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Create comprehensive playbook and train users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16">
            <a:extLst>
              <a:ext uri="{FF2B5EF4-FFF2-40B4-BE49-F238E27FC236}">
                <a16:creationId xmlns:a16="http://schemas.microsoft.com/office/drawing/2014/main" id="{B022DD99-187C-B991-D593-B155092F740B}"/>
              </a:ext>
            </a:extLst>
          </p:cNvPr>
          <p:cNvSpPr/>
          <p:nvPr/>
        </p:nvSpPr>
        <p:spPr>
          <a:xfrm>
            <a:off x="7411393" y="5103292"/>
            <a:ext cx="226338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Light" pitchFamily="34" charset="-122"/>
                <a:cs typeface="Arial" panose="020B0604020202020204" pitchFamily="34" charset="0"/>
              </a:rPr>
              <a:t>06</a:t>
            </a:r>
            <a:endParaRPr lang="en-US" sz="1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 5" descr="preencoded.png">
            <a:extLst>
              <a:ext uri="{FF2B5EF4-FFF2-40B4-BE49-F238E27FC236}">
                <a16:creationId xmlns:a16="http://schemas.microsoft.com/office/drawing/2014/main" id="{C9A3F40D-9A57-E0AE-ACD7-C77F8AA6A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562" y="5707888"/>
            <a:ext cx="6409730" cy="30480"/>
          </a:xfrm>
          <a:prstGeom prst="rect">
            <a:avLst/>
          </a:prstGeom>
        </p:spPr>
      </p:pic>
      <p:sp>
        <p:nvSpPr>
          <p:cNvPr id="30" name="Text 17">
            <a:extLst>
              <a:ext uri="{FF2B5EF4-FFF2-40B4-BE49-F238E27FC236}">
                <a16:creationId xmlns:a16="http://schemas.microsoft.com/office/drawing/2014/main" id="{7D562908-035E-3AA2-6762-06231F1D943D}"/>
              </a:ext>
            </a:extLst>
          </p:cNvPr>
          <p:cNvSpPr/>
          <p:nvPr/>
        </p:nvSpPr>
        <p:spPr>
          <a:xfrm>
            <a:off x="7411393" y="5452165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Iterate &amp; Scale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18">
            <a:extLst>
              <a:ext uri="{FF2B5EF4-FFF2-40B4-BE49-F238E27FC236}">
                <a16:creationId xmlns:a16="http://schemas.microsoft.com/office/drawing/2014/main" id="{FD82570E-AA50-D116-0DE3-C3C04D0058FF}"/>
              </a:ext>
            </a:extLst>
          </p:cNvPr>
          <p:cNvSpPr/>
          <p:nvPr/>
        </p:nvSpPr>
        <p:spPr>
          <a:xfrm>
            <a:off x="7411393" y="5871880"/>
            <a:ext cx="4507891" cy="833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Refine based on pilot results before full </a:t>
            </a:r>
            <a:b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</a:br>
            <a: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deployment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3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0F7BF-4787-AB85-2098-DBB33D39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565" y="562451"/>
            <a:ext cx="8911687" cy="755511"/>
          </a:xfrm>
        </p:spPr>
        <p:txBody>
          <a:bodyPr/>
          <a:lstStyle/>
          <a:p>
            <a:pPr>
              <a:lnSpc>
                <a:spcPts val="5550"/>
              </a:lnSpc>
            </a:pPr>
            <a:r>
              <a:rPr lang="en-US" b="1" u="sng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Success Criteria &amp; KPIs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">
            <a:extLst>
              <a:ext uri="{FF2B5EF4-FFF2-40B4-BE49-F238E27FC236}">
                <a16:creationId xmlns:a16="http://schemas.microsoft.com/office/drawing/2014/main" id="{3BADCF98-738B-A00F-5877-AE2DB1C5DD4D}"/>
              </a:ext>
            </a:extLst>
          </p:cNvPr>
          <p:cNvSpPr/>
          <p:nvPr/>
        </p:nvSpPr>
        <p:spPr>
          <a:xfrm>
            <a:off x="1291096" y="1889635"/>
            <a:ext cx="2835234" cy="283605"/>
          </a:xfrm>
          <a:prstGeom prst="roundRect">
            <a:avLst>
              <a:gd name="adj" fmla="val 33606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pic>
        <p:nvPicPr>
          <p:cNvPr id="16" name="Image 0" descr="preencoded.png">
            <a:extLst>
              <a:ext uri="{FF2B5EF4-FFF2-40B4-BE49-F238E27FC236}">
                <a16:creationId xmlns:a16="http://schemas.microsoft.com/office/drawing/2014/main" id="{92029346-6C81-B828-37A7-5E0BBFFD9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95" y="1889753"/>
            <a:ext cx="1674019" cy="283488"/>
          </a:xfrm>
          <a:prstGeom prst="rect">
            <a:avLst/>
          </a:prstGeom>
        </p:spPr>
      </p:pic>
      <p:sp>
        <p:nvSpPr>
          <p:cNvPr id="17" name="Text 2">
            <a:extLst>
              <a:ext uri="{FF2B5EF4-FFF2-40B4-BE49-F238E27FC236}">
                <a16:creationId xmlns:a16="http://schemas.microsoft.com/office/drawing/2014/main" id="{D44C5891-1EC3-6D17-5DDA-1842DEB31DA0}"/>
              </a:ext>
            </a:extLst>
          </p:cNvPr>
          <p:cNvSpPr/>
          <p:nvPr/>
        </p:nvSpPr>
        <p:spPr>
          <a:xfrm>
            <a:off x="4296352" y="1908258"/>
            <a:ext cx="62936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30%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5FCCB038-CB30-B40B-017D-801B07915A7B}"/>
              </a:ext>
            </a:extLst>
          </p:cNvPr>
          <p:cNvSpPr/>
          <p:nvPr/>
        </p:nvSpPr>
        <p:spPr>
          <a:xfrm>
            <a:off x="1291095" y="24566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ROI Improvement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5BCAD066-E25F-F2F3-67EA-40AB87CCB34D}"/>
              </a:ext>
            </a:extLst>
          </p:cNvPr>
          <p:cNvSpPr/>
          <p:nvPr/>
        </p:nvSpPr>
        <p:spPr>
          <a:xfrm>
            <a:off x="1291095" y="2947028"/>
            <a:ext cx="63796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Target +20–30% within 9 months of implementation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5">
            <a:extLst>
              <a:ext uri="{FF2B5EF4-FFF2-40B4-BE49-F238E27FC236}">
                <a16:creationId xmlns:a16="http://schemas.microsoft.com/office/drawing/2014/main" id="{1E6D303A-ED52-4BC4-34DB-293DA50EBD93}"/>
              </a:ext>
            </a:extLst>
          </p:cNvPr>
          <p:cNvSpPr/>
          <p:nvPr/>
        </p:nvSpPr>
        <p:spPr>
          <a:xfrm>
            <a:off x="6823095" y="1889577"/>
            <a:ext cx="3508021" cy="283605"/>
          </a:xfrm>
          <a:prstGeom prst="roundRect">
            <a:avLst>
              <a:gd name="adj" fmla="val 33606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pic>
        <p:nvPicPr>
          <p:cNvPr id="21" name="Image 1" descr="preencoded.png">
            <a:extLst>
              <a:ext uri="{FF2B5EF4-FFF2-40B4-BE49-F238E27FC236}">
                <a16:creationId xmlns:a16="http://schemas.microsoft.com/office/drawing/2014/main" id="{CB44F204-F213-08DF-00CA-DD8238C67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502" y="1889635"/>
            <a:ext cx="1116687" cy="283488"/>
          </a:xfrm>
          <a:prstGeom prst="rect">
            <a:avLst/>
          </a:prstGeom>
        </p:spPr>
      </p:pic>
      <p:sp>
        <p:nvSpPr>
          <p:cNvPr id="22" name="Text 6">
            <a:extLst>
              <a:ext uri="{FF2B5EF4-FFF2-40B4-BE49-F238E27FC236}">
                <a16:creationId xmlns:a16="http://schemas.microsoft.com/office/drawing/2014/main" id="{3DD521C6-BBC4-8323-441E-EAC73183DBE6}"/>
              </a:ext>
            </a:extLst>
          </p:cNvPr>
          <p:cNvSpPr/>
          <p:nvPr/>
        </p:nvSpPr>
        <p:spPr>
          <a:xfrm>
            <a:off x="10737096" y="1908258"/>
            <a:ext cx="626031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20%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7">
            <a:extLst>
              <a:ext uri="{FF2B5EF4-FFF2-40B4-BE49-F238E27FC236}">
                <a16:creationId xmlns:a16="http://schemas.microsoft.com/office/drawing/2014/main" id="{734273B0-6F0F-D6C3-6399-536092A472AD}"/>
              </a:ext>
            </a:extLst>
          </p:cNvPr>
          <p:cNvSpPr/>
          <p:nvPr/>
        </p:nvSpPr>
        <p:spPr>
          <a:xfrm>
            <a:off x="6823095" y="24616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CPA Reduction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51766F24-BD9D-5B77-CFF4-13BAA60471DE}"/>
              </a:ext>
            </a:extLst>
          </p:cNvPr>
          <p:cNvSpPr/>
          <p:nvPr/>
        </p:nvSpPr>
        <p:spPr>
          <a:xfrm>
            <a:off x="6823095" y="2946910"/>
            <a:ext cx="63797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Target −20% within 9 months of implementation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9">
            <a:extLst>
              <a:ext uri="{FF2B5EF4-FFF2-40B4-BE49-F238E27FC236}">
                <a16:creationId xmlns:a16="http://schemas.microsoft.com/office/drawing/2014/main" id="{0037414E-76D4-EC5B-DB65-D4FD647D1C0A}"/>
              </a:ext>
            </a:extLst>
          </p:cNvPr>
          <p:cNvSpPr/>
          <p:nvPr/>
        </p:nvSpPr>
        <p:spPr>
          <a:xfrm>
            <a:off x="1291095" y="3876906"/>
            <a:ext cx="2960063" cy="283488"/>
          </a:xfrm>
          <a:prstGeom prst="roundRect">
            <a:avLst>
              <a:gd name="adj" fmla="val 33606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pic>
        <p:nvPicPr>
          <p:cNvPr id="26" name="Image 2" descr="preencoded.png">
            <a:extLst>
              <a:ext uri="{FF2B5EF4-FFF2-40B4-BE49-F238E27FC236}">
                <a16:creationId xmlns:a16="http://schemas.microsoft.com/office/drawing/2014/main" id="{106D59D9-2F38-93FC-9C75-752497165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095" y="3876906"/>
            <a:ext cx="850940" cy="283488"/>
          </a:xfrm>
          <a:prstGeom prst="rect">
            <a:avLst/>
          </a:prstGeom>
        </p:spPr>
      </p:pic>
      <p:sp>
        <p:nvSpPr>
          <p:cNvPr id="27" name="Text 10">
            <a:extLst>
              <a:ext uri="{FF2B5EF4-FFF2-40B4-BE49-F238E27FC236}">
                <a16:creationId xmlns:a16="http://schemas.microsoft.com/office/drawing/2014/main" id="{D9D5AC3E-8C60-F40A-E709-5465AD1542F0}"/>
              </a:ext>
            </a:extLst>
          </p:cNvPr>
          <p:cNvSpPr/>
          <p:nvPr/>
        </p:nvSpPr>
        <p:spPr>
          <a:xfrm>
            <a:off x="4342786" y="3894452"/>
            <a:ext cx="536496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15%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11">
            <a:extLst>
              <a:ext uri="{FF2B5EF4-FFF2-40B4-BE49-F238E27FC236}">
                <a16:creationId xmlns:a16="http://schemas.microsoft.com/office/drawing/2014/main" id="{FF5A4F2C-17DF-6239-4588-5DD9CEF0643B}"/>
              </a:ext>
            </a:extLst>
          </p:cNvPr>
          <p:cNvSpPr/>
          <p:nvPr/>
        </p:nvSpPr>
        <p:spPr>
          <a:xfrm>
            <a:off x="1291095" y="44437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Conversion Rate Lift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2">
            <a:extLst>
              <a:ext uri="{FF2B5EF4-FFF2-40B4-BE49-F238E27FC236}">
                <a16:creationId xmlns:a16="http://schemas.microsoft.com/office/drawing/2014/main" id="{A410BC8A-BFAB-7475-177D-BF02B6729750}"/>
              </a:ext>
            </a:extLst>
          </p:cNvPr>
          <p:cNvSpPr/>
          <p:nvPr/>
        </p:nvSpPr>
        <p:spPr>
          <a:xfrm>
            <a:off x="1291095" y="4934181"/>
            <a:ext cx="63796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Target +15% in 6 months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13">
            <a:extLst>
              <a:ext uri="{FF2B5EF4-FFF2-40B4-BE49-F238E27FC236}">
                <a16:creationId xmlns:a16="http://schemas.microsoft.com/office/drawing/2014/main" id="{05CBBBAF-C305-5C85-2AF9-AD46383F55AE}"/>
              </a:ext>
            </a:extLst>
          </p:cNvPr>
          <p:cNvSpPr/>
          <p:nvPr/>
        </p:nvSpPr>
        <p:spPr>
          <a:xfrm>
            <a:off x="6823096" y="3896719"/>
            <a:ext cx="4390336" cy="283488"/>
          </a:xfrm>
          <a:prstGeom prst="roundRect">
            <a:avLst>
              <a:gd name="adj" fmla="val 33606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pic>
        <p:nvPicPr>
          <p:cNvPr id="31" name="Image 3" descr="preencoded.png">
            <a:extLst>
              <a:ext uri="{FF2B5EF4-FFF2-40B4-BE49-F238E27FC236}">
                <a16:creationId xmlns:a16="http://schemas.microsoft.com/office/drawing/2014/main" id="{B35CFC99-F4E9-52BA-F633-E4C431621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502" y="3919800"/>
            <a:ext cx="3925755" cy="249946"/>
          </a:xfrm>
          <a:prstGeom prst="rect">
            <a:avLst/>
          </a:prstGeom>
        </p:spPr>
      </p:pic>
      <p:sp>
        <p:nvSpPr>
          <p:cNvPr id="32" name="Text 14">
            <a:extLst>
              <a:ext uri="{FF2B5EF4-FFF2-40B4-BE49-F238E27FC236}">
                <a16:creationId xmlns:a16="http://schemas.microsoft.com/office/drawing/2014/main" id="{07683E4C-7ED6-00A5-2067-4F0D6F1DEF9A}"/>
              </a:ext>
            </a:extLst>
          </p:cNvPr>
          <p:cNvSpPr/>
          <p:nvPr/>
        </p:nvSpPr>
        <p:spPr>
          <a:xfrm>
            <a:off x="11504612" y="3930308"/>
            <a:ext cx="64389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80%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5">
            <a:extLst>
              <a:ext uri="{FF2B5EF4-FFF2-40B4-BE49-F238E27FC236}">
                <a16:creationId xmlns:a16="http://schemas.microsoft.com/office/drawing/2014/main" id="{FFED4FA6-C88B-1CB2-A8F1-E8DD0109E9A5}"/>
              </a:ext>
            </a:extLst>
          </p:cNvPr>
          <p:cNvSpPr/>
          <p:nvPr/>
        </p:nvSpPr>
        <p:spPr>
          <a:xfrm>
            <a:off x="6823095" y="44437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Dashboard Adoption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6">
            <a:extLst>
              <a:ext uri="{FF2B5EF4-FFF2-40B4-BE49-F238E27FC236}">
                <a16:creationId xmlns:a16="http://schemas.microsoft.com/office/drawing/2014/main" id="{24169C41-D151-1526-1F33-C57D746FF907}"/>
              </a:ext>
            </a:extLst>
          </p:cNvPr>
          <p:cNvSpPr/>
          <p:nvPr/>
        </p:nvSpPr>
        <p:spPr>
          <a:xfrm>
            <a:off x="6823095" y="4934181"/>
            <a:ext cx="4855558" cy="1185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≥80% of campaign managers actively </a:t>
            </a:r>
            <a:b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</a:br>
            <a: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using within 30 days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17">
            <a:extLst>
              <a:ext uri="{FF2B5EF4-FFF2-40B4-BE49-F238E27FC236}">
                <a16:creationId xmlns:a16="http://schemas.microsoft.com/office/drawing/2014/main" id="{1E16E62B-51C4-7E7B-32D3-846B0CBEA2E7}"/>
              </a:ext>
            </a:extLst>
          </p:cNvPr>
          <p:cNvSpPr/>
          <p:nvPr/>
        </p:nvSpPr>
        <p:spPr>
          <a:xfrm>
            <a:off x="1291095" y="5297084"/>
            <a:ext cx="3588187" cy="1185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Model forecast accuracy: acceptable</a:t>
            </a:r>
            <a:b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</a:br>
            <a: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error thresholds to be defined</a:t>
            </a:r>
            <a:b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</a:br>
            <a: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during pilot phase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0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E7EA8-CF2B-EFE8-C49B-007C319EE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164" y="688427"/>
            <a:ext cx="8911687" cy="739469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b="1" u="sng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Methods/Approach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77C3A-E3A0-DACB-0EFD-49A5BC58E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146" y="1535472"/>
            <a:ext cx="4561854" cy="5154085"/>
          </a:xfrm>
        </p:spPr>
        <p:txBody>
          <a:bodyPr wrap="square">
            <a:noAutofit/>
          </a:bodyPr>
          <a:lstStyle/>
          <a:p>
            <a:pPr marL="0" indent="0">
              <a:spcAft>
                <a:spcPts val="600"/>
              </a:spcAft>
              <a:buNone/>
              <a:defRPr b="1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Why Agile (short):</a:t>
            </a:r>
          </a:p>
          <a:p>
            <a:pPr marL="457200" lvl="1" indent="0">
              <a:spcAft>
                <a:spcPts val="4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Iterative learning for ML &amp; ad experiments  adapt as models and data evolve</a:t>
            </a:r>
          </a:p>
          <a:p>
            <a:pPr marL="457200" lvl="1" indent="0">
              <a:spcAft>
                <a:spcPts val="4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Early, measurable value via pilot sprints  lower risk &amp; faster ROI</a:t>
            </a:r>
          </a:p>
          <a:p>
            <a:pPr marL="0" indent="0">
              <a:spcAft>
                <a:spcPts val="600"/>
              </a:spcAft>
              <a:buNone/>
              <a:defRPr b="1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Stakeholder analysis &amp; engagement methods:</a:t>
            </a:r>
          </a:p>
          <a:p>
            <a:pPr marL="457200" lvl="1" indent="0">
              <a:spcAft>
                <a:spcPts val="4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Stakeholder mapping &amp; RACI matrix</a:t>
            </a:r>
          </a:p>
          <a:p>
            <a:pPr marL="457200" lvl="1" indent="0">
              <a:spcAft>
                <a:spcPts val="4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Persona workshops, stakeholder interviews &amp; alignment workshops</a:t>
            </a:r>
          </a:p>
          <a:p>
            <a:pPr marL="0" indent="0">
              <a:spcAft>
                <a:spcPts val="600"/>
              </a:spcAft>
              <a:buNone/>
              <a:defRPr b="1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Requirement gathering &amp; prioritization:</a:t>
            </a:r>
          </a:p>
          <a:p>
            <a:pPr marL="457200" lvl="1" indent="0">
              <a:spcAft>
                <a:spcPts val="4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Discovery workshops, user interviews, analytics review</a:t>
            </a:r>
          </a:p>
          <a:p>
            <a:pPr marL="457200" lvl="1" indent="0">
              <a:spcAft>
                <a:spcPts val="4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Capture requirements as user stories with acceptance criteria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5193E-B048-2B6E-8D44-8DA685FD42C2}"/>
              </a:ext>
            </a:extLst>
          </p:cNvPr>
          <p:cNvSpPr txBox="1"/>
          <p:nvPr/>
        </p:nvSpPr>
        <p:spPr>
          <a:xfrm>
            <a:off x="6416841" y="1535473"/>
            <a:ext cx="5662863" cy="479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 b="1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Roles &amp; ceremonies:</a:t>
            </a:r>
          </a:p>
          <a:p>
            <a:pPr lvl="1">
              <a:spcAft>
                <a:spcPts val="4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Product Owner, Scrum Master, PM, Data/ML Eng, Dev, QA, DevOps</a:t>
            </a:r>
          </a:p>
          <a:p>
            <a:pPr lvl="1">
              <a:spcAft>
                <a:spcPts val="4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Sprint planning, daily standups, refinement, sprint review &amp; retro</a:t>
            </a:r>
          </a:p>
          <a:p>
            <a:pPr lvl="1">
              <a:spcAft>
                <a:spcPts val="4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 b="1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Recommended Tools &amp; Tech:</a:t>
            </a:r>
          </a:p>
          <a:p>
            <a:pPr lvl="1">
              <a:spcAft>
                <a:spcPts val="4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Project: Jira/Azure Boards; Docs: Confluence/Notion; Workshops: Miro</a:t>
            </a:r>
          </a:p>
          <a:p>
            <a:pPr lvl="1">
              <a:spcAft>
                <a:spcPts val="4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Code/CI: GitHub/GitLab, CI (GitHub Actions/Jenkins); Docker &amp; K8s</a:t>
            </a:r>
          </a:p>
          <a:p>
            <a:pPr lvl="1">
              <a:spcAft>
                <a:spcPts val="4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Data/ML: Airflow/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dbt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BigQuery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/Redshift,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MLflow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/Kubeflow</a:t>
            </a:r>
          </a:p>
          <a:p>
            <a:pPr lvl="1">
              <a:spcAft>
                <a:spcPts val="4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Cloud: AWS/GCP/Azure; BI: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PowerBI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/Looker; Observability: Grafana/Datadog</a:t>
            </a:r>
          </a:p>
          <a:p>
            <a:pPr lvl="1">
              <a:spcAft>
                <a:spcPts val="4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Experimentation: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LaunchDarkly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/Split; Data quality: Great Expectations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637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E3B9216F-E78E-2989-B798-9DA392EE7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150" y="1461714"/>
            <a:ext cx="5211617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Start / Discovery (Month1)</a:t>
            </a:r>
            <a:b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Stakeholder interviews &amp; discovery workshops — capture personas &amp; KPIs.</a:t>
            </a:r>
            <a:b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Create initial backlog &amp; baselines (ROI, CPA, CVR).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&amp; Requirements (M1–M2)</a:t>
            </a:r>
            <a:b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Convert needs into prioritized user stories (WSJF/Impact-Effort).</a:t>
            </a:r>
            <a:b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Validate wireframes; define data &amp; integration points.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&amp; ML Dev (M3–M4)</a:t>
            </a:r>
            <a:b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Validate data, create data dictionary, enforce quality rules.</a:t>
            </a:r>
            <a:b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Define model success criteria; build/test models &amp; </a:t>
            </a: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backtests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Platform Build (M4–M5)</a:t>
            </a:r>
            <a:b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Build dashboard &amp; reporting flows; refine UX stories.</a:t>
            </a:r>
            <a:b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Coordinate Dev/QA for UAT and sprint deliveries.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Pilot &amp; Testing (M6)</a:t>
            </a:r>
            <a:b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Run control vs treatment pilot; monitor KPIs daily.</a:t>
            </a:r>
            <a:b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Collect feedback, fix priority issues, validate ROI/CPA.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8849E2-B5A4-0A42-4043-88E2A0AB3E07}"/>
              </a:ext>
            </a:extLst>
          </p:cNvPr>
          <p:cNvSpPr txBox="1"/>
          <p:nvPr/>
        </p:nvSpPr>
        <p:spPr>
          <a:xfrm>
            <a:off x="6769767" y="1461714"/>
            <a:ext cx="54382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Deployment, Training &amp; Rollout (M7+)</a:t>
            </a: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• Deliver training, run onboarding, publish runbooks.</a:t>
            </a: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• Manage cutover, security approvals, measure adoption.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Ongoing Ops &amp; Optimization</a:t>
            </a: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• Groom backlog, monitor KPIs, schedule model retrains.</a:t>
            </a: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• Monthly stakeholder reviews; vendor &amp; compliance management.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Key Deliverables I Own</a:t>
            </a: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• Personas, prioritized backlog, data dictionary, model cards.</a:t>
            </a: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• Pilot report (ROI/CPA), training materials, runbooks.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Tools &amp; Communication</a:t>
            </a: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• Jira / Confluence / Miro; GitHub + CI/CD; Docker/K8s.</a:t>
            </a: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• Airflow/</a:t>
            </a:r>
            <a:r>
              <a:rPr lang="en-US" alt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dbt</a:t>
            </a: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BigQuery</a:t>
            </a: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/Redshift + </a:t>
            </a:r>
            <a:r>
              <a:rPr lang="en-US" alt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MLflow</a:t>
            </a: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PowerBI</a:t>
            </a: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/Looker; Grafana.</a:t>
            </a: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• Cadence: daily standup, weekly sponsor update, monthly steering.</a:t>
            </a:r>
          </a:p>
          <a:p>
            <a:endParaRPr lang="en-US" sz="15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D590F6-D1DF-8C86-A09C-C0604BAB4DA2}"/>
              </a:ext>
            </a:extLst>
          </p:cNvPr>
          <p:cNvSpPr txBox="1"/>
          <p:nvPr/>
        </p:nvSpPr>
        <p:spPr>
          <a:xfrm>
            <a:off x="1876926" y="634415"/>
            <a:ext cx="7652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My Role</a:t>
            </a:r>
          </a:p>
        </p:txBody>
      </p:sp>
    </p:spTree>
    <p:extLst>
      <p:ext uri="{BB962C8B-B14F-4D97-AF65-F5344CB8AC3E}">
        <p14:creationId xmlns:p14="http://schemas.microsoft.com/office/powerpoint/2010/main" val="424566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4C506-B65D-246F-260C-5098980D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535" y="636142"/>
            <a:ext cx="8911687" cy="1280890"/>
          </a:xfrm>
        </p:spPr>
        <p:txBody>
          <a:bodyPr/>
          <a:lstStyle/>
          <a:p>
            <a:r>
              <a:rPr lang="en-US" b="1" u="sng" dirty="0">
                <a:solidFill>
                  <a:srgbClr val="403011"/>
                </a:solidFill>
                <a:latin typeface="Arial" panose="020B0604020202020204" pitchFamily="34" charset="0"/>
                <a:ea typeface="Brygada 1918 Semi Bold" pitchFamily="34" charset="-122"/>
                <a:cs typeface="Arial" panose="020B0604020202020204" pitchFamily="34" charset="0"/>
              </a:rPr>
              <a:t>Required Resources &amp; Budget Estimate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5533E-7710-1F17-C70E-9E52568A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535" y="1917032"/>
            <a:ext cx="5408612" cy="4191000"/>
          </a:xfrm>
        </p:spPr>
        <p:txBody>
          <a:bodyPr>
            <a:normAutofit/>
          </a:bodyPr>
          <a:lstStyle/>
          <a:p>
            <a:pPr marL="0" indent="0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Core Team (6–8 months)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403011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1 Project Manager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403011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2 Data Engineers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403011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2 Frontend &amp;Backend Developer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403011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1 Marketing Lead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403011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1 QA Specialist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403011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1 Integration Consultant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98BB57-3E1A-A5EC-FC49-45111A13E86A}"/>
              </a:ext>
            </a:extLst>
          </p:cNvPr>
          <p:cNvSpPr txBox="1">
            <a:spLocks/>
          </p:cNvSpPr>
          <p:nvPr/>
        </p:nvSpPr>
        <p:spPr>
          <a:xfrm>
            <a:off x="7048768" y="1905000"/>
            <a:ext cx="540861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Tools &amp; Infrastructure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403011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Cloud infrastructure </a:t>
            </a: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(AWS/GCP/Azure)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403011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Data warehousing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403011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ML compute resources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403011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Analytics tool licenses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403011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API connectors</a:t>
            </a:r>
          </a:p>
          <a:p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Business Intelligence tools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12">
            <a:extLst>
              <a:ext uri="{FF2B5EF4-FFF2-40B4-BE49-F238E27FC236}">
                <a16:creationId xmlns:a16="http://schemas.microsoft.com/office/drawing/2014/main" id="{BDEEB3DE-9CB5-5A4C-2A5C-62B7A9D61EC0}"/>
              </a:ext>
            </a:extLst>
          </p:cNvPr>
          <p:cNvSpPr/>
          <p:nvPr/>
        </p:nvSpPr>
        <p:spPr>
          <a:xfrm>
            <a:off x="1784535" y="6233890"/>
            <a:ext cx="607985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Timeline:</a:t>
            </a:r>
            <a:r>
              <a:rPr lang="en-US" sz="175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6–8 months to pilot and initial rollout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1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69E0E-8FF3-5417-A748-F0987E45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198" y="604023"/>
            <a:ext cx="8911687" cy="1280890"/>
          </a:xfrm>
        </p:spPr>
        <p:txBody>
          <a:bodyPr/>
          <a:lstStyle/>
          <a:p>
            <a:r>
              <a:rPr lang="en-US" b="1" u="sng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Budget Summary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B5F6A7B7-2E77-9BE1-FB6B-1E8063450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766" y="569377"/>
            <a:ext cx="7603760" cy="5491768"/>
          </a:xfrm>
          <a:prstGeom prst="rect">
            <a:avLst/>
          </a:prstGeom>
        </p:spPr>
      </p:pic>
      <p:sp>
        <p:nvSpPr>
          <p:cNvPr id="5" name="Text 3">
            <a:extLst>
              <a:ext uri="{FF2B5EF4-FFF2-40B4-BE49-F238E27FC236}">
                <a16:creationId xmlns:a16="http://schemas.microsoft.com/office/drawing/2014/main" id="{2D686B31-21D2-CBF0-A726-67B8BD80F82B}"/>
              </a:ext>
            </a:extLst>
          </p:cNvPr>
          <p:cNvSpPr/>
          <p:nvPr/>
        </p:nvSpPr>
        <p:spPr>
          <a:xfrm>
            <a:off x="2205571" y="2208932"/>
            <a:ext cx="1561981" cy="138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Personnel (6–8 months)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296143A8-8748-3962-7090-BFD9D09E2D0E}"/>
              </a:ext>
            </a:extLst>
          </p:cNvPr>
          <p:cNvSpPr/>
          <p:nvPr/>
        </p:nvSpPr>
        <p:spPr>
          <a:xfrm>
            <a:off x="2205571" y="2698119"/>
            <a:ext cx="868918" cy="138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Cloud &amp; tools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7">
            <a:extLst>
              <a:ext uri="{FF2B5EF4-FFF2-40B4-BE49-F238E27FC236}">
                <a16:creationId xmlns:a16="http://schemas.microsoft.com/office/drawing/2014/main" id="{08A63744-166D-A488-DD44-7D5A6CA1B87E}"/>
              </a:ext>
            </a:extLst>
          </p:cNvPr>
          <p:cNvSpPr/>
          <p:nvPr/>
        </p:nvSpPr>
        <p:spPr>
          <a:xfrm>
            <a:off x="2205571" y="3187306"/>
            <a:ext cx="968454" cy="138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Pilot ad testing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9">
            <a:extLst>
              <a:ext uri="{FF2B5EF4-FFF2-40B4-BE49-F238E27FC236}">
                <a16:creationId xmlns:a16="http://schemas.microsoft.com/office/drawing/2014/main" id="{4BAA16B6-7A83-46D1-B8D5-33CEAC611837}"/>
              </a:ext>
            </a:extLst>
          </p:cNvPr>
          <p:cNvSpPr/>
          <p:nvPr/>
        </p:nvSpPr>
        <p:spPr>
          <a:xfrm>
            <a:off x="2205571" y="3676493"/>
            <a:ext cx="1042035" cy="138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Training &amp; misc.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10">
            <a:extLst>
              <a:ext uri="{FF2B5EF4-FFF2-40B4-BE49-F238E27FC236}">
                <a16:creationId xmlns:a16="http://schemas.microsoft.com/office/drawing/2014/main" id="{657E35EF-A57A-07E8-E3AA-965B64A74432}"/>
              </a:ext>
            </a:extLst>
          </p:cNvPr>
          <p:cNvSpPr/>
          <p:nvPr/>
        </p:nvSpPr>
        <p:spPr>
          <a:xfrm>
            <a:off x="1935198" y="4324356"/>
            <a:ext cx="3523546" cy="698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400" b="1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Total: ₹29,20,000</a:t>
            </a: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(~₹30 Lakh)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11">
            <a:extLst>
              <a:ext uri="{FF2B5EF4-FFF2-40B4-BE49-F238E27FC236}">
                <a16:creationId xmlns:a16="http://schemas.microsoft.com/office/drawing/2014/main" id="{A6744B60-2F0F-D713-D5EE-C22866B439F0}"/>
              </a:ext>
            </a:extLst>
          </p:cNvPr>
          <p:cNvSpPr/>
          <p:nvPr/>
        </p:nvSpPr>
        <p:spPr>
          <a:xfrm>
            <a:off x="2029217" y="4828160"/>
            <a:ext cx="3429527" cy="631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Add 10% contingency if needed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99E18018-B661-4A33-72CE-2D23BF66C336}"/>
              </a:ext>
            </a:extLst>
          </p:cNvPr>
          <p:cNvSpPr/>
          <p:nvPr/>
        </p:nvSpPr>
        <p:spPr>
          <a:xfrm>
            <a:off x="1959922" y="2625554"/>
            <a:ext cx="138589" cy="138589"/>
          </a:xfrm>
          <a:prstGeom prst="roundRect">
            <a:avLst>
              <a:gd name="adj" fmla="val 13196"/>
            </a:avLst>
          </a:prstGeom>
          <a:solidFill>
            <a:srgbClr val="8D6717"/>
          </a:solidFill>
          <a:ln/>
        </p:spPr>
      </p:sp>
      <p:sp>
        <p:nvSpPr>
          <p:cNvPr id="12" name="Shape 6">
            <a:extLst>
              <a:ext uri="{FF2B5EF4-FFF2-40B4-BE49-F238E27FC236}">
                <a16:creationId xmlns:a16="http://schemas.microsoft.com/office/drawing/2014/main" id="{5723B613-FADD-D90B-B6A5-4564A1561124}"/>
              </a:ext>
            </a:extLst>
          </p:cNvPr>
          <p:cNvSpPr/>
          <p:nvPr/>
        </p:nvSpPr>
        <p:spPr>
          <a:xfrm>
            <a:off x="1959922" y="3112793"/>
            <a:ext cx="138589" cy="138589"/>
          </a:xfrm>
          <a:prstGeom prst="roundRect">
            <a:avLst>
              <a:gd name="adj" fmla="val 13196"/>
            </a:avLst>
          </a:prstGeom>
          <a:solidFill>
            <a:srgbClr val="D79D23"/>
          </a:solidFill>
          <a:ln/>
        </p:spPr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CE850340-DE5A-44B7-0469-8C0229FD72F6}"/>
              </a:ext>
            </a:extLst>
          </p:cNvPr>
          <p:cNvSpPr/>
          <p:nvPr/>
        </p:nvSpPr>
        <p:spPr>
          <a:xfrm>
            <a:off x="1959921" y="3600032"/>
            <a:ext cx="138589" cy="138589"/>
          </a:xfrm>
          <a:prstGeom prst="roundRect">
            <a:avLst>
              <a:gd name="adj" fmla="val 13196"/>
            </a:avLst>
          </a:prstGeom>
          <a:solidFill>
            <a:srgbClr val="E7BF6A"/>
          </a:solidFill>
          <a:ln/>
        </p:spPr>
      </p:sp>
      <p:sp>
        <p:nvSpPr>
          <p:cNvPr id="14" name="Shape 2">
            <a:extLst>
              <a:ext uri="{FF2B5EF4-FFF2-40B4-BE49-F238E27FC236}">
                <a16:creationId xmlns:a16="http://schemas.microsoft.com/office/drawing/2014/main" id="{91E0F401-3093-B315-2473-D2FB26590A30}"/>
              </a:ext>
            </a:extLst>
          </p:cNvPr>
          <p:cNvSpPr/>
          <p:nvPr/>
        </p:nvSpPr>
        <p:spPr>
          <a:xfrm>
            <a:off x="1959921" y="2168009"/>
            <a:ext cx="138589" cy="138589"/>
          </a:xfrm>
          <a:prstGeom prst="roundRect">
            <a:avLst>
              <a:gd name="adj" fmla="val 13196"/>
            </a:avLst>
          </a:prstGeom>
          <a:solidFill>
            <a:srgbClr val="42300B"/>
          </a:solidFill>
          <a:ln/>
        </p:spPr>
      </p:sp>
      <p:sp>
        <p:nvSpPr>
          <p:cNvPr id="15" name="Text 1">
            <a:extLst>
              <a:ext uri="{FF2B5EF4-FFF2-40B4-BE49-F238E27FC236}">
                <a16:creationId xmlns:a16="http://schemas.microsoft.com/office/drawing/2014/main" id="{C5333E0A-891B-92C7-5F49-0163AFEC51A4}"/>
              </a:ext>
            </a:extLst>
          </p:cNvPr>
          <p:cNvSpPr/>
          <p:nvPr/>
        </p:nvSpPr>
        <p:spPr>
          <a:xfrm>
            <a:off x="8101276" y="6359520"/>
            <a:ext cx="1732717" cy="216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2400" dirty="0">
                <a:solidFill>
                  <a:srgbClr val="2C2926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Pilot Estimate (INR)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8779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</TotalTime>
  <Words>1152</Words>
  <Application>Microsoft Office PowerPoint</Application>
  <PresentationFormat>Widescreen</PresentationFormat>
  <Paragraphs>158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Wisp</vt:lpstr>
      <vt:lpstr>Digital Marketing Campaigning Optimization Platform </vt:lpstr>
      <vt:lpstr>The Challenge</vt:lpstr>
      <vt:lpstr>Purpose &amp; Goals</vt:lpstr>
      <vt:lpstr>Project Objectives</vt:lpstr>
      <vt:lpstr>Success Criteria &amp; KPIs</vt:lpstr>
      <vt:lpstr>Methods/Approach</vt:lpstr>
      <vt:lpstr>PowerPoint Presentation</vt:lpstr>
      <vt:lpstr>Required Resources &amp; Budget Estimate</vt:lpstr>
      <vt:lpstr>Budget Summary</vt:lpstr>
      <vt:lpstr>Risks &amp; Mitigations</vt:lpstr>
      <vt:lpstr>Project Timeline</vt:lpstr>
      <vt:lpstr>Conclusion &amp; Call to 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nikhilhm1@gmail.com</dc:creator>
  <cp:lastModifiedBy>nikhilhm1@gmail.com</cp:lastModifiedBy>
  <cp:revision>48</cp:revision>
  <dcterms:created xsi:type="dcterms:W3CDTF">2025-08-21T08:33:13Z</dcterms:created>
  <dcterms:modified xsi:type="dcterms:W3CDTF">2025-08-29T07:21:07Z</dcterms:modified>
</cp:coreProperties>
</file>