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48" r:id="rId1"/>
    <p:sldMasterId id="2147483760" r:id="rId2"/>
  </p:sldMasterIdLst>
  <p:sldIdLst>
    <p:sldId id="256" r:id="rId3"/>
    <p:sldId id="271" r:id="rId4"/>
    <p:sldId id="270" r:id="rId5"/>
    <p:sldId id="272" r:id="rId6"/>
    <p:sldId id="273" r:id="rId7"/>
    <p:sldId id="275" r:id="rId8"/>
    <p:sldId id="276" r:id="rId9"/>
    <p:sldId id="284" r:id="rId10"/>
    <p:sldId id="288" r:id="rId11"/>
    <p:sldId id="291" r:id="rId12"/>
    <p:sldId id="292" r:id="rId13"/>
    <p:sldId id="293" r:id="rId14"/>
    <p:sldId id="279" r:id="rId15"/>
    <p:sldId id="286" r:id="rId16"/>
    <p:sldId id="287" r:id="rId17"/>
    <p:sldId id="280" r:id="rId18"/>
    <p:sldId id="281" r:id="rId19"/>
    <p:sldId id="290" r:id="rId20"/>
    <p:sldId id="269" r:id="rId2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75" d="100"/>
          <a:sy n="75" d="100"/>
        </p:scale>
        <p:origin x="1594" y="43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396319" y="802299"/>
            <a:ext cx="5618515" cy="2541431"/>
          </a:xfrm>
        </p:spPr>
        <p:txBody>
          <a:bodyPr bIns="0" anchor="b">
            <a:normAutofit/>
          </a:bodyPr>
          <a:lstStyle>
            <a:lvl1pPr algn="l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396319" y="3531205"/>
            <a:ext cx="5618515" cy="977621"/>
          </a:xfrm>
        </p:spPr>
        <p:txBody>
          <a:bodyPr tIns="91440" bIns="91440">
            <a:normAutofit/>
          </a:bodyPr>
          <a:lstStyle>
            <a:lvl1pPr marL="0" indent="0" algn="l">
              <a:buNone/>
              <a:defRPr sz="1600" b="0" cap="all" baseline="0">
                <a:solidFill>
                  <a:schemeClr val="tx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3/11/2025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396319" y="329308"/>
            <a:ext cx="3086292" cy="30920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34703" y="798973"/>
            <a:ext cx="802005" cy="503578"/>
          </a:xfrm>
        </p:spPr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396319" y="3528542"/>
            <a:ext cx="5618515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936713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3" name="Straight Connector 32"/>
          <p:cNvCxnSpPr/>
          <p:nvPr/>
        </p:nvCxnSpPr>
        <p:spPr>
          <a:xfrm>
            <a:off x="1443491" y="1847088"/>
            <a:ext cx="6571343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3/11/2025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94504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18028" y="798974"/>
            <a:ext cx="1103027" cy="465988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3491" y="798974"/>
            <a:ext cx="5301095" cy="465988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3/11/2025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6918028" y="798974"/>
            <a:ext cx="0" cy="4659889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1802423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0" y="0"/>
            <a:ext cx="9144677" cy="6858000"/>
            <a:chOff x="0" y="0"/>
            <a:chExt cx="9144677" cy="6858000"/>
          </a:xfrm>
        </p:grpSpPr>
        <p:pic>
          <p:nvPicPr>
            <p:cNvPr id="8" name="Picture 7" descr="SD-PanelTitle-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sp>
          <p:nvSpPr>
            <p:cNvPr id="11" name="Rectangle 10"/>
            <p:cNvSpPr/>
            <p:nvPr/>
          </p:nvSpPr>
          <p:spPr>
            <a:xfrm>
              <a:off x="1515532" y="1520422"/>
              <a:ext cx="6112935" cy="3818468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2" name="Picture 11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2" r="47959"/>
            <a:stretch/>
          </p:blipFill>
          <p:spPr>
            <a:xfrm>
              <a:off x="0" y="3128434"/>
              <a:ext cx="1664208" cy="612648"/>
            </a:xfrm>
            <a:prstGeom prst="rect">
              <a:avLst/>
            </a:prstGeom>
          </p:spPr>
        </p:pic>
        <p:pic>
          <p:nvPicPr>
            <p:cNvPr id="13" name="Picture 12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2" r="47959"/>
            <a:stretch/>
          </p:blipFill>
          <p:spPr>
            <a:xfrm>
              <a:off x="7480469" y="3128434"/>
              <a:ext cx="1664208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21934" y="1811863"/>
            <a:ext cx="5308866" cy="1515533"/>
          </a:xfrm>
        </p:spPr>
        <p:txBody>
          <a:bodyPr anchor="b">
            <a:noAutofit/>
          </a:bodyPr>
          <a:lstStyle>
            <a:lvl1pPr algn="ctr">
              <a:defRPr sz="48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21934" y="3598327"/>
            <a:ext cx="5308866" cy="1377651"/>
          </a:xfrm>
        </p:spPr>
        <p:txBody>
          <a:bodyPr anchor="t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65417" y="5054602"/>
            <a:ext cx="673276" cy="279400"/>
          </a:xfrm>
        </p:spPr>
        <p:txBody>
          <a:bodyPr/>
          <a:lstStyle/>
          <a:p>
            <a:fld id="{5BCAD085-E8A6-8845-BD4E-CB4CCA059FC4}" type="datetimeFigureOut">
              <a:rPr lang="en-US" smtClean="0"/>
              <a:t>3/11/2025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21934" y="5054602"/>
            <a:ext cx="4064860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17317" y="5054602"/>
            <a:ext cx="413483" cy="279400"/>
          </a:xfrm>
        </p:spPr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019825" y="3471329"/>
            <a:ext cx="5113083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6663278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278465" y="235626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3/11/2025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63750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78465" y="1641413"/>
            <a:ext cx="6595534" cy="1822514"/>
          </a:xfrm>
        </p:spPr>
        <p:txBody>
          <a:bodyPr anchor="b">
            <a:normAutofit/>
          </a:bodyPr>
          <a:lstStyle>
            <a:lvl1pPr algn="ctr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78465" y="3734859"/>
            <a:ext cx="6595534" cy="1090015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3/11/2025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31" name="Straight Connector 30"/>
          <p:cNvCxnSpPr/>
          <p:nvPr/>
        </p:nvCxnSpPr>
        <p:spPr>
          <a:xfrm>
            <a:off x="1278466" y="3599392"/>
            <a:ext cx="6595533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5676978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278465" y="235626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915337"/>
            <a:ext cx="6798734" cy="130386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76866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5152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3/11/2025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933467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76868" y="3243263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1832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1832" y="3243263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3/11/2025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41" name="Straight Connector 40"/>
          <p:cNvCxnSpPr/>
          <p:nvPr/>
        </p:nvCxnSpPr>
        <p:spPr>
          <a:xfrm>
            <a:off x="1278466" y="235467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9740130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15337"/>
            <a:ext cx="6798735" cy="130386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3/11/2025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278466" y="235467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8098847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3/11/2025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263899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388534"/>
            <a:ext cx="2536798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20062" y="982132"/>
            <a:ext cx="3855539" cy="4893735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031065"/>
            <a:ext cx="2536798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3/11/2025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278466" y="2912533"/>
            <a:ext cx="233359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158445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3/11/2025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33" name="Straight Connector 32"/>
          <p:cNvCxnSpPr/>
          <p:nvPr/>
        </p:nvCxnSpPr>
        <p:spPr>
          <a:xfrm>
            <a:off x="1443491" y="1847088"/>
            <a:ext cx="6571343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6120085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883832"/>
            <a:ext cx="3632202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069" y="1032933"/>
            <a:ext cx="2929463" cy="4792136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255432"/>
            <a:ext cx="3632201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3/11/2025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614368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4815415"/>
            <a:ext cx="6798734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26260" y="1032933"/>
            <a:ext cx="7091482" cy="33612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6" y="5382153"/>
            <a:ext cx="6798734" cy="493712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3/11/2025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406390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906873"/>
            <a:ext cx="6798734" cy="309786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275666"/>
            <a:ext cx="6798736" cy="1600202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3/11/2025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278465" y="4140199"/>
            <a:ext cx="6606425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442023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4333" y="982132"/>
            <a:ext cx="6400250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00200" y="3352799"/>
            <a:ext cx="5892798" cy="651933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3" y="4343400"/>
            <a:ext cx="6798738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3/11/2025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49969" y="905362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72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633503" y="2827870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72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278466" y="4140199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0312700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9" y="3308581"/>
            <a:ext cx="679872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4777381"/>
            <a:ext cx="679873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3/11/2025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568269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09416" y="982132"/>
            <a:ext cx="632516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8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639312"/>
            <a:ext cx="6798730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529667"/>
            <a:ext cx="6798736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3/11/2025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78060" y="89689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649796" y="260772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278466" y="342900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2314136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82131"/>
            <a:ext cx="6798734" cy="2294467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3200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566160"/>
            <a:ext cx="6798730" cy="905256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6" y="4470400"/>
            <a:ext cx="6798734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3/11/2025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278469" y="3429000"/>
            <a:ext cx="6606421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3700086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5" y="2490135"/>
            <a:ext cx="6798736" cy="3385733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3/11/2025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278466" y="2354670"/>
            <a:ext cx="660642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7963783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356667" y="906873"/>
            <a:ext cx="1618930" cy="496899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7" y="906873"/>
            <a:ext cx="4915509" cy="4968993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3/11/2025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6245512" y="906873"/>
            <a:ext cx="0" cy="4968993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769334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3491" y="1756130"/>
            <a:ext cx="5617002" cy="1887950"/>
          </a:xfrm>
        </p:spPr>
        <p:txBody>
          <a:bodyPr anchor="b">
            <a:normAutofit/>
          </a:bodyPr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3492" y="3806196"/>
            <a:ext cx="5617002" cy="1012929"/>
          </a:xfrm>
        </p:spPr>
        <p:txBody>
          <a:bodyPr tIns="91440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3/11/2025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443491" y="3804985"/>
            <a:ext cx="561700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577288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3491" y="804890"/>
            <a:ext cx="6571343" cy="105930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3490" y="2013936"/>
            <a:ext cx="3125871" cy="34375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89182" y="2013936"/>
            <a:ext cx="3125652" cy="343755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3/11/2025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33" name="Straight Connector 32"/>
          <p:cNvCxnSpPr/>
          <p:nvPr/>
        </p:nvCxnSpPr>
        <p:spPr>
          <a:xfrm>
            <a:off x="1443491" y="1847088"/>
            <a:ext cx="6571343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630061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6" name="Straight Connector 35"/>
          <p:cNvCxnSpPr/>
          <p:nvPr/>
        </p:nvCxnSpPr>
        <p:spPr>
          <a:xfrm>
            <a:off x="1443491" y="1847088"/>
            <a:ext cx="6571343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3491" y="804164"/>
            <a:ext cx="6571344" cy="105631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3491" y="2019550"/>
            <a:ext cx="3125766" cy="801943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43491" y="2824270"/>
            <a:ext cx="3125766" cy="264445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89182" y="2023004"/>
            <a:ext cx="3125652" cy="802237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89182" y="2821491"/>
            <a:ext cx="3125652" cy="263737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3/11/2025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652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2" name="Straight Connector 31"/>
          <p:cNvCxnSpPr/>
          <p:nvPr/>
        </p:nvCxnSpPr>
        <p:spPr>
          <a:xfrm>
            <a:off x="1443491" y="1847088"/>
            <a:ext cx="6571343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3/11/2025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97817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3/11/2025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07576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9042" y="798973"/>
            <a:ext cx="2425950" cy="2247117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86656" y="798974"/>
            <a:ext cx="3828178" cy="4658826"/>
          </a:xfrm>
        </p:spPr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39042" y="3205492"/>
            <a:ext cx="2427369" cy="2248181"/>
          </a:xfrm>
        </p:spPr>
        <p:txBody>
          <a:bodyPr>
            <a:normAutofit/>
          </a:bodyPr>
          <a:lstStyle>
            <a:lvl1pPr marL="0" indent="0" algn="l">
              <a:buNone/>
              <a:defRPr sz="16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3/11/2025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7" name="Straight Connector 16"/>
          <p:cNvCxnSpPr/>
          <p:nvPr/>
        </p:nvCxnSpPr>
        <p:spPr>
          <a:xfrm>
            <a:off x="1441748" y="3205491"/>
            <a:ext cx="2423276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255912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4996501" y="482171"/>
            <a:ext cx="3511387" cy="5149101"/>
            <a:chOff x="6852919" y="583365"/>
            <a:chExt cx="4681849" cy="5181928"/>
          </a:xfrm>
        </p:grpSpPr>
        <p:sp>
          <p:nvSpPr>
            <p:cNvPr id="14" name="Rectangle 13"/>
            <p:cNvSpPr/>
            <p:nvPr/>
          </p:nvSpPr>
          <p:spPr>
            <a:xfrm>
              <a:off x="6852919" y="583365"/>
              <a:ext cx="4681849" cy="5181928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Rectangle 14"/>
            <p:cNvSpPr/>
            <p:nvPr/>
          </p:nvSpPr>
          <p:spPr>
            <a:xfrm>
              <a:off x="7273787" y="915806"/>
              <a:ext cx="3844017" cy="4507918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148" y="1129513"/>
            <a:ext cx="3244935" cy="1830584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640128" y="1122543"/>
            <a:ext cx="2234998" cy="3866327"/>
          </a:xfrm>
          <a:solidFill>
            <a:schemeClr val="bg1">
              <a:lumMod val="8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43492" y="3145992"/>
            <a:ext cx="3240286" cy="2003742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436664" y="5469857"/>
            <a:ext cx="3252420" cy="320123"/>
          </a:xfrm>
        </p:spPr>
        <p:txBody>
          <a:bodyPr/>
          <a:lstStyle>
            <a:lvl1pPr algn="l">
              <a:defRPr/>
            </a:lvl1pPr>
          </a:lstStyle>
          <a:p>
            <a:fld id="{5BCAD085-E8A6-8845-BD4E-CB4CCA059FC4}" type="datetimeFigureOut">
              <a:rPr lang="en-US" smtClean="0"/>
              <a:t>3/11/2025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437530" y="318641"/>
            <a:ext cx="3251553" cy="32093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31" name="Straight Connector 30"/>
          <p:cNvCxnSpPr/>
          <p:nvPr/>
        </p:nvCxnSpPr>
        <p:spPr>
          <a:xfrm>
            <a:off x="1441281" y="3143605"/>
            <a:ext cx="3242014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971786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8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20" Type="http://schemas.openxmlformats.org/officeDocument/2006/relationships/image" Target="../media/image5.png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19" Type="http://schemas.openxmlformats.org/officeDocument/2006/relationships/image" Target="../media/image4.png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015734"/>
            <a:ext cx="9144000" cy="4079520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00" t="1538" r="12500" b="-1538"/>
          <a:stretch/>
        </p:blipFill>
        <p:spPr>
          <a:xfrm>
            <a:off x="-1" y="6095253"/>
            <a:ext cx="9144001" cy="774727"/>
          </a:xfrm>
          <a:prstGeom prst="rect">
            <a:avLst/>
          </a:prstGeom>
        </p:spPr>
      </p:pic>
      <p:cxnSp>
        <p:nvCxnSpPr>
          <p:cNvPr id="13" name="Straight Connector 12"/>
          <p:cNvCxnSpPr/>
          <p:nvPr/>
        </p:nvCxnSpPr>
        <p:spPr>
          <a:xfrm>
            <a:off x="0" y="6101127"/>
            <a:ext cx="9144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43491" y="804520"/>
            <a:ext cx="6571343" cy="104923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3491" y="2015733"/>
            <a:ext cx="6571343" cy="34506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646542" y="330370"/>
            <a:ext cx="2368292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CAD085-E8A6-8845-BD4E-CB4CCA059FC4}" type="datetimeFigureOut">
              <a:rPr lang="en-US" smtClean="0"/>
              <a:t>3/11/2025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43491" y="329308"/>
            <a:ext cx="4034004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7725" y="798973"/>
            <a:ext cx="795746" cy="50357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2800">
                <a:solidFill>
                  <a:schemeClr val="accent1"/>
                </a:solidFill>
              </a:defRPr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66739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9" r:id="rId1"/>
    <p:sldLayoutId id="2147483750" r:id="rId2"/>
    <p:sldLayoutId id="2147483751" r:id="rId3"/>
    <p:sldLayoutId id="2147483752" r:id="rId4"/>
    <p:sldLayoutId id="2147483753" r:id="rId5"/>
    <p:sldLayoutId id="2147483754" r:id="rId6"/>
    <p:sldLayoutId id="2147483755" r:id="rId7"/>
    <p:sldLayoutId id="2147483756" r:id="rId8"/>
    <p:sldLayoutId id="2147483757" r:id="rId9"/>
    <p:sldLayoutId id="2147483758" r:id="rId10"/>
    <p:sldLayoutId id="2147483759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200" b="0" i="0" kern="1200" cap="all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6858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0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6858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6858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6858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4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6858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9152467" cy="6858000"/>
            <a:chOff x="0" y="0"/>
            <a:chExt cx="9152467" cy="6858000"/>
          </a:xfrm>
        </p:grpSpPr>
        <p:pic>
          <p:nvPicPr>
            <p:cNvPr id="8" name="Picture 7" descr="S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553888" y="542807"/>
              <a:ext cx="8039776" cy="5756392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14240"/>
            <a:stretch/>
          </p:blipFill>
          <p:spPr>
            <a:xfrm>
              <a:off x="0" y="3128434"/>
              <a:ext cx="68580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14240"/>
            <a:stretch/>
          </p:blipFill>
          <p:spPr>
            <a:xfrm>
              <a:off x="8466667" y="3128434"/>
              <a:ext cx="68580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76866" y="915337"/>
            <a:ext cx="6798734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2490135"/>
            <a:ext cx="6798736" cy="344499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56670" y="5960533"/>
            <a:ext cx="1148283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5BCAD085-E8A6-8845-BD4E-CB4CCA059FC4}" type="datetimeFigureOut">
              <a:rPr lang="en-US" smtClean="0"/>
              <a:t>3/11/2025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76865" y="5960533"/>
            <a:ext cx="510466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80091" y="5960533"/>
            <a:ext cx="39551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02279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1" r:id="rId1"/>
    <p:sldLayoutId id="2147483762" r:id="rId2"/>
    <p:sldLayoutId id="2147483763" r:id="rId3"/>
    <p:sldLayoutId id="2147483764" r:id="rId4"/>
    <p:sldLayoutId id="2147483765" r:id="rId5"/>
    <p:sldLayoutId id="2147483766" r:id="rId6"/>
    <p:sldLayoutId id="2147483767" r:id="rId7"/>
    <p:sldLayoutId id="2147483768" r:id="rId8"/>
    <p:sldLayoutId id="2147483769" r:id="rId9"/>
    <p:sldLayoutId id="2147483770" r:id="rId10"/>
    <p:sldLayoutId id="2147483771" r:id="rId11"/>
    <p:sldLayoutId id="2147483772" r:id="rId12"/>
    <p:sldLayoutId id="2147483773" r:id="rId13"/>
    <p:sldLayoutId id="2147483774" r:id="rId14"/>
    <p:sldLayoutId id="2147483775" r:id="rId15"/>
    <p:sldLayoutId id="2147483776" r:id="rId16"/>
    <p:sldLayoutId id="2147483777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IN" b="0" i="0" dirty="0">
                <a:solidFill>
                  <a:srgbClr val="33333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Enterprise Procurement Management System</a:t>
            </a:r>
            <a:endParaRPr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IN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0" indent="0" algn="ctr">
              <a:buNone/>
            </a:pPr>
            <a:r>
              <a:rPr lang="en-IN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400" dirty="0">
                <a:latin typeface="Arial" panose="020B0604020202020204" pitchFamily="34" charset="0"/>
                <a:cs typeface="Arial" panose="020B0604020202020204" pitchFamily="34" charset="0"/>
              </a:rPr>
              <a:t>A streamlined solution for efficient </a:t>
            </a:r>
            <a:r>
              <a:rPr lang="en-IN" sz="2400" dirty="0">
                <a:latin typeface="Arial" panose="020B0604020202020204" pitchFamily="34" charset="0"/>
                <a:cs typeface="Arial" panose="020B0604020202020204" pitchFamily="34" charset="0"/>
              </a:rPr>
              <a:t>Procurement         </a:t>
            </a:r>
            <a:r>
              <a:rPr lang="en-IN" dirty="0"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  <a:r>
              <a:rPr lang="en-IN" sz="2400" dirty="0">
                <a:latin typeface="Arial" panose="020B0604020202020204" pitchFamily="34" charset="0"/>
                <a:cs typeface="Arial" panose="020B0604020202020204" pitchFamily="34" charset="0"/>
              </a:rPr>
              <a:t>anagement</a:t>
            </a:r>
            <a:endParaRPr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IN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IN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IN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IN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IN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IN" sz="2400" dirty="0">
                <a:latin typeface="Arial" panose="020B0604020202020204" pitchFamily="34" charset="0"/>
                <a:cs typeface="Arial" panose="020B0604020202020204" pitchFamily="34" charset="0"/>
              </a:rPr>
              <a:t>-Kumaran Dharmalingam</a:t>
            </a:r>
            <a:r>
              <a:rPr sz="2400" dirty="0">
                <a:latin typeface="Arial" panose="020B0604020202020204" pitchFamily="34" charset="0"/>
                <a:cs typeface="Arial" panose="020B0604020202020204" pitchFamily="34" charset="0"/>
              </a:rPr>
              <a:t> |</a:t>
            </a:r>
            <a:r>
              <a:rPr lang="en-IN" sz="2400" dirty="0">
                <a:latin typeface="Arial" panose="020B0604020202020204" pitchFamily="34" charset="0"/>
                <a:cs typeface="Arial" panose="020B0604020202020204" pitchFamily="34" charset="0"/>
              </a:rPr>
              <a:t>  11/03/2025</a:t>
            </a:r>
            <a:r>
              <a:rPr sz="2400" dirty="0">
                <a:latin typeface="Arial" panose="020B0604020202020204" pitchFamily="34" charset="0"/>
                <a:cs typeface="Arial" panose="020B0604020202020204" pitchFamily="34" charset="0"/>
              </a:rPr>
              <a:t>  |</a:t>
            </a:r>
            <a:r>
              <a:rPr lang="en-IN" sz="2400" dirty="0">
                <a:latin typeface="Arial" panose="020B0604020202020204" pitchFamily="34" charset="0"/>
                <a:cs typeface="Arial" panose="020B0604020202020204" pitchFamily="34" charset="0"/>
              </a:rPr>
              <a:t>       COEPD</a:t>
            </a:r>
            <a:endParaRPr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E7DF62F-8F22-8B9D-2140-75C1AF6C725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8AB6BAE-5E43-8B9A-A0DE-654E9840F726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0" y="0"/>
            <a:ext cx="9144000" cy="6724650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buNone/>
            </a:pPr>
            <a:r>
              <a:rPr lang="en-IN" sz="2200" b="1" dirty="0">
                <a:latin typeface="Arial" panose="020B0604020202020204" pitchFamily="34" charset="0"/>
                <a:cs typeface="Arial" panose="020B0604020202020204" pitchFamily="34" charset="0"/>
              </a:rPr>
              <a:t>Agile Methodology Overview</a:t>
            </a:r>
          </a:p>
          <a:p>
            <a:pPr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Definition of Agile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An iterative approach to software development</a:t>
            </a:r>
          </a:p>
          <a:p>
            <a:pPr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Core Agile Principles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Flexibility, Customer Collaboration, and Continuous Improvement</a:t>
            </a:r>
          </a:p>
          <a:p>
            <a:pPr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Benefits of Agile in Enterprise Procurement Development</a:t>
            </a:r>
          </a:p>
          <a:p>
            <a:pPr>
              <a:buNone/>
            </a:pPr>
            <a:endParaRPr lang="en-IN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None/>
            </a:pPr>
            <a:r>
              <a:rPr lang="en-IN" sz="1800" b="1" dirty="0">
                <a:latin typeface="Arial" panose="020B0604020202020204" pitchFamily="34" charset="0"/>
                <a:cs typeface="Arial" panose="020B0604020202020204" pitchFamily="34" charset="0"/>
              </a:rPr>
              <a:t>Agile Framework for Development</a:t>
            </a:r>
            <a:endParaRPr lang="en-IN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IN" sz="1600" b="1" dirty="0">
                <a:latin typeface="Arial" panose="020B0604020202020204" pitchFamily="34" charset="0"/>
                <a:cs typeface="Arial" panose="020B0604020202020204" pitchFamily="34" charset="0"/>
              </a:rPr>
              <a:t>Popular Agile Frameworks:</a:t>
            </a:r>
            <a:r>
              <a:rPr lang="en-IN" sz="1600" dirty="0">
                <a:latin typeface="Arial" panose="020B0604020202020204" pitchFamily="34" charset="0"/>
                <a:cs typeface="Arial" panose="020B0604020202020204" pitchFamily="34" charset="0"/>
              </a:rPr>
              <a:t> Scrum, Kanban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IN" sz="1600" b="1" dirty="0">
                <a:latin typeface="Arial" panose="020B0604020202020204" pitchFamily="34" charset="0"/>
                <a:cs typeface="Arial" panose="020B0604020202020204" pitchFamily="34" charset="0"/>
              </a:rPr>
              <a:t>Key Roles in Agile:</a:t>
            </a:r>
            <a:r>
              <a:rPr lang="en-IN" sz="1600" dirty="0">
                <a:latin typeface="Arial" panose="020B0604020202020204" pitchFamily="34" charset="0"/>
                <a:cs typeface="Arial" panose="020B0604020202020204" pitchFamily="34" charset="0"/>
              </a:rPr>
              <a:t> Product Owner, Scrum Master, Development Team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IN" sz="1600" b="1" dirty="0">
                <a:latin typeface="Arial" panose="020B0604020202020204" pitchFamily="34" charset="0"/>
                <a:cs typeface="Arial" panose="020B0604020202020204" pitchFamily="34" charset="0"/>
              </a:rPr>
              <a:t>Iterative Development:</a:t>
            </a:r>
            <a:r>
              <a:rPr lang="en-IN" sz="1600" dirty="0">
                <a:latin typeface="Arial" panose="020B0604020202020204" pitchFamily="34" charset="0"/>
                <a:cs typeface="Arial" panose="020B0604020202020204" pitchFamily="34" charset="0"/>
              </a:rPr>
              <a:t> Delivering features in Sprints</a:t>
            </a:r>
          </a:p>
          <a:p>
            <a:pPr>
              <a:buNone/>
            </a:pPr>
            <a:b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900" dirty="0">
                <a:latin typeface="Arial" panose="020B0604020202020204" pitchFamily="34" charset="0"/>
                <a:cs typeface="Arial" panose="020B0604020202020204" pitchFamily="34" charset="0"/>
              </a:rPr>
              <a:t>            </a:t>
            </a:r>
            <a:br>
              <a:rPr lang="en-US" sz="900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US" sz="900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US" sz="900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US" sz="900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US" sz="900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US" sz="900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US" sz="900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0" indent="0">
              <a:buNone/>
            </a:pP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5904286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6FB64EE-E702-4C6D-38F3-9B20C5AA299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84E8BF6-E456-D023-4B4F-6BCFA781D8EF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0" y="0"/>
            <a:ext cx="9144000" cy="6724650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buNone/>
            </a:pPr>
            <a:endParaRPr lang="en-US" sz="22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  <a:buNone/>
            </a:pPr>
            <a:endParaRPr lang="en-US" sz="22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None/>
            </a:pPr>
            <a:r>
              <a:rPr lang="en-US" sz="1800" b="1" dirty="0">
                <a:latin typeface="Arial" panose="020B0604020202020204" pitchFamily="34" charset="0"/>
                <a:cs typeface="Arial" panose="020B0604020202020204" pitchFamily="34" charset="0"/>
              </a:rPr>
              <a:t>Requirement Gathering &amp; User Stories</a:t>
            </a:r>
          </a:p>
          <a:p>
            <a:pPr>
              <a:lnSpc>
                <a:spcPct val="100000"/>
              </a:lnSpc>
            </a:pPr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Stakeholder Involvement: 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Workshops and Brainstorming</a:t>
            </a:r>
          </a:p>
          <a:p>
            <a:pPr>
              <a:lnSpc>
                <a:spcPct val="100000"/>
              </a:lnSpc>
            </a:pPr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Creating User Stories: Example: 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"As a procurement manager, I want to track purchase orders in real-time."</a:t>
            </a:r>
          </a:p>
          <a:p>
            <a:pPr>
              <a:lnSpc>
                <a:spcPct val="100000"/>
              </a:lnSpc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Backlog Prioritization</a:t>
            </a:r>
          </a:p>
          <a:p>
            <a:pPr>
              <a:buNone/>
            </a:pPr>
            <a:r>
              <a:rPr lang="en-US" sz="1800" b="1" dirty="0">
                <a:latin typeface="Arial" panose="020B0604020202020204" pitchFamily="34" charset="0"/>
                <a:cs typeface="Arial" panose="020B0604020202020204" pitchFamily="34" charset="0"/>
              </a:rPr>
              <a:t>Development Lifecycle in Agile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Sprint Planning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Design, Development, and Testing Cycles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Sprint Review and Retrospective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Continuous Feedback and Deployment</a:t>
            </a:r>
          </a:p>
          <a:p>
            <a:pPr>
              <a:buNone/>
            </a:pPr>
            <a:b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900" dirty="0">
                <a:latin typeface="Arial" panose="020B0604020202020204" pitchFamily="34" charset="0"/>
                <a:cs typeface="Arial" panose="020B0604020202020204" pitchFamily="34" charset="0"/>
              </a:rPr>
              <a:t>            </a:t>
            </a:r>
            <a:br>
              <a:rPr lang="en-US" sz="900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US" sz="900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US" sz="900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US" sz="900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US" sz="900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US" sz="900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US" sz="900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0" indent="0">
              <a:buNone/>
            </a:pP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9062305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ECA22E2-3373-74DD-6BBE-5CC0CAEE801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CBB26B8-1AA9-766C-9765-6DBE5F705E9F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0" y="0"/>
            <a:ext cx="9144000" cy="6724650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endParaRPr lang="en-US" sz="1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None/>
            </a:pPr>
            <a:r>
              <a:rPr lang="en-US" sz="1800" b="1" dirty="0">
                <a:latin typeface="Arial" panose="020B0604020202020204" pitchFamily="34" charset="0"/>
                <a:cs typeface="Arial" panose="020B0604020202020204" pitchFamily="34" charset="0"/>
              </a:rPr>
              <a:t> Key Features of Procurement Management System</a:t>
            </a:r>
            <a:endParaRPr 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30238" indent="-182563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Supplier Management</a:t>
            </a:r>
          </a:p>
          <a:p>
            <a:pPr marL="630238" indent="-182563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Purchase Order &amp; Approval Workflows</a:t>
            </a:r>
          </a:p>
          <a:p>
            <a:pPr marL="630238" indent="-182563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Invoice Processing &amp; Payment Tracking</a:t>
            </a:r>
          </a:p>
          <a:p>
            <a:pPr marL="630238" indent="-182563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Reporting &amp; Analytics</a:t>
            </a:r>
          </a:p>
          <a:p>
            <a:pPr>
              <a:lnSpc>
                <a:spcPct val="130000"/>
              </a:lnSpc>
              <a:buNone/>
            </a:pPr>
            <a:r>
              <a:rPr lang="en-IN" sz="1800" b="1" dirty="0">
                <a:latin typeface="Arial" panose="020B0604020202020204" pitchFamily="34" charset="0"/>
                <a:cs typeface="Arial" panose="020B0604020202020204" pitchFamily="34" charset="0"/>
              </a:rPr>
              <a:t> Agile Tools &amp; Technologies Used</a:t>
            </a:r>
          </a:p>
          <a:p>
            <a:pPr marL="630238" indent="-182563">
              <a:buFont typeface="Arial" panose="020B0604020202020204" pitchFamily="34" charset="0"/>
              <a:buChar char="•"/>
            </a:pPr>
            <a:r>
              <a:rPr lang="en-IN" sz="1600" b="1" dirty="0">
                <a:latin typeface="Arial" panose="020B0604020202020204" pitchFamily="34" charset="0"/>
                <a:cs typeface="Arial" panose="020B0604020202020204" pitchFamily="34" charset="0"/>
              </a:rPr>
              <a:t>Project Management Tools:</a:t>
            </a:r>
            <a:r>
              <a:rPr lang="en-IN" sz="1600" dirty="0">
                <a:latin typeface="Arial" panose="020B0604020202020204" pitchFamily="34" charset="0"/>
                <a:cs typeface="Arial" panose="020B0604020202020204" pitchFamily="34" charset="0"/>
              </a:rPr>
              <a:t> Jira, Trello, Azure DevOps</a:t>
            </a:r>
          </a:p>
          <a:p>
            <a:pPr marL="630238" indent="-182563">
              <a:buFont typeface="Arial" panose="020B0604020202020204" pitchFamily="34" charset="0"/>
              <a:buChar char="•"/>
            </a:pPr>
            <a:r>
              <a:rPr lang="en-IN" sz="1600" b="1" dirty="0">
                <a:latin typeface="Arial" panose="020B0604020202020204" pitchFamily="34" charset="0"/>
                <a:cs typeface="Arial" panose="020B0604020202020204" pitchFamily="34" charset="0"/>
              </a:rPr>
              <a:t>Technology Stack:</a:t>
            </a:r>
            <a:r>
              <a:rPr lang="en-IN" sz="1600" dirty="0">
                <a:latin typeface="Arial" panose="020B0604020202020204" pitchFamily="34" charset="0"/>
                <a:cs typeface="Arial" panose="020B0604020202020204" pitchFamily="34" charset="0"/>
              </a:rPr>
              <a:t> Cloud-based solutions, APIs, AI-driven analytics</a:t>
            </a:r>
          </a:p>
          <a:p>
            <a:pPr>
              <a:lnSpc>
                <a:spcPct val="140000"/>
              </a:lnSpc>
              <a:buNone/>
            </a:pPr>
            <a:r>
              <a:rPr lang="en-US" sz="1800" b="1" dirty="0">
                <a:latin typeface="Arial" panose="020B0604020202020204" pitchFamily="34" charset="0"/>
                <a:cs typeface="Arial" panose="020B0604020202020204" pitchFamily="34" charset="0"/>
              </a:rPr>
              <a:t> Challenges &amp; Mitigation Strategies</a:t>
            </a:r>
          </a:p>
          <a:p>
            <a:pPr marL="630238" indent="-182563">
              <a:buFont typeface="Arial" panose="020B0604020202020204" pitchFamily="34" charset="0"/>
              <a:buChar char="•"/>
            </a:pPr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Scope Creep: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Define clear sprint goals</a:t>
            </a:r>
          </a:p>
          <a:p>
            <a:pPr marL="630238" indent="-182563">
              <a:buFont typeface="Arial" panose="020B0604020202020204" pitchFamily="34" charset="0"/>
              <a:buChar char="•"/>
            </a:pPr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Integration Issues: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Use modular architecture</a:t>
            </a:r>
          </a:p>
          <a:p>
            <a:pPr marL="630238" indent="-182563">
              <a:buFont typeface="Arial" panose="020B0604020202020204" pitchFamily="34" charset="0"/>
              <a:buChar char="•"/>
            </a:pPr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Change Management: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Continuous training and feedback loops</a:t>
            </a:r>
          </a:p>
          <a:p>
            <a:pPr>
              <a:buNone/>
            </a:pPr>
            <a:b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900" dirty="0">
                <a:latin typeface="Arial" panose="020B0604020202020204" pitchFamily="34" charset="0"/>
                <a:cs typeface="Arial" panose="020B0604020202020204" pitchFamily="34" charset="0"/>
              </a:rPr>
              <a:t>            </a:t>
            </a:r>
            <a:br>
              <a:rPr lang="en-US" sz="900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US" sz="900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US" sz="900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US" sz="900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US" sz="900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US" sz="900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US" sz="900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0" indent="0">
              <a:buNone/>
            </a:pP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3570998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E919986-4876-1992-60F9-64EB8E2EDEB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EADE588-2B97-9649-9F51-CC6C12059CC4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0" y="0"/>
            <a:ext cx="9144000" cy="672465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IN" sz="1500" b="1" i="0" u="none" strike="noStrike" baseline="0" dirty="0">
                <a:latin typeface="Arial" panose="020B0604020202020204" pitchFamily="34" charset="0"/>
                <a:cs typeface="Arial" panose="020B0604020202020204" pitchFamily="34" charset="0"/>
              </a:rPr>
              <a:t>Resources:</a:t>
            </a:r>
            <a:br>
              <a:rPr lang="en-IN" sz="1500" b="1" i="0" u="none" strike="noStrike" baseline="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IN" sz="1500" b="1" i="0" u="none" strike="noStrike" baseline="0" dirty="0">
                <a:latin typeface="Arial" panose="020B0604020202020204" pitchFamily="34" charset="0"/>
                <a:cs typeface="Arial" panose="020B0604020202020204" pitchFamily="34" charset="0"/>
              </a:rPr>
              <a:t>     </a:t>
            </a:r>
            <a:r>
              <a:rPr lang="en-IN" sz="1500" b="1" dirty="0"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  <a:r>
              <a:rPr lang="en-IN" sz="1500" b="1" i="0" u="none" strike="noStrike" baseline="0" dirty="0">
                <a:latin typeface="Arial" panose="020B0604020202020204" pitchFamily="34" charset="0"/>
                <a:cs typeface="Arial" panose="020B0604020202020204" pitchFamily="34" charset="0"/>
              </a:rPr>
              <a:t>            </a:t>
            </a:r>
          </a:p>
          <a:p>
            <a:pPr marL="0" indent="0">
              <a:buNone/>
            </a:pPr>
            <a:r>
              <a:rPr lang="en-IN" sz="1600" b="1" dirty="0">
                <a:latin typeface="Arial" panose="020B0604020202020204" pitchFamily="34" charset="0"/>
                <a:cs typeface="Arial" panose="020B0604020202020204" pitchFamily="34" charset="0"/>
              </a:rPr>
              <a:t>             </a:t>
            </a:r>
            <a:r>
              <a:rPr lang="en-IN" sz="1600" b="1" i="0" u="none" strike="noStrike" baseline="0" dirty="0">
                <a:latin typeface="Arial" panose="020B0604020202020204" pitchFamily="34" charset="0"/>
                <a:cs typeface="Arial" panose="020B0604020202020204" pitchFamily="34" charset="0"/>
              </a:rPr>
              <a:t> People</a:t>
            </a:r>
          </a:p>
          <a:p>
            <a:pPr lvl="2"/>
            <a:r>
              <a:rPr lang="en-IN" sz="1500" dirty="0">
                <a:latin typeface="Arial" panose="020B0604020202020204" pitchFamily="34" charset="0"/>
                <a:cs typeface="Arial" panose="020B0604020202020204" pitchFamily="34" charset="0"/>
              </a:rPr>
              <a:t>Product Owner</a:t>
            </a:r>
          </a:p>
          <a:p>
            <a:pPr lvl="2"/>
            <a:r>
              <a:rPr lang="en-IN" sz="1500" dirty="0">
                <a:latin typeface="Arial" panose="020B0604020202020204" pitchFamily="34" charset="0"/>
                <a:cs typeface="Arial" panose="020B0604020202020204" pitchFamily="34" charset="0"/>
              </a:rPr>
              <a:t>Scrum Master</a:t>
            </a:r>
          </a:p>
          <a:p>
            <a:pPr lvl="2"/>
            <a:r>
              <a:rPr lang="en-IN" sz="1500" dirty="0">
                <a:latin typeface="Arial" panose="020B0604020202020204" pitchFamily="34" charset="0"/>
                <a:cs typeface="Arial" panose="020B0604020202020204" pitchFamily="34" charset="0"/>
              </a:rPr>
              <a:t>Developers, BA (Scrum Team)</a:t>
            </a:r>
          </a:p>
          <a:p>
            <a:pPr lvl="2"/>
            <a:r>
              <a:rPr lang="en-IN" sz="1500" dirty="0">
                <a:latin typeface="Arial" panose="020B0604020202020204" pitchFamily="34" charset="0"/>
                <a:cs typeface="Arial" panose="020B0604020202020204" pitchFamily="34" charset="0"/>
              </a:rPr>
              <a:t>Systems/Software Architects</a:t>
            </a:r>
          </a:p>
          <a:p>
            <a:pPr lvl="2"/>
            <a:r>
              <a:rPr lang="en-IN" sz="1500" dirty="0">
                <a:latin typeface="Arial" panose="020B0604020202020204" pitchFamily="34" charset="0"/>
                <a:cs typeface="Arial" panose="020B0604020202020204" pitchFamily="34" charset="0"/>
              </a:rPr>
              <a:t>Database Administrators (DBAs)</a:t>
            </a:r>
          </a:p>
          <a:p>
            <a:pPr lvl="2"/>
            <a:r>
              <a:rPr lang="en-US" sz="1500" dirty="0">
                <a:latin typeface="Arial" panose="020B0604020202020204" pitchFamily="34" charset="0"/>
                <a:cs typeface="Arial" panose="020B0604020202020204" pitchFamily="34" charset="0"/>
              </a:rPr>
              <a:t>Quality Assurance (QA) and Testing Teams</a:t>
            </a:r>
          </a:p>
          <a:p>
            <a:pPr lvl="2"/>
            <a:r>
              <a:rPr lang="en-IN" sz="1500" dirty="0">
                <a:latin typeface="Arial" panose="020B0604020202020204" pitchFamily="34" charset="0"/>
                <a:cs typeface="Arial" panose="020B0604020202020204" pitchFamily="34" charset="0"/>
              </a:rPr>
              <a:t>UI/UX Designers</a:t>
            </a:r>
            <a:endParaRPr lang="en-US" sz="15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2"/>
            <a:r>
              <a:rPr lang="en-IN" sz="1500" dirty="0">
                <a:latin typeface="Arial" panose="020B0604020202020204" pitchFamily="34" charset="0"/>
                <a:cs typeface="Arial" panose="020B0604020202020204" pitchFamily="34" charset="0"/>
              </a:rPr>
              <a:t>Training and Support Staff</a:t>
            </a:r>
            <a:br>
              <a:rPr lang="en-IN" sz="15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15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2">
              <a:buFont typeface="Arial" panose="020B0604020202020204" pitchFamily="34" charset="0"/>
              <a:buChar char="•"/>
            </a:pPr>
            <a:br>
              <a:rPr lang="en-US" sz="7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7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sz="1500" dirty="0">
                <a:latin typeface="Arial" panose="020B0604020202020204" pitchFamily="34" charset="0"/>
                <a:cs typeface="Arial" panose="020B0604020202020204" pitchFamily="34" charset="0"/>
              </a:rPr>
              <a:t>                     </a:t>
            </a:r>
            <a:br>
              <a:rPr lang="en-IN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</a:b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96352761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42BB27F-C081-379A-71BA-02118BB37D3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084D752-82F3-E697-E7DB-6951A5BB9DA9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0" y="0"/>
            <a:ext cx="9144000" cy="672465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1500" dirty="0">
                <a:latin typeface="Arial" panose="020B0604020202020204" pitchFamily="34" charset="0"/>
                <a:cs typeface="Arial" panose="020B0604020202020204" pitchFamily="34" charset="0"/>
              </a:rPr>
              <a:t>                     </a:t>
            </a:r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Time Period</a:t>
            </a:r>
            <a:br>
              <a:rPr lang="en-US" sz="15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IN" sz="15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                                             </a:t>
            </a:r>
            <a:r>
              <a:rPr lang="en-IN" sz="16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Total Time period  of the Project is 9 Months</a:t>
            </a:r>
            <a:br>
              <a:rPr lang="en-IN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</a:br>
            <a:endParaRPr lang="en-US" sz="2000" dirty="0"/>
          </a:p>
        </p:txBody>
      </p:sp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5168A571-3BF8-C231-A81D-4DD8F6D4E3F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43814223"/>
              </p:ext>
            </p:extLst>
          </p:nvPr>
        </p:nvGraphicFramePr>
        <p:xfrm>
          <a:off x="1219200" y="772160"/>
          <a:ext cx="6858000" cy="517144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86000">
                  <a:extLst>
                    <a:ext uri="{9D8B030D-6E8A-4147-A177-3AD203B41FA5}">
                      <a16:colId xmlns:a16="http://schemas.microsoft.com/office/drawing/2014/main" val="3626386981"/>
                    </a:ext>
                  </a:extLst>
                </a:gridCol>
                <a:gridCol w="3557633">
                  <a:extLst>
                    <a:ext uri="{9D8B030D-6E8A-4147-A177-3AD203B41FA5}">
                      <a16:colId xmlns:a16="http://schemas.microsoft.com/office/drawing/2014/main" val="2743740901"/>
                    </a:ext>
                  </a:extLst>
                </a:gridCol>
                <a:gridCol w="1014367">
                  <a:extLst>
                    <a:ext uri="{9D8B030D-6E8A-4147-A177-3AD203B41FA5}">
                      <a16:colId xmlns:a16="http://schemas.microsoft.com/office/drawing/2014/main" val="3545359011"/>
                    </a:ext>
                  </a:extLst>
                </a:gridCol>
              </a:tblGrid>
              <a:tr h="439514">
                <a:tc>
                  <a:txBody>
                    <a:bodyPr/>
                    <a:lstStyle/>
                    <a:p>
                      <a:pPr algn="ctr" fontAlgn="b"/>
                      <a:r>
                        <a:rPr lang="en-IN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Phase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Tasks / Deliverables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Duration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1633912311"/>
                  </a:ext>
                </a:extLst>
              </a:tr>
              <a:tr h="605084">
                <a:tc>
                  <a:txBody>
                    <a:bodyPr/>
                    <a:lstStyle/>
                    <a:p>
                      <a:pPr algn="l" fontAlgn="b"/>
                      <a:r>
                        <a:rPr lang="en-IN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 Project Initiation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Requirement Gathering, Stakeholder Meetings, Project Kickoff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 Weeks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3824977265"/>
                  </a:ext>
                </a:extLst>
              </a:tr>
              <a:tr h="605084">
                <a:tc>
                  <a:txBody>
                    <a:bodyPr/>
                    <a:lstStyle/>
                    <a:p>
                      <a:pPr algn="l" fontAlgn="b"/>
                      <a:r>
                        <a:rPr lang="en-IN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 Planning &amp; Design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Define User Stories, System Architecture, Wireframes, Sprint Planning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 Weeks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613210264"/>
                  </a:ext>
                </a:extLst>
              </a:tr>
              <a:tr h="439514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 Sprint 1: Core Procurement Workflow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Supplier Registration, Purchase Order Creation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 Weeks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1084095666"/>
                  </a:ext>
                </a:extLst>
              </a:tr>
              <a:tr h="439514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 Sprint 2: Approval &amp; Workflow Automation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Approval Workflow, Notifications, Role-Based Access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 Weeks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1288208133"/>
                  </a:ext>
                </a:extLst>
              </a:tr>
              <a:tr h="439514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 Sprint 3: Invoice &amp; Payment Processing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Invoice Matching, Payment Tracking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 Weeks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3960857731"/>
                  </a:ext>
                </a:extLst>
              </a:tr>
              <a:tr h="439514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 Sprint 4: Reporting &amp; Dashboard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Procurement Analytics, Custom Reports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 Weeks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369164318"/>
                  </a:ext>
                </a:extLst>
              </a:tr>
              <a:tr h="439514">
                <a:tc>
                  <a:txBody>
                    <a:bodyPr/>
                    <a:lstStyle/>
                    <a:p>
                      <a:pPr algn="l" fontAlgn="b"/>
                      <a:r>
                        <a:rPr lang="en-IN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 Integration &amp; Testing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ERP Integration, Performance Testing, Security Testing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 Weeks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974950640"/>
                  </a:ext>
                </a:extLst>
              </a:tr>
              <a:tr h="439514">
                <a:tc>
                  <a:txBody>
                    <a:bodyPr/>
                    <a:lstStyle/>
                    <a:p>
                      <a:pPr algn="l" fontAlgn="b"/>
                      <a:r>
                        <a:rPr lang="en-IN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 User Acceptance Testing (UAT)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UAT Execution, Fixes Based on Feedback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 Weeks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75279081"/>
                  </a:ext>
                </a:extLst>
              </a:tr>
              <a:tr h="439514">
                <a:tc>
                  <a:txBody>
                    <a:bodyPr/>
                    <a:lstStyle/>
                    <a:p>
                      <a:pPr algn="l" fontAlgn="b"/>
                      <a:r>
                        <a:rPr lang="en-IN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9. Deployment &amp; Go-Live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Pilot Rollout, Training, Full Deployment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 Weeks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520608984"/>
                  </a:ext>
                </a:extLst>
              </a:tr>
              <a:tr h="445162">
                <a:tc>
                  <a:txBody>
                    <a:bodyPr/>
                    <a:lstStyle/>
                    <a:p>
                      <a:pPr algn="l" fontAlgn="b"/>
                      <a:r>
                        <a:rPr lang="en-IN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10. Post-Go-Live Support &amp; Enhancements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Monitoring, Issue Fixes, Optimization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 Weeks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88391632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7130164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6D98248-9DD9-F648-0254-7FC1BC6B312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A88AA8B-4D9F-AF40-5F04-FA1CD739DAC7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0" y="0"/>
            <a:ext cx="9144000" cy="6724650"/>
          </a:xfrm>
        </p:spPr>
        <p:txBody>
          <a:bodyPr>
            <a:normAutofit/>
          </a:bodyPr>
          <a:lstStyle/>
          <a:p>
            <a:pPr marL="0" indent="0">
              <a:buNone/>
            </a:pPr>
            <a:br>
              <a:rPr lang="en-IN" sz="1500" b="1" i="0" u="none" strike="noStrike" baseline="0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IN" sz="15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                    </a:t>
            </a:r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Budget:</a:t>
            </a:r>
          </a:p>
          <a:p>
            <a:pPr marL="0" indent="0">
              <a:buNone/>
            </a:pPr>
            <a:r>
              <a:rPr lang="en-IN" sz="15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                                             </a:t>
            </a:r>
            <a:r>
              <a:rPr lang="en-IN" sz="16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Total Budget of the Project is 90 Lakh INR</a:t>
            </a:r>
            <a:br>
              <a:rPr lang="en-IN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</a:br>
            <a:endParaRPr lang="en-US" sz="2000" dirty="0"/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021432BE-DE4A-56B1-122A-0255E6F6C9F6}"/>
              </a:ext>
            </a:extLst>
          </p:cNvPr>
          <p:cNvGraphicFramePr>
            <a:graphicFrameLocks noGrp="1"/>
          </p:cNvGraphicFramePr>
          <p:nvPr/>
        </p:nvGraphicFramePr>
        <p:xfrm>
          <a:off x="1524000" y="1397000"/>
          <a:ext cx="6096000" cy="3708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48000">
                  <a:extLst>
                    <a:ext uri="{9D8B030D-6E8A-4147-A177-3AD203B41FA5}">
                      <a16:colId xmlns:a16="http://schemas.microsoft.com/office/drawing/2014/main" val="2629699717"/>
                    </a:ext>
                  </a:extLst>
                </a:gridCol>
                <a:gridCol w="3048000">
                  <a:extLst>
                    <a:ext uri="{9D8B030D-6E8A-4147-A177-3AD203B41FA5}">
                      <a16:colId xmlns:a16="http://schemas.microsoft.com/office/drawing/2014/main" val="318613565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Cost Component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Estimated Budget (INR)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68462728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ctr"/>
                      <a:r>
                        <a:rPr lang="en-IN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Software Development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₹                 55,00,000.00 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288353746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ctr"/>
                      <a:r>
                        <a:rPr lang="en-IN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UI/UX Design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₹                   2,50,000.00 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318697565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ctr"/>
                      <a:r>
                        <a:rPr lang="en-IN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Project Management &amp; Agile Coaching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₹                 12,00,000.00 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293435541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ctr"/>
                      <a:r>
                        <a:rPr lang="en-IN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Infrastructure (Cloud, Hosting, Security)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₹                   5,00,000.00 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14346978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Integration with ERP/Finance Systems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₹                 10,00,000.00 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349948531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ctr"/>
                      <a:r>
                        <a:rPr lang="en-IN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Testing &amp; QA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₹                   2,00,000.00 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338576811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ctr"/>
                      <a:r>
                        <a:rPr lang="en-IN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Training &amp; Change Management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₹                   1,50,000.00 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42615379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ctr"/>
                      <a:r>
                        <a:rPr lang="en-IN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Post-Go-Live Support &amp; Maintenance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₹                   2,00,000.00 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121583056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ctr"/>
                      <a:r>
                        <a:rPr lang="en-IN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Total Estimated Budget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₹                90,00,000.00 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346067382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8916983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25AD35D-85F4-5E0E-3637-207F7D381FF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251C02C-7A1D-4AF3-36DC-F8356378A5B6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0" y="0"/>
            <a:ext cx="9144000" cy="672465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IN" sz="1200" b="1" i="0" u="none" strike="noStrike" baseline="0" dirty="0">
                <a:latin typeface="Arial" panose="020B0604020202020204" pitchFamily="34" charset="0"/>
                <a:cs typeface="Arial" panose="020B0604020202020204" pitchFamily="34" charset="0"/>
              </a:rPr>
              <a:t>           </a:t>
            </a:r>
            <a:r>
              <a:rPr lang="en-IN" sz="1800" b="1" i="0" u="none" strike="noStrike" baseline="0" dirty="0">
                <a:latin typeface="Arial" panose="020B0604020202020204" pitchFamily="34" charset="0"/>
                <a:cs typeface="Arial" panose="020B0604020202020204" pitchFamily="34" charset="0"/>
              </a:rPr>
              <a:t>Technologies:</a:t>
            </a:r>
            <a:endParaRPr lang="en-IN" sz="1200" b="0" i="0" u="none" strike="noStrike" baseline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2"/>
            <a:r>
              <a:rPr lang="en-IN" sz="1200" dirty="0">
                <a:latin typeface="Arial" panose="020B0604020202020204" pitchFamily="34" charset="0"/>
                <a:cs typeface="Arial" panose="020B0604020202020204" pitchFamily="34" charset="0"/>
              </a:rPr>
              <a:t>Java</a:t>
            </a:r>
          </a:p>
          <a:p>
            <a:pPr lvl="2"/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HTML5, CSS3, and JavaScript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for web interfaces.</a:t>
            </a:r>
          </a:p>
          <a:p>
            <a:pPr lvl="2"/>
            <a:r>
              <a:rPr lang="en-IN" sz="1200" dirty="0">
                <a:latin typeface="Arial" panose="020B0604020202020204" pitchFamily="34" charset="0"/>
                <a:cs typeface="Arial" panose="020B0604020202020204" pitchFamily="34" charset="0"/>
              </a:rPr>
              <a:t>Oracle, MySQL, PostgreSQL</a:t>
            </a:r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2"/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MuleSoft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or </a:t>
            </a: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IBM Integration Bus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to facilitate communication between the WMS and other enterprise systems (ERP, CRM, etc.)</a:t>
            </a:r>
          </a:p>
          <a:p>
            <a:pPr lvl="2"/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RESTful or SOAP APIs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to enable seamless integration and data exchange across various platforms.</a:t>
            </a:r>
          </a:p>
          <a:p>
            <a:pPr lvl="2"/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Eclipse, IntelliJ IDEA, or Visual Studio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for efficient coding and debugging</a:t>
            </a:r>
          </a:p>
          <a:p>
            <a:pPr lvl="2"/>
            <a:r>
              <a:rPr lang="en-IN" sz="1200" b="1" dirty="0">
                <a:latin typeface="Arial" panose="020B0604020202020204" pitchFamily="34" charset="0"/>
                <a:cs typeface="Arial" panose="020B0604020202020204" pitchFamily="34" charset="0"/>
              </a:rPr>
              <a:t>Git, SVN, or Mercurial</a:t>
            </a:r>
            <a:r>
              <a:rPr lang="en-IN" sz="1200" dirty="0">
                <a:latin typeface="Arial" panose="020B0604020202020204" pitchFamily="34" charset="0"/>
                <a:cs typeface="Arial" panose="020B0604020202020204" pitchFamily="34" charset="0"/>
              </a:rPr>
              <a:t> to manage source code revisions and ensure team collaboration</a:t>
            </a:r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2"/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Frameworks such as </a:t>
            </a: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JUnit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for Java, </a:t>
            </a: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NUnit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for .NET, or </a:t>
            </a: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pytest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for Python to validate individual components. </a:t>
            </a:r>
          </a:p>
          <a:p>
            <a:pPr lvl="2"/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Selenium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for UI testing and tools like </a:t>
            </a: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JUnit/TestNG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for integration tests</a:t>
            </a:r>
          </a:p>
          <a:p>
            <a:pPr lvl="2"/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Tools like </a:t>
            </a: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JMeter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or </a:t>
            </a: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LoadRunner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to simulate load and ensure the system meets performance criteria.</a:t>
            </a:r>
          </a:p>
          <a:p>
            <a:pPr lvl="2"/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Microsoft Power BI, Tableau, or custom reporting tools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integrated into the WMS for real-time analytics and dashboard reporting.</a:t>
            </a:r>
          </a:p>
          <a:p>
            <a:pPr lvl="2"/>
            <a:r>
              <a:rPr lang="en-IN" sz="1200" dirty="0">
                <a:latin typeface="Arial" panose="020B0604020202020204" pitchFamily="34" charset="0"/>
                <a:cs typeface="Arial" panose="020B0604020202020204" pitchFamily="34" charset="0"/>
              </a:rPr>
              <a:t>Microsoft Office Suite, Confluence, or SharePoint</a:t>
            </a:r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2"/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Microsoft Project or similar PM software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to plan, schedule, and monitor each sequential phase of the Waterfall methodology.</a:t>
            </a:r>
          </a:p>
          <a:p>
            <a:pPr lvl="2"/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Server Infrastructure:</a:t>
            </a:r>
            <a:b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On-premise servers or cloud platforms like </a:t>
            </a: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AWS, Microsoft Azure, or Google Cloud Platform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depending on the organization’s deployment strategy.</a:t>
            </a:r>
          </a:p>
          <a:p>
            <a:pPr lvl="2"/>
            <a:r>
              <a:rPr lang="en-IN" sz="1200" dirty="0">
                <a:latin typeface="Arial" panose="020B0604020202020204" pitchFamily="34" charset="0"/>
                <a:cs typeface="Arial" panose="020B0604020202020204" pitchFamily="34" charset="0"/>
              </a:rPr>
              <a:t>Networking and Device Integration:</a:t>
            </a:r>
            <a:br>
              <a:rPr lang="en-IN" sz="12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Infrastructure to support barcode scanners, RFID readers, and mobile devices that interface with the WMS.</a:t>
            </a:r>
          </a:p>
          <a:p>
            <a:pPr marL="914400" lvl="2" indent="0">
              <a:buNone/>
            </a:pPr>
            <a:b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0" indent="0">
              <a:buNone/>
            </a:pPr>
            <a:br>
              <a:rPr lang="en-IN" sz="12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9166725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DF04C61-93A2-B744-9E50-9D56E1A1D29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A0951E-5131-5797-40B5-CAF54A94DF89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0" y="0"/>
            <a:ext cx="9144000" cy="672465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IN" sz="1800" b="1" dirty="0"/>
              <a:t>        </a:t>
            </a:r>
            <a:r>
              <a:rPr lang="en-IN" sz="1800" b="1" dirty="0">
                <a:latin typeface="Arial" panose="020B0604020202020204" pitchFamily="34" charset="0"/>
                <a:cs typeface="Arial" panose="020B0604020202020204" pitchFamily="34" charset="0"/>
              </a:rPr>
              <a:t>Risks</a:t>
            </a:r>
            <a:endParaRPr lang="en-IN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IN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914400" lvl="2" indent="0">
              <a:buNone/>
            </a:pPr>
            <a:b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IN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</a:br>
            <a:endParaRPr lang="en-US" sz="800" b="1" dirty="0"/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9A4BE932-246F-0714-4E95-8DEE975613B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69710857"/>
              </p:ext>
            </p:extLst>
          </p:nvPr>
        </p:nvGraphicFramePr>
        <p:xfrm>
          <a:off x="629920" y="355600"/>
          <a:ext cx="8138160" cy="592176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34540">
                  <a:extLst>
                    <a:ext uri="{9D8B030D-6E8A-4147-A177-3AD203B41FA5}">
                      <a16:colId xmlns:a16="http://schemas.microsoft.com/office/drawing/2014/main" val="3191527865"/>
                    </a:ext>
                  </a:extLst>
                </a:gridCol>
                <a:gridCol w="2034540">
                  <a:extLst>
                    <a:ext uri="{9D8B030D-6E8A-4147-A177-3AD203B41FA5}">
                      <a16:colId xmlns:a16="http://schemas.microsoft.com/office/drawing/2014/main" val="2188454068"/>
                    </a:ext>
                  </a:extLst>
                </a:gridCol>
                <a:gridCol w="2034540">
                  <a:extLst>
                    <a:ext uri="{9D8B030D-6E8A-4147-A177-3AD203B41FA5}">
                      <a16:colId xmlns:a16="http://schemas.microsoft.com/office/drawing/2014/main" val="502537351"/>
                    </a:ext>
                  </a:extLst>
                </a:gridCol>
                <a:gridCol w="2034540">
                  <a:extLst>
                    <a:ext uri="{9D8B030D-6E8A-4147-A177-3AD203B41FA5}">
                      <a16:colId xmlns:a16="http://schemas.microsoft.com/office/drawing/2014/main" val="4017336380"/>
                    </a:ext>
                  </a:extLst>
                </a:gridCol>
              </a:tblGrid>
              <a:tr h="628891">
                <a:tc>
                  <a:txBody>
                    <a:bodyPr/>
                    <a:lstStyle/>
                    <a:p>
                      <a:r>
                        <a:rPr lang="en-IN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Risk Category</a:t>
                      </a:r>
                      <a:endParaRPr lang="en-IN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IN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IN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Potential Risk</a:t>
                      </a:r>
                      <a:endParaRPr lang="en-IN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IN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Mitigation Strategy</a:t>
                      </a:r>
                      <a:endParaRPr lang="en-IN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70905679"/>
                  </a:ext>
                </a:extLst>
              </a:tr>
              <a:tr h="628891">
                <a:tc>
                  <a:txBody>
                    <a:bodyPr/>
                    <a:lstStyle/>
                    <a:p>
                      <a:pPr algn="l" fontAlgn="b"/>
                      <a:r>
                        <a:rPr lang="en-IN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 Scope Creep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Frequent changes in business requirements may delay project timelines.</a:t>
                      </a:r>
                    </a:p>
                  </a:txBody>
                  <a:tcPr marL="7620" marR="7620" marT="7620" marB="0" anchor="b"/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Define a well-structured product backlog and prioritize features in each sprint. Use Agile change management practices.</a:t>
                      </a:r>
                    </a:p>
                  </a:txBody>
                  <a:tcPr marL="7620" marR="7620" marT="7620" marB="0" anchor="b"/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26507665"/>
                  </a:ext>
                </a:extLst>
              </a:tr>
              <a:tr h="628891">
                <a:tc>
                  <a:txBody>
                    <a:bodyPr/>
                    <a:lstStyle/>
                    <a:p>
                      <a:pPr algn="l" fontAlgn="b"/>
                      <a:r>
                        <a:rPr lang="en-IN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 Integration Challenges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Difficulties in integrating the new system with ERP, finance, or supplier databases.</a:t>
                      </a:r>
                    </a:p>
                  </a:txBody>
                  <a:tcPr marL="7620" marR="7620" marT="7620" marB="0" anchor="b"/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Conduct early compatibility assessments and use APIs for seamless integration. Include integration testing in each sprint.</a:t>
                      </a:r>
                    </a:p>
                  </a:txBody>
                  <a:tcPr marL="7620" marR="7620" marT="7620" marB="0" anchor="b"/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02510328"/>
                  </a:ext>
                </a:extLst>
              </a:tr>
              <a:tr h="628891">
                <a:tc>
                  <a:txBody>
                    <a:bodyPr/>
                    <a:lstStyle/>
                    <a:p>
                      <a:pPr algn="l" fontAlgn="b"/>
                      <a:r>
                        <a:rPr lang="en-IN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3. User Adoption Issues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Resistance from procurement teams and suppliers to using the new system.</a:t>
                      </a:r>
                    </a:p>
                  </a:txBody>
                  <a:tcPr marL="7620" marR="7620" marT="7620" marB="0" anchor="b"/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Conduct user training sessions, offer onboarding support, and gather continuous feedback to improve usability.</a:t>
                      </a:r>
                    </a:p>
                  </a:txBody>
                  <a:tcPr marL="7620" marR="7620" marT="7620" marB="0" anchor="b"/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92671203"/>
                  </a:ext>
                </a:extLst>
              </a:tr>
              <a:tr h="721279">
                <a:tc>
                  <a:txBody>
                    <a:bodyPr/>
                    <a:lstStyle/>
                    <a:p>
                      <a:pPr algn="l" fontAlgn="b"/>
                      <a:r>
                        <a:rPr lang="en-IN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4. Budget Overruns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Unexpected costs related to technology, infrastructure, or extended development cycles.</a:t>
                      </a:r>
                    </a:p>
                  </a:txBody>
                  <a:tcPr marL="7620" marR="7620" marT="7620" marB="0" anchor="b"/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Maintain strict budget tracking, prioritize features within available resources, and allocate contingency funds.</a:t>
                      </a:r>
                    </a:p>
                  </a:txBody>
                  <a:tcPr marL="7620" marR="7620" marT="7620" marB="0" anchor="b"/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53416709"/>
                  </a:ext>
                </a:extLst>
              </a:tr>
              <a:tr h="628891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5. Vendor Reliability &amp; Third-Party Dependencies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If external vendors or technology providers fail to deliver, the project could be delayed.</a:t>
                      </a:r>
                    </a:p>
                  </a:txBody>
                  <a:tcPr marL="7620" marR="7620" marT="7620" marB="0" anchor="b"/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Choose reliable vendors with a proven track record and have backup alternatives. Establish SLAs (Service Level Agreements).</a:t>
                      </a:r>
                    </a:p>
                  </a:txBody>
                  <a:tcPr marL="7620" marR="7620" marT="7620" marB="0" anchor="b"/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11849834"/>
                  </a:ext>
                </a:extLst>
              </a:tr>
              <a:tr h="628891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6. Testing &amp; Quality Assurance Gaps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Inadequate testing may lead to system failures or critical bugs.</a:t>
                      </a:r>
                    </a:p>
                  </a:txBody>
                  <a:tcPr marL="7620" marR="7620" marT="7620" marB="0" anchor="b"/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Implement automated and manual testing at every sprint. Conduct thorough UAT (User Acceptance Testing) before deployment.</a:t>
                      </a:r>
                    </a:p>
                  </a:txBody>
                  <a:tcPr marL="7620" marR="7620" marT="7620" marB="0" anchor="b"/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44125650"/>
                  </a:ext>
                </a:extLst>
              </a:tr>
              <a:tr h="688927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7. Lack of Stakeholder Alignment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Conflicts between IT teams, procurement teams, and leadership may slow decision-making.</a:t>
                      </a:r>
                    </a:p>
                  </a:txBody>
                  <a:tcPr marL="7620" marR="7620" marT="7620" marB="0" anchor="b"/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Conduct regular stakeholder meetings, provide clear documentation, and ensure transparency in project goals.</a:t>
                      </a:r>
                    </a:p>
                  </a:txBody>
                  <a:tcPr marL="7620" marR="7620" marT="7620" marB="0" anchor="b"/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79728526"/>
                  </a:ext>
                </a:extLst>
              </a:tr>
              <a:tr h="688927">
                <a:tc>
                  <a:txBody>
                    <a:bodyPr/>
                    <a:lstStyle/>
                    <a:p>
                      <a:pPr algn="l" fontAlgn="b"/>
                      <a:r>
                        <a:rPr lang="en-IN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8. Resource Availability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Limited availability of skilled developers, testers, and business analysts may impact delivery timelines.</a:t>
                      </a:r>
                    </a:p>
                  </a:txBody>
                  <a:tcPr marL="7620" marR="7620" marT="7620" marB="0" anchor="b"/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Plan resource allocation in advance and consider outsourcing certain tasks if needed.</a:t>
                      </a:r>
                    </a:p>
                  </a:txBody>
                  <a:tcPr marL="7620" marR="7620" marT="7620" marB="0" anchor="b"/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2654722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7203331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65A46CB-F938-E884-6952-883D8AC34C2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146F735-CB4C-812A-0E99-462C4D6668D6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0" y="0"/>
            <a:ext cx="9144000" cy="672465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IN" sz="1800" b="1" dirty="0">
                <a:latin typeface="Arial" panose="020B0604020202020204" pitchFamily="34" charset="0"/>
                <a:cs typeface="Arial" panose="020B0604020202020204" pitchFamily="34" charset="0"/>
              </a:rPr>
              <a:t>        </a:t>
            </a:r>
            <a:r>
              <a:rPr lang="en-IN" sz="2400" b="1" dirty="0">
                <a:latin typeface="Arial" panose="020B0604020202020204" pitchFamily="34" charset="0"/>
                <a:cs typeface="Arial" panose="020B0604020202020204" pitchFamily="34" charset="0"/>
              </a:rPr>
              <a:t>Dependencies</a:t>
            </a:r>
            <a:endParaRPr lang="en-IN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IN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914400" lvl="2" indent="0">
              <a:buNone/>
            </a:pPr>
            <a:b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IN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endParaRPr lang="en-US" sz="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A8B41714-5192-FCF8-9049-AD975C26C27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52109875"/>
              </p:ext>
            </p:extLst>
          </p:nvPr>
        </p:nvGraphicFramePr>
        <p:xfrm>
          <a:off x="243840" y="528320"/>
          <a:ext cx="8768079" cy="573024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22693">
                  <a:extLst>
                    <a:ext uri="{9D8B030D-6E8A-4147-A177-3AD203B41FA5}">
                      <a16:colId xmlns:a16="http://schemas.microsoft.com/office/drawing/2014/main" val="1000317183"/>
                    </a:ext>
                  </a:extLst>
                </a:gridCol>
                <a:gridCol w="2922693">
                  <a:extLst>
                    <a:ext uri="{9D8B030D-6E8A-4147-A177-3AD203B41FA5}">
                      <a16:colId xmlns:a16="http://schemas.microsoft.com/office/drawing/2014/main" val="3385300014"/>
                    </a:ext>
                  </a:extLst>
                </a:gridCol>
                <a:gridCol w="2922693">
                  <a:extLst>
                    <a:ext uri="{9D8B030D-6E8A-4147-A177-3AD203B41FA5}">
                      <a16:colId xmlns:a16="http://schemas.microsoft.com/office/drawing/2014/main" val="1808078924"/>
                    </a:ext>
                  </a:extLst>
                </a:gridCol>
              </a:tblGrid>
              <a:tr h="563757">
                <a:tc>
                  <a:txBody>
                    <a:bodyPr/>
                    <a:lstStyle/>
                    <a:p>
                      <a:pPr algn="ctr" fontAlgn="b"/>
                      <a:r>
                        <a:rPr lang="en-IN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Dependency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2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Impact on Project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Management Strategy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1389992789"/>
                  </a:ext>
                </a:extLst>
              </a:tr>
              <a:tr h="1030980">
                <a:tc>
                  <a:txBody>
                    <a:bodyPr/>
                    <a:lstStyle/>
                    <a:p>
                      <a:pPr algn="l" fontAlgn="ctr"/>
                      <a:r>
                        <a:rPr lang="sv-S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 ERP &amp; </a:t>
                      </a:r>
                      <a:r>
                        <a:rPr lang="sv-S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Financial</a:t>
                      </a:r>
                      <a:r>
                        <a:rPr lang="sv-S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System Integration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Procurement system must connect with ERP and finance tools for order processing and payment tracking.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Define API-based integration points early in the project and conduct thorough testing to ensure compatibility.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3282376195"/>
                  </a:ext>
                </a:extLst>
              </a:tr>
              <a:tr h="776131">
                <a:tc>
                  <a:txBody>
                    <a:bodyPr/>
                    <a:lstStyle/>
                    <a:p>
                      <a:pPr algn="l" fontAlgn="ctr"/>
                      <a:r>
                        <a:rPr lang="en-IN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 Regulatory &amp; Compliance Requirements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Compliance with procurement policies, financial regulations, and data protection laws.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Engage legal and compliance teams from the start and conduct periodic compliance checks.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3829431159"/>
                  </a:ext>
                </a:extLst>
              </a:tr>
              <a:tr h="776131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 Availability of End-Users for UAT &amp; Feedback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End-user participation is critical to validating the system.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Schedule UAT in phases, ensure clear communication, and encourage active participation.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140240598"/>
                  </a:ext>
                </a:extLst>
              </a:tr>
              <a:tr h="776131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 Procurement Team Readiness &amp; Training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The procurement team should be trained to use the new system effectively.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Develop training programs, create user manuals, and offer post-deployment support.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32754254"/>
                  </a:ext>
                </a:extLst>
              </a:tr>
              <a:tr h="776131">
                <a:tc>
                  <a:txBody>
                    <a:bodyPr/>
                    <a:lstStyle/>
                    <a:p>
                      <a:pPr algn="l" fontAlgn="ctr"/>
                      <a:r>
                        <a:rPr lang="en-IN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 Third-Party Service Providers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External vendors may be required for data migration, API development, or cloud setup.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Have contingency plans for vendor delays and ensure clear contractual agreements.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723071092"/>
                  </a:ext>
                </a:extLst>
              </a:tr>
              <a:tr h="1030980">
                <a:tc>
                  <a:txBody>
                    <a:bodyPr/>
                    <a:lstStyle/>
                    <a:p>
                      <a:pPr algn="l" fontAlgn="ctr"/>
                      <a:r>
                        <a:rPr lang="en-IN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 Agile Development &amp; Sprint Execution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Development progress relies on effective sprint planning and execution.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Regular sprint reviews, retrospectives, and backlog refinements ensure continuous progress.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48805709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557837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191AA13E-E999-6817-F5E9-C7683446DBAE}"/>
              </a:ext>
            </a:extLst>
          </p:cNvPr>
          <p:cNvSpPr txBox="1"/>
          <p:nvPr/>
        </p:nvSpPr>
        <p:spPr>
          <a:xfrm>
            <a:off x="172720" y="4067009"/>
            <a:ext cx="21031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dirty="0">
                <a:latin typeface="Arial" panose="020B0604020202020204" pitchFamily="34" charset="0"/>
                <a:cs typeface="Arial" panose="020B0604020202020204" pitchFamily="34" charset="0"/>
              </a:rPr>
              <a:t>   Project Sponsor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5496271-9508-3E74-7D20-039675619641}"/>
              </a:ext>
            </a:extLst>
          </p:cNvPr>
          <p:cNvSpPr txBox="1"/>
          <p:nvPr/>
        </p:nvSpPr>
        <p:spPr>
          <a:xfrm>
            <a:off x="5689600" y="4067009"/>
            <a:ext cx="248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dirty="0">
                <a:latin typeface="Arial" panose="020B0604020202020204" pitchFamily="34" charset="0"/>
                <a:cs typeface="Arial" panose="020B0604020202020204" pitchFamily="34" charset="0"/>
              </a:rPr>
              <a:t>       Product Owner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88E2F59-EE12-BAC1-C266-D541E07F2E95}"/>
              </a:ext>
            </a:extLst>
          </p:cNvPr>
          <p:cNvSpPr txBox="1"/>
          <p:nvPr/>
        </p:nvSpPr>
        <p:spPr>
          <a:xfrm>
            <a:off x="172720" y="5065059"/>
            <a:ext cx="24587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dirty="0">
                <a:latin typeface="Arial" panose="020B0604020202020204" pitchFamily="34" charset="0"/>
                <a:cs typeface="Arial" panose="020B0604020202020204" pitchFamily="34" charset="0"/>
              </a:rPr>
              <a:t>     Date: 11-03-2025</a:t>
            </a:r>
          </a:p>
        </p:txBody>
      </p:sp>
    </p:spTree>
    <p:extLst>
      <p:ext uri="{BB962C8B-B14F-4D97-AF65-F5344CB8AC3E}">
        <p14:creationId xmlns:p14="http://schemas.microsoft.com/office/powerpoint/2010/main" val="8403177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027B26B-5070-3D41-2245-CD33679AEA2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C79A0D6-FCD1-9A88-978A-8840A3BDDA4F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0" y="0"/>
            <a:ext cx="9144000" cy="6858000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IN" b="1" dirty="0">
                <a:latin typeface="Arial" panose="020B0604020202020204" pitchFamily="34" charset="0"/>
                <a:cs typeface="Arial" panose="020B0604020202020204" pitchFamily="34" charset="0"/>
              </a:rPr>
              <a:t> Situation:</a:t>
            </a:r>
            <a:endParaRPr lang="en-IN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Enterprises rely on procurement systems to manage supplier relationships, purchase orders, and payments.</a:t>
            </a:r>
          </a:p>
          <a:p>
            <a:pPr marL="0" indent="0">
              <a:buNone/>
            </a:pPr>
            <a:r>
              <a:rPr lang="en-IN" b="1" dirty="0">
                <a:latin typeface="Arial" panose="020B0604020202020204" pitchFamily="34" charset="0"/>
                <a:cs typeface="Arial" panose="020B0604020202020204" pitchFamily="34" charset="0"/>
              </a:rPr>
              <a:t> Problem:</a:t>
            </a:r>
            <a:endParaRPr lang="en-IN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Traditional procurement systems are inefficient, slow, and prone to errors due to manual processes.</a:t>
            </a:r>
          </a:p>
          <a:p>
            <a:pPr marL="0" indent="0">
              <a:buNone/>
            </a:pPr>
            <a:r>
              <a:rPr lang="en-IN" b="1" dirty="0">
                <a:latin typeface="Arial" panose="020B0604020202020204" pitchFamily="34" charset="0"/>
                <a:cs typeface="Arial" panose="020B0604020202020204" pitchFamily="34" charset="0"/>
              </a:rPr>
              <a:t> Opportunity:</a:t>
            </a:r>
            <a:endParaRPr lang="en-IN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By leveraging Agile methodology, enterprises can develop a flexible, scalable, and efficient procurement system that enhances productivity and cost-effectiveness.</a:t>
            </a:r>
          </a:p>
          <a:p>
            <a:pPr marL="457200" lvl="1" indent="0">
              <a:buNone/>
            </a:pPr>
            <a:r>
              <a:rPr lang="en-IN" dirty="0">
                <a:latin typeface="Arial" panose="020B0604020202020204" pitchFamily="34" charset="0"/>
                <a:cs typeface="Arial" panose="020B0604020202020204" pitchFamily="34" charset="0"/>
              </a:rPr>
              <a:t>	 </a:t>
            </a:r>
          </a:p>
        </p:txBody>
      </p:sp>
    </p:spTree>
    <p:extLst>
      <p:ext uri="{BB962C8B-B14F-4D97-AF65-F5344CB8AC3E}">
        <p14:creationId xmlns:p14="http://schemas.microsoft.com/office/powerpoint/2010/main" val="14407512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B2284AB-8F5A-DB85-10A2-FBDB5D49AC1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56CEA69-DDA0-2C07-31BF-6F899A1CE699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0" y="0"/>
            <a:ext cx="9143999" cy="6858000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IN" b="1" dirty="0">
                <a:latin typeface="Arial" panose="020B0604020202020204" pitchFamily="34" charset="0"/>
                <a:cs typeface="Arial" panose="020B0604020202020204" pitchFamily="34" charset="0"/>
              </a:rPr>
              <a:t>Business Challenges in Procurement</a:t>
            </a:r>
          </a:p>
          <a:p>
            <a:pPr marL="720725"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Manual and inefficient procurement processes</a:t>
            </a:r>
          </a:p>
          <a:p>
            <a:pPr marL="720725"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Lack of real-time tracking and reporting</a:t>
            </a:r>
          </a:p>
          <a:p>
            <a:pPr marL="720725"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Delayed approvals and vendor management issues</a:t>
            </a:r>
          </a:p>
          <a:p>
            <a:pPr marL="720725"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High operational costs and compliance risks</a:t>
            </a:r>
          </a:p>
        </p:txBody>
      </p:sp>
    </p:spTree>
    <p:extLst>
      <p:ext uri="{BB962C8B-B14F-4D97-AF65-F5344CB8AC3E}">
        <p14:creationId xmlns:p14="http://schemas.microsoft.com/office/powerpoint/2010/main" val="200249258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F269540-D82B-B5C4-1C75-6D12A5361CA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238C5D7-24C3-B23A-02A9-840F9815BCB3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0" y="0"/>
            <a:ext cx="9144000" cy="672465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Purpose Statement</a:t>
            </a:r>
          </a:p>
          <a:p>
            <a:pPr marL="0" indent="0">
              <a:buNone/>
            </a:pPr>
            <a:r>
              <a:rPr lang="en-US" dirty="0"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        </a:t>
            </a:r>
            <a:r>
              <a:rPr lang="en-US" sz="1600" dirty="0"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The purpose of developing the Enterprise Procurement Management System using Agile methodology is to create a streamlined, automated, and efficient procurement process that enhances collaboration, transparency, and cost-effectiveness.</a:t>
            </a:r>
          </a:p>
          <a:p>
            <a:pPr marL="0" indent="0">
              <a:buNone/>
            </a:pPr>
            <a:r>
              <a:rPr lang="en-US" sz="1600" dirty="0"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                  This system aims to address common procurement challenges such as delayed approvals, manual inefficiencies, and lack of real-time tracking. By leveraging Agile, the development process ensures continuous feedback, iterative improvements, and adaptability to evolving business needs. The ultimate goal is to deliver a user-friendly, scalable, and secure solution that integrates seamlessly with existing enterprise systems, optimizing procurement operations and driving business efficiency.</a:t>
            </a:r>
          </a:p>
          <a:p>
            <a:pPr marL="0" indent="0">
              <a:buNone/>
            </a:pPr>
            <a:br>
              <a:rPr lang="en-US" dirty="0"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</a:br>
            <a:r>
              <a:rPr lang="en-US" b="1" dirty="0"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Goals &amp; Objectives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400" dirty="0"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Develop a streamlined and automated procurement system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400" dirty="0"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Enhance collaboration between procurement teams and vendors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400" dirty="0"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Improve tracking, approvals, and reporting capabilities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400" dirty="0"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Reduce procurement cycle time and operational costs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503283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A86F1F8-6728-CAE2-3645-64343EA9243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1A93CE-9CAD-CFF5-8D42-C7D6BF242DA3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0" y="0"/>
            <a:ext cx="9144000" cy="672465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IN" sz="2000" b="1" dirty="0">
                <a:latin typeface="Arial" panose="020B0604020202020204" pitchFamily="34" charset="0"/>
                <a:cs typeface="Arial" panose="020B0604020202020204" pitchFamily="34" charset="0"/>
              </a:rPr>
              <a:t>                 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IN" b="1" dirty="0">
                <a:latin typeface="Arial" panose="020B0604020202020204" pitchFamily="34" charset="0"/>
                <a:cs typeface="Arial" panose="020B0604020202020204" pitchFamily="34" charset="0"/>
              </a:rPr>
              <a:t> Project Objectives</a:t>
            </a:r>
          </a:p>
          <a:p>
            <a:pPr marL="538163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Implement a user-friendly, cloud-based procurement system</a:t>
            </a:r>
          </a:p>
          <a:p>
            <a:pPr marL="538163"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Ensure seamless integration with existing ERP and financial systems</a:t>
            </a:r>
          </a:p>
          <a:p>
            <a:pPr marL="538163"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Adopt Agile methodologies for iterative development and continuous improvement</a:t>
            </a:r>
          </a:p>
          <a:p>
            <a:pPr marL="538163"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Deliver a scalable and secure solution within the defined timeline</a:t>
            </a:r>
          </a:p>
          <a:p>
            <a:pPr marL="0" indent="0">
              <a:buNone/>
            </a:pP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424619523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E18FFE7-FE81-748B-3A84-3F74126DA0A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5CEFD85-42D0-E40E-DA51-F8A807316757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0" y="0"/>
            <a:ext cx="9144000" cy="6724650"/>
          </a:xfrm>
        </p:spPr>
        <p:txBody>
          <a:bodyPr>
            <a:noAutofit/>
          </a:bodyPr>
          <a:lstStyle/>
          <a:p>
            <a:pPr marL="0" indent="0">
              <a:buNone/>
            </a:pPr>
            <a:endParaRPr lang="en-IN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IN" sz="1800" b="1" dirty="0">
                <a:latin typeface="Arial" panose="020B0604020202020204" pitchFamily="34" charset="0"/>
                <a:cs typeface="Arial" panose="020B0604020202020204" pitchFamily="34" charset="0"/>
              </a:rPr>
              <a:t>Success Criteria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Alignment with Business Requirements: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The system must fulfill the key business needs, including automation, supplier management, and real-time tracking.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User Adoption &amp; Satisfaction: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Positive feedback from procurement teams and vendors, with high adoption rates and minimal resistance to change.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Improved Procurement Efficiency: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Reduction in procurement cycle time, faster approvals, and decreased manual workload.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Seamless Integration: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Successful integration with existing ERP, finance, and vendor management systems without major disruptions.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System Reliability &amp; Performance: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The system should be stable, scalable, and capable of handling high transaction volumes without performance issues.</a:t>
            </a:r>
          </a:p>
          <a:p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Compliance &amp; Security: 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Adherence to procurement policies, data security regulations, and industry standards. User Adoption &amp; Satisfaction: Positive feedback from procurement teams and vendors, with high adoption rates and minimal resistance to change.</a:t>
            </a:r>
          </a:p>
          <a:p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On-Time &amp; Within Budget Delivery: 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Completion of development, testing, and deployment within the planned Agile sprints, staying within the allocated budget.</a:t>
            </a:r>
          </a:p>
          <a:p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Continuous Improvement &amp; Agile Adoption: 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The ability to adapt to changes and implement enhancements efficiently through Agile iterations.</a:t>
            </a:r>
          </a:p>
          <a:p>
            <a:pPr marL="0" indent="0">
              <a:buNone/>
            </a:pPr>
            <a:b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           </a:t>
            </a:r>
            <a:b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0" indent="0">
              <a:buNone/>
            </a:pPr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0712698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68177D1-07DA-7244-3D47-3BD860B4C3B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D187796-A880-32A3-9EA5-B22D369909A2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0" y="0"/>
            <a:ext cx="9144000" cy="6724650"/>
          </a:xfrm>
        </p:spPr>
        <p:txBody>
          <a:bodyPr>
            <a:normAutofit fontScale="85000" lnSpcReduction="20000"/>
          </a:bodyPr>
          <a:lstStyle/>
          <a:p>
            <a:pPr marL="0" indent="0">
              <a:lnSpc>
                <a:spcPct val="130000"/>
              </a:lnSpc>
              <a:buNone/>
            </a:pPr>
            <a:r>
              <a:rPr lang="en-IN" sz="1900" b="1" dirty="0">
                <a:latin typeface="Arial" panose="020B0604020202020204" pitchFamily="34" charset="0"/>
                <a:cs typeface="Arial" panose="020B0604020202020204" pitchFamily="34" charset="0"/>
              </a:rPr>
              <a:t>Methods/Approach:</a:t>
            </a:r>
            <a:br>
              <a:rPr lang="en-IN" sz="200" b="1" i="0" u="none" strike="noStrike" baseline="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IN" sz="1400" b="1" i="0" u="none" strike="noStrike" baseline="0" dirty="0">
                <a:latin typeface="Arial" panose="020B0604020202020204" pitchFamily="34" charset="0"/>
                <a:cs typeface="Arial" panose="020B0604020202020204" pitchFamily="34" charset="0"/>
              </a:rPr>
              <a:t>         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The development of the Enterprise Procurement Management System will follow an </a:t>
            </a:r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Agile-based iterative approach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to ensure flexibility, continuous feedback, and high adaptability to changing business requirements.</a:t>
            </a:r>
          </a:p>
          <a:p>
            <a:pPr marL="0" indent="0">
              <a:lnSpc>
                <a:spcPct val="130000"/>
              </a:lnSpc>
              <a:buNone/>
            </a:pPr>
            <a:r>
              <a:rPr lang="en-US" sz="1700" dirty="0">
                <a:latin typeface="Arial" panose="020B0604020202020204" pitchFamily="34" charset="0"/>
                <a:cs typeface="Arial" panose="020B0604020202020204" pitchFamily="34" charset="0"/>
              </a:rPr>
              <a:t>1.</a:t>
            </a:r>
            <a:r>
              <a:rPr lang="en-IN" sz="1500" b="1" dirty="0">
                <a:latin typeface="Arial" panose="020B0604020202020204" pitchFamily="34" charset="0"/>
                <a:cs typeface="Arial" panose="020B0604020202020204" pitchFamily="34" charset="0"/>
              </a:rPr>
              <a:t>Agile Development Framework</a:t>
            </a:r>
            <a:br>
              <a:rPr lang="en-IN" sz="15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300" dirty="0">
                <a:latin typeface="Arial" panose="020B0604020202020204" pitchFamily="34" charset="0"/>
                <a:cs typeface="Arial" panose="020B0604020202020204" pitchFamily="34" charset="0"/>
              </a:rPr>
              <a:t>The project will be executed using the </a:t>
            </a:r>
            <a:r>
              <a:rPr lang="en-US" sz="1300" b="1" dirty="0">
                <a:latin typeface="Arial" panose="020B0604020202020204" pitchFamily="34" charset="0"/>
                <a:cs typeface="Arial" panose="020B0604020202020204" pitchFamily="34" charset="0"/>
              </a:rPr>
              <a:t>Scrum methodology</a:t>
            </a:r>
            <a:r>
              <a:rPr lang="en-US" sz="1300" dirty="0">
                <a:latin typeface="Arial" panose="020B0604020202020204" pitchFamily="34" charset="0"/>
                <a:cs typeface="Arial" panose="020B0604020202020204" pitchFamily="34" charset="0"/>
              </a:rPr>
              <a:t>, which involves incremental development through sprints. Key elements of the framework include: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300" b="1" dirty="0">
                <a:latin typeface="Arial" panose="020B0604020202020204" pitchFamily="34" charset="0"/>
                <a:cs typeface="Arial" panose="020B0604020202020204" pitchFamily="34" charset="0"/>
              </a:rPr>
              <a:t>Sprint Duration:</a:t>
            </a:r>
            <a:r>
              <a:rPr lang="en-US" sz="1300" dirty="0">
                <a:latin typeface="Arial" panose="020B0604020202020204" pitchFamily="34" charset="0"/>
                <a:cs typeface="Arial" panose="020B0604020202020204" pitchFamily="34" charset="0"/>
              </a:rPr>
              <a:t> 2-4 weeks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300" b="1" dirty="0">
                <a:latin typeface="Arial" panose="020B0604020202020204" pitchFamily="34" charset="0"/>
                <a:cs typeface="Arial" panose="020B0604020202020204" pitchFamily="34" charset="0"/>
              </a:rPr>
              <a:t>Key Roles:</a:t>
            </a:r>
            <a:r>
              <a:rPr lang="en-US" sz="13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300" b="1" dirty="0">
                <a:latin typeface="Arial" panose="020B0604020202020204" pitchFamily="34" charset="0"/>
                <a:cs typeface="Arial" panose="020B0604020202020204" pitchFamily="34" charset="0"/>
              </a:rPr>
              <a:t>Product Owner</a:t>
            </a:r>
            <a:r>
              <a:rPr lang="en-US" sz="1300" dirty="0">
                <a:latin typeface="Arial" panose="020B0604020202020204" pitchFamily="34" charset="0"/>
                <a:cs typeface="Arial" panose="020B0604020202020204" pitchFamily="34" charset="0"/>
              </a:rPr>
              <a:t> – Defines requirements and prioritizes the backlog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300" b="1" dirty="0">
                <a:latin typeface="Arial" panose="020B0604020202020204" pitchFamily="34" charset="0"/>
                <a:cs typeface="Arial" panose="020B0604020202020204" pitchFamily="34" charset="0"/>
              </a:rPr>
              <a:t>Scrum Master</a:t>
            </a:r>
            <a:r>
              <a:rPr lang="en-US" sz="1300" dirty="0">
                <a:latin typeface="Arial" panose="020B0604020202020204" pitchFamily="34" charset="0"/>
                <a:cs typeface="Arial" panose="020B0604020202020204" pitchFamily="34" charset="0"/>
              </a:rPr>
              <a:t> – Facilitates the Agile process and removes obstacles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300" b="1" dirty="0">
                <a:latin typeface="Arial" panose="020B0604020202020204" pitchFamily="34" charset="0"/>
                <a:cs typeface="Arial" panose="020B0604020202020204" pitchFamily="34" charset="0"/>
              </a:rPr>
              <a:t>Development Team</a:t>
            </a:r>
            <a:r>
              <a:rPr lang="en-US" sz="1300" dirty="0">
                <a:latin typeface="Arial" panose="020B0604020202020204" pitchFamily="34" charset="0"/>
                <a:cs typeface="Arial" panose="020B0604020202020204" pitchFamily="34" charset="0"/>
              </a:rPr>
              <a:t> – Engineers, testers, and UI/UX designers building the system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300" b="1" dirty="0">
                <a:latin typeface="Arial" panose="020B0604020202020204" pitchFamily="34" charset="0"/>
                <a:cs typeface="Arial" panose="020B0604020202020204" pitchFamily="34" charset="0"/>
              </a:rPr>
              <a:t>Sprint Ceremonies:</a:t>
            </a:r>
            <a:r>
              <a:rPr lang="en-US" sz="13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300" dirty="0">
                <a:latin typeface="Arial" panose="020B0604020202020204" pitchFamily="34" charset="0"/>
                <a:cs typeface="Arial" panose="020B0604020202020204" pitchFamily="34" charset="0"/>
              </a:rPr>
              <a:t>Sprint Planning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300" dirty="0">
                <a:latin typeface="Arial" panose="020B0604020202020204" pitchFamily="34" charset="0"/>
                <a:cs typeface="Arial" panose="020B0604020202020204" pitchFamily="34" charset="0"/>
              </a:rPr>
              <a:t>Daily Stand-ups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300" dirty="0">
                <a:latin typeface="Arial" panose="020B0604020202020204" pitchFamily="34" charset="0"/>
                <a:cs typeface="Arial" panose="020B0604020202020204" pitchFamily="34" charset="0"/>
              </a:rPr>
              <a:t>Sprint Review &amp; Retrospective</a:t>
            </a:r>
          </a:p>
          <a:p>
            <a:pPr>
              <a:buNone/>
            </a:pPr>
            <a:r>
              <a:rPr lang="en-US" sz="1900" dirty="0">
                <a:latin typeface="Arial" panose="020B0604020202020204" pitchFamily="34" charset="0"/>
                <a:cs typeface="Arial" panose="020B0604020202020204" pitchFamily="34" charset="0"/>
              </a:rPr>
              <a:t>2.</a:t>
            </a:r>
            <a:r>
              <a:rPr lang="en-US" sz="1700" b="1" dirty="0">
                <a:latin typeface="Arial" panose="020B0604020202020204" pitchFamily="34" charset="0"/>
                <a:cs typeface="Arial" panose="020B0604020202020204" pitchFamily="34" charset="0"/>
              </a:rPr>
              <a:t> Requirement Gathering &amp; User Story Creation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700" dirty="0">
                <a:latin typeface="Arial" panose="020B0604020202020204" pitchFamily="34" charset="0"/>
                <a:cs typeface="Arial" panose="020B0604020202020204" pitchFamily="34" charset="0"/>
              </a:rPr>
              <a:t>Conduct stakeholder interviews and workshops to gather requirements.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700" dirty="0">
                <a:latin typeface="Arial" panose="020B0604020202020204" pitchFamily="34" charset="0"/>
                <a:cs typeface="Arial" panose="020B0604020202020204" pitchFamily="34" charset="0"/>
              </a:rPr>
              <a:t>Define </a:t>
            </a:r>
            <a:r>
              <a:rPr lang="en-US" sz="1700" b="1" dirty="0">
                <a:latin typeface="Arial" panose="020B0604020202020204" pitchFamily="34" charset="0"/>
                <a:cs typeface="Arial" panose="020B0604020202020204" pitchFamily="34" charset="0"/>
              </a:rPr>
              <a:t>User Stories</a:t>
            </a:r>
            <a:r>
              <a:rPr lang="en-US" sz="1700" dirty="0">
                <a:latin typeface="Arial" panose="020B0604020202020204" pitchFamily="34" charset="0"/>
                <a:cs typeface="Arial" panose="020B0604020202020204" pitchFamily="34" charset="0"/>
              </a:rPr>
              <a:t> and organize them into a </a:t>
            </a:r>
            <a:r>
              <a:rPr lang="en-US" sz="1700" b="1" dirty="0">
                <a:latin typeface="Arial" panose="020B0604020202020204" pitchFamily="34" charset="0"/>
                <a:cs typeface="Arial" panose="020B0604020202020204" pitchFamily="34" charset="0"/>
              </a:rPr>
              <a:t>Product Backlog</a:t>
            </a:r>
            <a:r>
              <a:rPr lang="en-US" sz="17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700" dirty="0">
                <a:latin typeface="Arial" panose="020B0604020202020204" pitchFamily="34" charset="0"/>
                <a:cs typeface="Arial" panose="020B0604020202020204" pitchFamily="34" charset="0"/>
              </a:rPr>
              <a:t>Example User Story: </a:t>
            </a:r>
            <a:r>
              <a:rPr lang="en-US" sz="1700" i="1" dirty="0">
                <a:latin typeface="Arial" panose="020B0604020202020204" pitchFamily="34" charset="0"/>
                <a:cs typeface="Arial" panose="020B0604020202020204" pitchFamily="34" charset="0"/>
              </a:rPr>
              <a:t>“As a procurement manager, I want to track supplier performance so that I can optimize vendor selection.”</a:t>
            </a:r>
            <a:endParaRPr lang="en-US" sz="17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sz="1700" dirty="0">
                <a:latin typeface="Arial" panose="020B0604020202020204" pitchFamily="34" charset="0"/>
                <a:cs typeface="Arial" panose="020B0604020202020204" pitchFamily="34" charset="0"/>
              </a:rPr>
              <a:t>Prioritize backlog items based on business value and feasibility.</a:t>
            </a:r>
          </a:p>
          <a:p>
            <a:pPr marL="0" indent="0">
              <a:buNone/>
            </a:pPr>
            <a:br>
              <a:rPr lang="en-US" sz="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500" dirty="0">
                <a:latin typeface="Arial" panose="020B0604020202020204" pitchFamily="34" charset="0"/>
                <a:cs typeface="Arial" panose="020B0604020202020204" pitchFamily="34" charset="0"/>
              </a:rPr>
              <a:t>            </a:t>
            </a:r>
            <a:br>
              <a:rPr lang="en-US" sz="500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US" sz="500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US" sz="500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US" sz="500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US" sz="500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US" sz="500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US" sz="500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US" sz="5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0" indent="0">
              <a:buNone/>
            </a:pPr>
            <a:endParaRPr lang="en-US" sz="9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6250863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62A9259-E154-C8F9-9CDB-60DCFB82B60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FB5609E-3945-906B-7B76-44E8B7F1B116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0" y="0"/>
            <a:ext cx="9144000" cy="6724650"/>
          </a:xfrm>
        </p:spPr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en-IN" sz="3200" b="1" i="0" u="none" strike="noStrike" baseline="0" dirty="0">
                <a:latin typeface="Arial" panose="020B0604020202020204" pitchFamily="34" charset="0"/>
                <a:cs typeface="Arial" panose="020B0604020202020204" pitchFamily="34" charset="0"/>
              </a:rPr>
              <a:t>Methods/Approach:</a:t>
            </a:r>
          </a:p>
          <a:p>
            <a:pPr>
              <a:buNone/>
            </a:pPr>
            <a:r>
              <a:rPr lang="en-US" sz="1900" b="1" dirty="0">
                <a:latin typeface="Arial" panose="020B0604020202020204" pitchFamily="34" charset="0"/>
                <a:cs typeface="Arial" panose="020B0604020202020204" pitchFamily="34" charset="0"/>
              </a:rPr>
              <a:t>3. System Architecture &amp; Design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700" b="1" dirty="0">
                <a:latin typeface="Arial" panose="020B0604020202020204" pitchFamily="34" charset="0"/>
                <a:cs typeface="Arial" panose="020B0604020202020204" pitchFamily="34" charset="0"/>
              </a:rPr>
              <a:t>Modular &amp; Scalable Architecture:</a:t>
            </a:r>
            <a:r>
              <a:rPr lang="en-US" sz="1700" dirty="0">
                <a:latin typeface="Arial" panose="020B0604020202020204" pitchFamily="34" charset="0"/>
                <a:cs typeface="Arial" panose="020B0604020202020204" pitchFamily="34" charset="0"/>
              </a:rPr>
              <a:t> Cloud-based, API-driven procurement system.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700" b="1" dirty="0">
                <a:latin typeface="Arial" panose="020B0604020202020204" pitchFamily="34" charset="0"/>
                <a:cs typeface="Arial" panose="020B0604020202020204" pitchFamily="34" charset="0"/>
              </a:rPr>
              <a:t>Key Components:</a:t>
            </a:r>
            <a:r>
              <a:rPr lang="en-US" sz="17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500" dirty="0">
                <a:latin typeface="Arial" panose="020B0604020202020204" pitchFamily="34" charset="0"/>
                <a:cs typeface="Arial" panose="020B0604020202020204" pitchFamily="34" charset="0"/>
              </a:rPr>
              <a:t>Supplier Management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500" dirty="0">
                <a:latin typeface="Arial" panose="020B0604020202020204" pitchFamily="34" charset="0"/>
                <a:cs typeface="Arial" panose="020B0604020202020204" pitchFamily="34" charset="0"/>
              </a:rPr>
              <a:t>Purchase Order &amp; Approval Workflow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500" dirty="0">
                <a:latin typeface="Arial" panose="020B0604020202020204" pitchFamily="34" charset="0"/>
                <a:cs typeface="Arial" panose="020B0604020202020204" pitchFamily="34" charset="0"/>
              </a:rPr>
              <a:t>Invoice Processing &amp; Payment Tracking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500" dirty="0">
                <a:latin typeface="Arial" panose="020B0604020202020204" pitchFamily="34" charset="0"/>
                <a:cs typeface="Arial" panose="020B0604020202020204" pitchFamily="34" charset="0"/>
              </a:rPr>
              <a:t>Reporting &amp; Analytics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IN" sz="1500" b="1" dirty="0">
                <a:latin typeface="Arial" panose="020B0604020202020204" pitchFamily="34" charset="0"/>
                <a:cs typeface="Arial" panose="020B0604020202020204" pitchFamily="34" charset="0"/>
              </a:rPr>
              <a:t>Technology Stack:</a:t>
            </a:r>
            <a:r>
              <a:rPr lang="en-IN" sz="1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742950" lvl="1" indent="-285750"/>
            <a:r>
              <a:rPr lang="en-IN" sz="1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IN" sz="1300" dirty="0">
                <a:latin typeface="Arial" panose="020B0604020202020204" pitchFamily="34" charset="0"/>
                <a:cs typeface="Arial" panose="020B0604020202020204" pitchFamily="34" charset="0"/>
              </a:rPr>
              <a:t>Backend: Java, .NET, or Node.js</a:t>
            </a:r>
          </a:p>
          <a:p>
            <a:pPr marL="742950" lvl="1" indent="-285750"/>
            <a:r>
              <a:rPr lang="en-IN" sz="1300" dirty="0">
                <a:latin typeface="Arial" panose="020B0604020202020204" pitchFamily="34" charset="0"/>
                <a:cs typeface="Arial" panose="020B0604020202020204" pitchFamily="34" charset="0"/>
              </a:rPr>
              <a:t>Frontend: React, Angular, or Vue.js</a:t>
            </a:r>
          </a:p>
          <a:p>
            <a:pPr marL="742950" lvl="1" indent="-285750"/>
            <a:r>
              <a:rPr lang="en-IN" sz="1300" dirty="0">
                <a:latin typeface="Arial" panose="020B0604020202020204" pitchFamily="34" charset="0"/>
                <a:cs typeface="Arial" panose="020B0604020202020204" pitchFamily="34" charset="0"/>
              </a:rPr>
              <a:t>Database: PostgreSQL / MongoDB</a:t>
            </a:r>
          </a:p>
          <a:p>
            <a:pPr marL="742950" lvl="1" indent="-285750"/>
            <a:r>
              <a:rPr lang="en-IN" sz="1300" dirty="0">
                <a:latin typeface="Arial" panose="020B0604020202020204" pitchFamily="34" charset="0"/>
                <a:cs typeface="Arial" panose="020B0604020202020204" pitchFamily="34" charset="0"/>
              </a:rPr>
              <a:t>Cloud Services: AWS / Azure</a:t>
            </a:r>
          </a:p>
          <a:p>
            <a:pPr>
              <a:buNone/>
            </a:pP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4. Incremental Development &amp; Testing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Feature development is divided into multiple sprints.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Continuous Integration (CI) and Continuous Deployment (CD) pipelines ensure smooth releases.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Automated and manual testing at each sprint: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Unit Testing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Integration Testing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User Acceptance Testing (UAT)</a:t>
            </a:r>
            <a:br>
              <a:rPr lang="en-US" sz="900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US" sz="900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US" sz="900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US" sz="900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US" sz="900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US" sz="900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0" indent="0">
              <a:buNone/>
            </a:pP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2884549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C1ED2F7-0A92-55DC-FC57-3F7A4F68BF4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9C5E11A-0F97-37BF-2519-2D5E62A2E38F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0" y="0"/>
            <a:ext cx="9144000" cy="6724650"/>
          </a:xfrm>
        </p:spPr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en-IN" sz="3200" b="1" i="0" u="none" strike="noStrike" baseline="0" dirty="0">
                <a:latin typeface="Arial" panose="020B0604020202020204" pitchFamily="34" charset="0"/>
                <a:cs typeface="Arial" panose="020B0604020202020204" pitchFamily="34" charset="0"/>
              </a:rPr>
              <a:t>Methods/Approach:</a:t>
            </a:r>
          </a:p>
          <a:p>
            <a:pPr>
              <a:buNone/>
            </a:pPr>
            <a:r>
              <a:rPr lang="en-US" sz="2300" b="1" dirty="0">
                <a:latin typeface="Arial" panose="020B0604020202020204" pitchFamily="34" charset="0"/>
                <a:cs typeface="Arial" panose="020B0604020202020204" pitchFamily="34" charset="0"/>
              </a:rPr>
              <a:t>5. Integration with Existing Systems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Ensure seamless integration with ERP, financial systems, and supplier databases.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Use RESTful APIs and middleware for interoperability.</a:t>
            </a:r>
          </a:p>
          <a:p>
            <a:pPr>
              <a:buNone/>
            </a:pPr>
            <a:r>
              <a:rPr lang="en-US" sz="2300" b="1" dirty="0">
                <a:latin typeface="Arial" panose="020B0604020202020204" pitchFamily="34" charset="0"/>
                <a:cs typeface="Arial" panose="020B0604020202020204" pitchFamily="34" charset="0"/>
              </a:rPr>
              <a:t>6.Deployment &amp; Rollout Strategy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Staged Deployment: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800" b="1" dirty="0">
                <a:latin typeface="Arial" panose="020B0604020202020204" pitchFamily="34" charset="0"/>
                <a:cs typeface="Arial" panose="020B0604020202020204" pitchFamily="34" charset="0"/>
              </a:rPr>
              <a:t>Pilot Phase: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Initial deployment to a small group of users.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800" b="1" dirty="0">
                <a:latin typeface="Arial" panose="020B0604020202020204" pitchFamily="34" charset="0"/>
                <a:cs typeface="Arial" panose="020B0604020202020204" pitchFamily="34" charset="0"/>
              </a:rPr>
              <a:t>Full Rollout: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Gradual expansion to all departments.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800" b="1" dirty="0">
                <a:latin typeface="Arial" panose="020B0604020202020204" pitchFamily="34" charset="0"/>
                <a:cs typeface="Arial" panose="020B0604020202020204" pitchFamily="34" charset="0"/>
              </a:rPr>
              <a:t>User Training &amp; Change Management: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Conduct training sessions and provide user guides.</a:t>
            </a:r>
          </a:p>
          <a:p>
            <a:pPr>
              <a:buNone/>
            </a:pPr>
            <a:r>
              <a:rPr lang="en-US" sz="2300" b="1" dirty="0">
                <a:latin typeface="Arial" panose="020B0604020202020204" pitchFamily="34" charset="0"/>
                <a:cs typeface="Arial" panose="020B0604020202020204" pitchFamily="34" charset="0"/>
              </a:rPr>
              <a:t>7.</a:t>
            </a:r>
            <a:r>
              <a:rPr lang="en-US" sz="2600" b="1" dirty="0">
                <a:latin typeface="Arial" panose="020B0604020202020204" pitchFamily="34" charset="0"/>
                <a:cs typeface="Arial" panose="020B0604020202020204" pitchFamily="34" charset="0"/>
              </a:rPr>
              <a:t> Continuous Monitoring &amp; Feedback Loop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Gather user feedback through surveys and reports.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Identify system enhancements and create a continuous improvement backlog.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Conduct sprint retrospectives to refine processes and improve future iterations.</a:t>
            </a:r>
          </a:p>
          <a:p>
            <a:pPr marL="0" indent="0">
              <a:buNone/>
            </a:pPr>
            <a:endParaRPr 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This Agile-driven approach ensures that the Enterprise Procurement Management System is developed efficiently, with continuous improvements based on user feedback, leading to a robust, scalable, and business-aligned solution.</a:t>
            </a:r>
            <a:b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900" dirty="0">
                <a:latin typeface="Arial" panose="020B0604020202020204" pitchFamily="34" charset="0"/>
                <a:cs typeface="Arial" panose="020B0604020202020204" pitchFamily="34" charset="0"/>
              </a:rPr>
              <a:t>            </a:t>
            </a:r>
            <a:br>
              <a:rPr lang="en-US" sz="900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US" sz="900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US" sz="900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US" sz="900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US" sz="900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US" sz="900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US" sz="900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0" indent="0">
              <a:buNone/>
            </a:pP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49714608"/>
      </p:ext>
    </p:extLst>
  </p:cSld>
  <p:clrMapOvr>
    <a:masterClrMapping/>
  </p:clrMapOvr>
</p:sld>
</file>

<file path=ppt/theme/_rels/them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Gallery">
  <a:themeElements>
    <a:clrScheme name="Gallery">
      <a:dk1>
        <a:sysClr val="windowText" lastClr="000000"/>
      </a:dk1>
      <a:lt1>
        <a:sysClr val="window" lastClr="FFFFFF"/>
      </a:lt1>
      <a:dk2>
        <a:srgbClr val="454545"/>
      </a:dk2>
      <a:lt2>
        <a:srgbClr val="DFDBD5"/>
      </a:lt2>
      <a:accent1>
        <a:srgbClr val="B71E42"/>
      </a:accent1>
      <a:accent2>
        <a:srgbClr val="DE478E"/>
      </a:accent2>
      <a:accent3>
        <a:srgbClr val="BC72F0"/>
      </a:accent3>
      <a:accent4>
        <a:srgbClr val="795FAF"/>
      </a:accent4>
      <a:accent5>
        <a:srgbClr val="586EA6"/>
      </a:accent5>
      <a:accent6>
        <a:srgbClr val="6892A0"/>
      </a:accent6>
      <a:hlink>
        <a:srgbClr val="FA2B5C"/>
      </a:hlink>
      <a:folHlink>
        <a:srgbClr val="BC658E"/>
      </a:folHlink>
    </a:clrScheme>
    <a:fontScheme name="Gallery">
      <a:majorFont>
        <a:latin typeface="Gill Sans MT" panose="020B0502020104020203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allery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43000" r="43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allery" id="{BBFCD31E-59A1-489D-B089-A3EAD7CAE12E}" vid="{F5E91637-A7B6-4E27-B710-77DA7014EE1E}"/>
    </a:ext>
  </a:extLst>
</a:theme>
</file>

<file path=ppt/theme/theme2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rnd" cmpd="sng" algn="ctr">
          <a:solidFill>
            <a:schemeClr val="phClr"/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648</TotalTime>
  <Words>2281</Words>
  <Application>Microsoft Office PowerPoint</Application>
  <PresentationFormat>On-screen Show (4:3)</PresentationFormat>
  <Paragraphs>281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19</vt:i4>
      </vt:variant>
    </vt:vector>
  </HeadingPairs>
  <TitlesOfParts>
    <vt:vector size="25" baseType="lpstr">
      <vt:lpstr>Arial</vt:lpstr>
      <vt:lpstr>Calibri</vt:lpstr>
      <vt:lpstr>Garamond</vt:lpstr>
      <vt:lpstr>Gill Sans MT</vt:lpstr>
      <vt:lpstr>Gallery</vt:lpstr>
      <vt:lpstr>Organic</vt:lpstr>
      <vt:lpstr>Enterprise Procurement Management System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>Balaji PR</dc:creator>
  <cp:keywords/>
  <dc:description>generated using python-pptx</dc:description>
  <cp:lastModifiedBy>Balaji PR</cp:lastModifiedBy>
  <cp:revision>34</cp:revision>
  <dcterms:created xsi:type="dcterms:W3CDTF">2013-01-27T09:14:16Z</dcterms:created>
  <dcterms:modified xsi:type="dcterms:W3CDTF">2025-03-11T07:05:59Z</dcterms:modified>
  <cp:category/>
</cp:coreProperties>
</file>