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60" r:id="rId5"/>
    <p:sldId id="269" r:id="rId6"/>
    <p:sldId id="261" r:id="rId7"/>
    <p:sldId id="273" r:id="rId8"/>
    <p:sldId id="271" r:id="rId9"/>
    <p:sldId id="263" r:id="rId10"/>
    <p:sldId id="272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612A-8F84-5962-431B-6A27FAF1A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789404"/>
            <a:ext cx="8825658" cy="634043"/>
          </a:xfrm>
        </p:spPr>
        <p:txBody>
          <a:bodyPr/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Enhancement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8EA92-B952-BFC6-500F-6FCA7B3013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5473" y="1564849"/>
            <a:ext cx="8601787" cy="471342"/>
          </a:xfrm>
        </p:spPr>
        <p:txBody>
          <a:bodyPr>
            <a:normAutofit/>
          </a:bodyPr>
          <a:lstStyle/>
          <a:p>
            <a:r>
              <a:rPr lang="en-US" cap="none" dirty="0">
                <a:solidFill>
                  <a:schemeClr val="bg1"/>
                </a:solidFill>
              </a:rPr>
              <a:t>Prepared By:- Prathamesh B Lohar 						Date:- 24/12/2024</a:t>
            </a:r>
          </a:p>
          <a:p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9E7713F-230C-8B36-4A51-4F015B38B59F}"/>
              </a:ext>
            </a:extLst>
          </p:cNvPr>
          <p:cNvSpPr txBox="1">
            <a:spLocks/>
          </p:cNvSpPr>
          <p:nvPr/>
        </p:nvSpPr>
        <p:spPr bwMode="gray">
          <a:xfrm>
            <a:off x="1154955" y="2593503"/>
            <a:ext cx="9318224" cy="34750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0D4785-295B-BDB4-346A-388D9B747799}"/>
              </a:ext>
            </a:extLst>
          </p:cNvPr>
          <p:cNvSpPr txBox="1">
            <a:spLocks/>
          </p:cNvSpPr>
          <p:nvPr/>
        </p:nvSpPr>
        <p:spPr bwMode="gray">
          <a:xfrm>
            <a:off x="527901" y="2337848"/>
            <a:ext cx="11142483" cy="380503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i="0" u="none" strike="noStrike" cap="none" baseline="0" dirty="0">
                <a:solidFill>
                  <a:schemeClr val="bg1"/>
                </a:solidFill>
                <a:latin typeface="Arial" panose="020B0604020202020204" pitchFamily="34" charset="0"/>
              </a:rPr>
              <a:t>Situation:</a:t>
            </a:r>
            <a:endParaRPr lang="en-US" sz="16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Currently the </a:t>
            </a:r>
            <a:r>
              <a:rPr lang="en-US" sz="16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currently operates on </a:t>
            </a:r>
            <a:r>
              <a:rPr lang="en-US" sz="1400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which is the core banking software developed by co. which includes functions for Universal banking and Core banking.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there are large number of features and functionalities the software has become complex.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Business Requirement : As this is a new application there are request/enhancement coming in from customer.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 to complexity, it is hard for processor to get use to the application and training arranged too takes time to complete.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which is a complex application and to configure it in new system takes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Now, the team handling this project will need to understand the existing </a:t>
            </a:r>
            <a:r>
              <a:rPr lang="en-US" sz="1400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application and its environment.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Stakeholder has been identified, timeline and budget has been assigned.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 has been chosen and even risks has been assessed.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plan is in place and stakeholders has been identified.</a:t>
            </a:r>
          </a:p>
        </p:txBody>
      </p:sp>
    </p:spTree>
    <p:extLst>
      <p:ext uri="{BB962C8B-B14F-4D97-AF65-F5344CB8AC3E}">
        <p14:creationId xmlns:p14="http://schemas.microsoft.com/office/powerpoint/2010/main" val="3428940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D8FAC-BE7F-1201-695C-9C99D78B4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Constraint, Risk &amp;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40BAD-46CA-7649-79B0-01D24AC94D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061" y="2469823"/>
            <a:ext cx="5537052" cy="4204353"/>
          </a:xfrm>
        </p:spPr>
        <p:txBody>
          <a:bodyPr>
            <a:no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Constraint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Timeline – The project must be completed within the given timeline.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Integration – Integrating the enhancement into the current application can be complex &amp; challenging.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Resources – Limited availability of resources may pose challenge to complete in given timeline.</a:t>
            </a:r>
          </a:p>
          <a:p>
            <a:pPr>
              <a:buFont typeface="Century Gothic" panose="020B0502020202020204" pitchFamily="34" charset="0"/>
              <a:buChar char="►"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Project Delay – Any unforeseen technical/non-technical challenge.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Compatibility/Integration Risk – Whether it fits in the current state of application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Budget – The provided budget for enhancement may or may not get approved and can cause delayed project till the approvals.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Scope creep – Natural disaster, technical issue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Security Vulnerabilities – Breach if not addressed properly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Regulatory – Failure to meet the regulatory standard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1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3608E-CE03-EFF7-D419-9094144AA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8712" y="2469823"/>
            <a:ext cx="4825159" cy="3879915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Dependency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Upgrades – Hardware and Software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Personnel – Availability of people (Developer, tester, analyst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Stakeholder – Approvals and Timely decisions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Training – Additional arrangement for effective and timely training to end user.</a:t>
            </a:r>
          </a:p>
        </p:txBody>
      </p:sp>
    </p:spTree>
    <p:extLst>
      <p:ext uri="{BB962C8B-B14F-4D97-AF65-F5344CB8AC3E}">
        <p14:creationId xmlns:p14="http://schemas.microsoft.com/office/powerpoint/2010/main" val="2514106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2476-07F4-96B3-A546-1EB853A5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72BC14-5990-F2F1-1D2B-F38227C389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3315" y="2641208"/>
            <a:ext cx="11001081" cy="3900994"/>
          </a:xfrm>
        </p:spPr>
        <p:txBody>
          <a:bodyPr>
            <a:normAutofit lnSpcReduction="10000"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Auto premium assigning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Issue letter button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Multiple heads for issuing letter (Death/Maturity/Surrender)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Design dedicated page for letter  preparation.</a:t>
            </a: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Requirement Gathering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Study &amp; Analysis of current system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Analysis of additional feature and functionality provided for enhancement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Stakeholder Interview and their feedback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Feasibility study of technical requirements, infrastructure &amp; integration needs (Tools, hardware, software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…).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Feasibility study of budget for developing, implementing &amp; maintaining new application.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Timeline &amp; Resource allocation.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30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0A350-DF69-2BAA-483A-F6B30D30C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B0842-79CE-BABF-6A56-F14403C28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08" y="2384981"/>
            <a:ext cx="11085922" cy="38367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</a:t>
            </a:r>
            <a:r>
              <a:rPr lang="en-US" sz="1400" cap="none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 been developed &amp; launched a year before by collaborating 10-12 different Life and Pension system, migrating more than four million policies and customer records across product lines. Below </a:t>
            </a:r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could be the problem while enhancing…</a:t>
            </a:r>
          </a:p>
          <a:p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Scope Creep:</a:t>
            </a:r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Lot of enhancement/changes can lead to budget overruns and .delays.</a:t>
            </a:r>
          </a:p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Issue: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Technical challenges may arise during development, testing, and implementation, such as integration issues performance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 Constraints: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Availability of people such as developers and testers, can impact project timelines and quality.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Testing Challenges: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Thorough testing of the enhancements can be complex and time-consuming; this may require earlier test data and rigorous testing.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Management Issues: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User may find it difficult to accept the change or enhancement as already application is complex to understand.</a:t>
            </a:r>
          </a:p>
          <a:p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Steep Learning Curve</a:t>
            </a:r>
            <a:r>
              <a:rPr lang="en-US" sz="14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software can have a steep learning curve for users, requiring extensive training and support.</a:t>
            </a:r>
          </a:p>
          <a:p>
            <a:pPr marL="0" indent="0">
              <a:buNone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759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3BA53-89EB-73B5-8A7D-BDABAF917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568F8-6C39-9CBF-7AA3-F9AEA1DE0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328" y="2611227"/>
            <a:ext cx="11057641" cy="3271101"/>
          </a:xfrm>
        </p:spPr>
        <p:txBody>
          <a:bodyPr>
            <a:norm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Agile Development: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Adopting Agile methodologies can improve flexibility, responsiveness to change, and collaboration among stakeholders.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Continuous Integration and Delivery 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Implementing this practices can accelerate development cycles and quality.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Automation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: Automation and addition of enhancement can improve efficiency and reduce the risk of human error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Effective Communication &amp; Collaboration: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This will help develop positive rapport with stakeholders can improve project outcomes.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User Involvement: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Being Agile every stakeholder will be involved throughout the project lifecycle, techniques such as user stories and design thinking, will help this project and improve user experience and usability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Project Monitoring and Control by using Jira will help track progress, monitor risks, and make necessary adjustments.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Continuous feedback and improvement will help identify areas for improvement can help enhancement.</a:t>
            </a: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224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80F46-B0DB-52A6-AD59-4823CA066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Project Objectives &amp; Success Criteria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3F860-EC24-6A68-577F-DA1AABCBF1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3889" y="2603498"/>
            <a:ext cx="10935092" cy="39198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this project is to Enhance the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application…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application objective is to provide the following…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 of new features and functionality based on user/processors experience and feedback.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flexibility for user and customer experience.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user experience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Upgrade Infrastructure – While delivering or implementing the application need to check underlying technology, infrastructure to support new capabilities and improve performance.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 Integration: Enhance API capabilities to enable seamless integration with other systems and applications.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Lowering the operating cost.</a:t>
            </a:r>
          </a:p>
        </p:txBody>
      </p:sp>
    </p:spTree>
    <p:extLst>
      <p:ext uri="{BB962C8B-B14F-4D97-AF65-F5344CB8AC3E}">
        <p14:creationId xmlns:p14="http://schemas.microsoft.com/office/powerpoint/2010/main" val="3443988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299CA-5F16-6767-F224-029C50500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Success Criteria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465D3-4667-45AD-3500-2421E7D9BA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9047" y="2526372"/>
            <a:ext cx="11142483" cy="3978117"/>
          </a:xfrm>
        </p:spPr>
        <p:txBody>
          <a:bodyPr>
            <a:norm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Business Objective: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The primary goal is to ensure the enhancement project delivers the intended business value. This may involve improved efficiency, reduced costs, increased revenue and enhanced customer experience.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User Satisfaction: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The enhancement will result in satisfied end-users. This includes ease of use, functionality that meets their needs, and adequate training and support.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Quality and Stability: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The enhancement will be implemented without introducing new bugs or errors. The system should remain stable and reliable after the changes are made.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Customization: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Thorough testing would be done to ensure customized features and function as expected and integrate seamlessly with the core system.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Learning Curve: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Comprehensive training will be provided along with support materials and implementation of enhancements which will be done in phased manner to allow users to adapt gradually.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Integration Issue: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Conducting thorough testing of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and other system and developing clear data mapping plan with supported documents.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Dependency on company: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By preparing a clear service level agreements (SLAs) with company for support dependency issue can be resolved. This can be addressed by exploring alternative support options, such as knowledge bases and online communities.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687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78EA2-3F10-D20D-2200-68316C1B5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Method/Approach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856C4-B49C-46F3-CF12-E2E8673C12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1023" y="2498106"/>
            <a:ext cx="10935091" cy="3959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is complex application, the project have received the request for enhancement and the requirements are evolving – Scrum method will be effective.</a:t>
            </a:r>
          </a:p>
          <a:p>
            <a:pPr marL="0" indent="0"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Key elements of Scrum which we would be using would be as below…</a:t>
            </a: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Sprints: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Which are short, timeboxed and reduces risk of scope creep.</a:t>
            </a: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Daily stand-up meetings: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Where teams progress, roadblock and plans are discussed.</a:t>
            </a: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Sprint Planning: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 meeting were how the sprint will work is planned.</a:t>
            </a: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Sprint review: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Where work done is checked to gather feedback on the completed sprint.</a:t>
            </a: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Sprint Retrospective: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Where past sprints are revisited to identify improvement areas for future sprints</a:t>
            </a:r>
          </a:p>
          <a:p>
            <a:pPr marL="0" indent="0">
              <a:buNone/>
            </a:pP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How Agile will be used to enhance </a:t>
            </a:r>
            <a:r>
              <a:rPr lang="en-US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BaNCS</a:t>
            </a:r>
            <a:endParaRPr lang="en-US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Break down the project into smaller, manageable sprints: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This allows for faster feedback and reduces the risk of scope creep.</a:t>
            </a: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Prioritize features and functionalities: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Focus on delivering the most valuable features first based on user needs and business priorities</a:t>
            </a:r>
          </a:p>
        </p:txBody>
      </p:sp>
    </p:spTree>
    <p:extLst>
      <p:ext uri="{BB962C8B-B14F-4D97-AF65-F5344CB8AC3E}">
        <p14:creationId xmlns:p14="http://schemas.microsoft.com/office/powerpoint/2010/main" val="3240905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CFE91A-CDDD-2496-D574-5BAC99CA8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D499A-7357-72D2-5B01-B91084BF0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Method/Approach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F37B6-C613-013F-1A38-D7B1EF6D7D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1023" y="2498106"/>
            <a:ext cx="10935091" cy="3959257"/>
          </a:xfrm>
        </p:spPr>
        <p:txBody>
          <a:bodyPr>
            <a:norm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Use iterative development: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Continuously gather feedback from users and stakeholders, and use this feedback to refine the application.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Embrace collaboration: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Foster close collaboration between development teams, business analysts, and users.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Focus on continuous improvement: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Regularly review the development process and identify areas for improvement.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585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AEEF3-89FE-1ECD-D3B9-DDF705EF5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E985A-67AF-B24D-0AD3-89231EA66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6121" y="2498104"/>
            <a:ext cx="4581425" cy="4185500"/>
          </a:xfrm>
        </p:spPr>
        <p:txBody>
          <a:bodyPr>
            <a:normAutofit lnSpcReduction="10000"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Design &amp; Development – 1.5cr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Data Migration – 23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Software License – 10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Training &amp; Support – 20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Hardware &amp; Infrastructure – 10 lacs &gt;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Total = 2.18cr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Planning – 2 months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Design &amp; Development – 4 months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Integration &amp; Testing – 2 to 3 months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Deployment &amp; Rollout – 1.5 months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Maintenance – 2-3months &gt;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Total = 13.5 months</a:t>
            </a: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3425347-CA3E-F322-FC57-2BF2E1DFC932}"/>
              </a:ext>
            </a:extLst>
          </p:cNvPr>
          <p:cNvSpPr txBox="1">
            <a:spLocks/>
          </p:cNvSpPr>
          <p:nvPr/>
        </p:nvSpPr>
        <p:spPr>
          <a:xfrm>
            <a:off x="6164503" y="2498104"/>
            <a:ext cx="5411612" cy="39781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</a:p>
          <a:p>
            <a:pPr marL="0" indent="0"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Core Team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PM - 1FTE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BA – 1 FTE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Architect – 1 FTE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Developer – 2 FTE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UX/UI Designer – 1 FTE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Migration expert – 1 FTE &gt;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Total = 7 FTE</a:t>
            </a:r>
          </a:p>
          <a:p>
            <a:pPr marL="0" indent="0"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Other/Support Role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QA Tester – 1 FTE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Training Specialist – 1 Part time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System Admin – 1 FTE &gt;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Total = 2 FTE, 1 Part time</a:t>
            </a:r>
          </a:p>
        </p:txBody>
      </p:sp>
    </p:spTree>
    <p:extLst>
      <p:ext uri="{BB962C8B-B14F-4D97-AF65-F5344CB8AC3E}">
        <p14:creationId xmlns:p14="http://schemas.microsoft.com/office/powerpoint/2010/main" val="414530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AEEF3-89FE-1ECD-D3B9-DDF705EF5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Resources Cont’d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E985A-67AF-B24D-0AD3-89231EA66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6121" y="2498104"/>
            <a:ext cx="5618374" cy="4185500"/>
          </a:xfrm>
        </p:spPr>
        <p:txBody>
          <a:bodyPr>
            <a:norm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Hardware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Development &amp; Testing – 10-20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Production server (Web, Application, File)– 50-60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Networking equipment (Router, switch, modem) – 10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Firewall patch and upgradation (Cisco ASA, Fortinet) – 3 lacs</a:t>
            </a:r>
          </a:p>
          <a:p>
            <a:pPr>
              <a:buFont typeface="Century Gothic" panose="020B0502020202020204" pitchFamily="34" charset="0"/>
              <a:buChar char="►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Software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Testing tools – 8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Bug tracking system (Jira, Bugzilla, Trello) – 4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tool (Jira, Trello, Monday.com) – 10 lacs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Data migration tool (Talend, AWS)– 20 lacs</a:t>
            </a:r>
          </a:p>
        </p:txBody>
      </p:sp>
    </p:spTree>
    <p:extLst>
      <p:ext uri="{BB962C8B-B14F-4D97-AF65-F5344CB8AC3E}">
        <p14:creationId xmlns:p14="http://schemas.microsoft.com/office/powerpoint/2010/main" val="31852283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{671D9B7C-E433-44FD-9EB8-EBD3105A1FDC}tf02900722</Template>
  <TotalTime>1547</TotalTime>
  <Words>1471</Words>
  <Application>Microsoft Office PowerPoint</Application>
  <PresentationFormat>Widescreen</PresentationFormat>
  <Paragraphs>127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Courier New</vt:lpstr>
      <vt:lpstr>Wingdings 3</vt:lpstr>
      <vt:lpstr>Ion Boardroom</vt:lpstr>
      <vt:lpstr>BaNCS Enhancement</vt:lpstr>
      <vt:lpstr>Problem</vt:lpstr>
      <vt:lpstr>Opportunity</vt:lpstr>
      <vt:lpstr>Project Objectives &amp; Success Criteria</vt:lpstr>
      <vt:lpstr>Success Criteria</vt:lpstr>
      <vt:lpstr>Method/Approach</vt:lpstr>
      <vt:lpstr>Method/Approach Cont’d</vt:lpstr>
      <vt:lpstr>Resources</vt:lpstr>
      <vt:lpstr>Resources Cont’d</vt:lpstr>
      <vt:lpstr>Constraint, Risk &amp; Dependencies</vt:lpstr>
      <vt:lpstr>Requirements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Prathamesh Lohar</dc:creator>
  <cp:lastModifiedBy>Prathamesh Lohar</cp:lastModifiedBy>
  <cp:revision>192</cp:revision>
  <dcterms:created xsi:type="dcterms:W3CDTF">2024-08-01T04:06:32Z</dcterms:created>
  <dcterms:modified xsi:type="dcterms:W3CDTF">2024-12-31T06:33:08Z</dcterms:modified>
</cp:coreProperties>
</file>