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5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629603-12FB-41BF-A561-B9BA6B3AC7EB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07A329-2615-45CB-B6D8-EA5BE95DE36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07087" y="2410971"/>
            <a:ext cx="7787955" cy="2239671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Master </a:t>
            </a:r>
            <a:r>
              <a:rPr lang="en-US" dirty="0"/>
              <a:t>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7087" y="4650645"/>
            <a:ext cx="7787955" cy="1018033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rgbClr val="C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</a:t>
            </a:r>
            <a:r>
              <a:rPr lang="en-US" dirty="0" smtClean="0"/>
              <a:t>Master </a:t>
            </a:r>
            <a:r>
              <a:rPr lang="en-US" dirty="0"/>
              <a:t>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2B08-D0C5-4DB8-85FD-1C095D78695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3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2DDF0-C073-49E7-AFAE-A3AE47104B4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FF632-89CB-47CC-9B01-651B54776FC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C2871-86E0-4092-AE1B-A084D5E6FB8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40171" y="3692525"/>
            <a:ext cx="14636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7" y="578512"/>
            <a:ext cx="7940659" cy="1018033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2003753"/>
            <a:ext cx="7940660" cy="4479347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6222B-B962-4BFC-9E3B-A65D6199B6F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1425" y="374905"/>
            <a:ext cx="6413610" cy="1221639"/>
          </a:xfrm>
          <a:noFill/>
        </p:spPr>
        <p:txBody>
          <a:bodyPr>
            <a:normAutofit/>
          </a:bodyPr>
          <a:lstStyle>
            <a:lvl1pPr algn="l">
              <a:defRPr sz="3600">
                <a:solidFill>
                  <a:srgbClr val="CC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1425" y="1596545"/>
            <a:ext cx="6413610" cy="4681415"/>
          </a:xfr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>
                <a:solidFill>
                  <a:schemeClr val="bg1"/>
                </a:solidFill>
              </a:defRPr>
            </a:lvl2pPr>
            <a:lvl3pPr algn="l">
              <a:defRPr>
                <a:solidFill>
                  <a:schemeClr val="bg1"/>
                </a:solidFill>
              </a:defRPr>
            </a:lvl3pPr>
            <a:lvl4pPr algn="l">
              <a:defRPr>
                <a:solidFill>
                  <a:schemeClr val="bg1"/>
                </a:solidFill>
              </a:defRPr>
            </a:lvl4pPr>
            <a:lvl5pPr algn="l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71D97-5D93-4A47-A2C2-2F29202BA92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EEAEF-638D-4EA8-B1E9-8408DE93534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46452-405B-4DFE-96CB-E7FB6DE5243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578512"/>
            <a:ext cx="8246070" cy="1018033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7" y="2391925"/>
            <a:ext cx="4040188" cy="639763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7" y="3021789"/>
            <a:ext cx="4040188" cy="3035059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7" y="2391925"/>
            <a:ext cx="4041775" cy="639763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7" y="3021789"/>
            <a:ext cx="4041775" cy="3035059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9AE6A-B33E-467B-A3D1-E1C0C8EFD87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B7733-4967-474E-B825-9DA0E88BE95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59B32-622D-44B5-8855-CEB920E5BF5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0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7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0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32EE4-6B5C-42D0-B0F3-317476447D8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31569-8A2E-4D00-A3F6-2E705A75E18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11E867DF-3DCA-4725-94F0-F2B6BD747A82}"/>
              </a:ext>
            </a:extLst>
          </p:cNvPr>
          <p:cNvSpPr txBox="1"/>
          <p:nvPr userDrawn="1"/>
        </p:nvSpPr>
        <p:spPr>
          <a:xfrm>
            <a:off x="-9150" y="6951663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prstClr val="white">
                    <a:lumMod val="65000"/>
                  </a:prst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prstClr val="white">
                    <a:lumMod val="65000"/>
                  </a:prst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xmlns="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2664565"/>
            <a:ext cx="3733800" cy="1069239"/>
          </a:xfrm>
        </p:spPr>
        <p:txBody>
          <a:bodyPr>
            <a:normAutofit/>
          </a:bodyPr>
          <a:lstStyle/>
          <a:p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My Doctor Tracker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26" name="AutoShape 2" descr="Ajanta Pharma Ltd."/>
          <p:cNvSpPr>
            <a:spLocks noChangeAspect="1" noChangeArrowheads="1"/>
          </p:cNvSpPr>
          <p:nvPr/>
        </p:nvSpPr>
        <p:spPr bwMode="auto">
          <a:xfrm>
            <a:off x="155575" y="-144461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8" name="AutoShape 4" descr="Ajanta Pharma Ltd."/>
          <p:cNvSpPr>
            <a:spLocks noChangeAspect="1" noChangeArrowheads="1"/>
          </p:cNvSpPr>
          <p:nvPr/>
        </p:nvSpPr>
        <p:spPr bwMode="auto">
          <a:xfrm>
            <a:off x="155575" y="-144461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Picture 5" descr="downloa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81606" y="1371601"/>
            <a:ext cx="2828925" cy="1619251"/>
          </a:xfrm>
          <a:prstGeom prst="rect">
            <a:avLst/>
          </a:prstGeom>
        </p:spPr>
      </p:pic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343400" y="838200"/>
            <a:ext cx="4800600" cy="533400"/>
          </a:xfrm>
        </p:spPr>
        <p:txBody>
          <a:bodyPr/>
          <a:lstStyle/>
          <a:p>
            <a:pPr algn="ctr"/>
            <a:r>
              <a:rPr lang="en-US" dirty="0" smtClean="0"/>
              <a:t>Application/Web Portal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876800" y="449580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Rashmi</a:t>
            </a:r>
            <a:r>
              <a:rPr lang="en-US" dirty="0" smtClean="0"/>
              <a:t> </a:t>
            </a:r>
            <a:r>
              <a:rPr lang="en-US" dirty="0" err="1" smtClean="0"/>
              <a:t>Garse</a:t>
            </a:r>
            <a:endParaRPr lang="en-US" dirty="0" smtClean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7010400" y="6492876"/>
            <a:ext cx="2133600" cy="365125"/>
          </a:xfrm>
        </p:spPr>
        <p:txBody>
          <a:bodyPr/>
          <a:lstStyle/>
          <a:p>
            <a:pPr algn="ctr"/>
            <a:fld id="{B8A43EA4-DDFF-47F5-BEED-EB2D257357CC}" type="datetime1">
              <a:rPr lang="en-US" smtClean="0">
                <a:solidFill>
                  <a:schemeClr val="tx1"/>
                </a:solidFill>
              </a:rPr>
              <a:t>12/29/2024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9203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Methods/Approach: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533400" y="1981200"/>
            <a:ext cx="4040188" cy="533400"/>
          </a:xfrm>
        </p:spPr>
        <p:txBody>
          <a:bodyPr/>
          <a:lstStyle/>
          <a:p>
            <a:r>
              <a:rPr lang="en-US" dirty="0" smtClean="0"/>
              <a:t>Stakeholder’s Analysis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533400" y="2667001"/>
            <a:ext cx="4191000" cy="3657600"/>
          </a:xfrm>
        </p:spPr>
        <p:txBody>
          <a:bodyPr>
            <a:noAutofit/>
          </a:bodyPr>
          <a:lstStyle/>
          <a:p>
            <a:pPr lvl="0" algn="l">
              <a:buNone/>
            </a:pPr>
            <a:r>
              <a:rPr lang="en-US" sz="1600" b="1" dirty="0" smtClean="0"/>
              <a:t>RACI</a:t>
            </a:r>
            <a:r>
              <a:rPr lang="en-US" sz="1600" dirty="0" smtClean="0"/>
              <a:t> (Responsible, Accountable, </a:t>
            </a:r>
            <a:r>
              <a:rPr lang="en-US" sz="1600" dirty="0" smtClean="0"/>
              <a:t>Consulted, and </a:t>
            </a:r>
            <a:r>
              <a:rPr lang="en-US" sz="1600" dirty="0" smtClean="0"/>
              <a:t>Informed): Use this matrix to define roles and responsibilities across stakeholders.</a:t>
            </a:r>
          </a:p>
          <a:p>
            <a:pPr lvl="1" algn="l"/>
            <a:r>
              <a:rPr lang="en-US" sz="1500" b="1" dirty="0" smtClean="0"/>
              <a:t>Responsible</a:t>
            </a:r>
            <a:r>
              <a:rPr lang="en-US" sz="1500" dirty="0" smtClean="0"/>
              <a:t>: Who will carry out the work (e.g., developers, testers).</a:t>
            </a:r>
          </a:p>
          <a:p>
            <a:pPr lvl="1" algn="l"/>
            <a:r>
              <a:rPr lang="en-US" sz="1500" b="1" dirty="0" smtClean="0"/>
              <a:t>Accountable</a:t>
            </a:r>
            <a:r>
              <a:rPr lang="en-US" sz="1500" dirty="0" smtClean="0"/>
              <a:t>: Who is the decision-maker or approver (e.g., project sponsor).</a:t>
            </a:r>
          </a:p>
          <a:p>
            <a:pPr lvl="1" algn="l"/>
            <a:r>
              <a:rPr lang="en-US" sz="1500" b="1" dirty="0" smtClean="0"/>
              <a:t>Consulted</a:t>
            </a:r>
            <a:r>
              <a:rPr lang="en-US" sz="1500" dirty="0" smtClean="0"/>
              <a:t>: Who provides input (e.g., subject matter experts </a:t>
            </a:r>
            <a:r>
              <a:rPr lang="en-US" sz="1500" dirty="0" smtClean="0"/>
              <a:t>(E.g. Product manager, Marketing Manager, Sales Head etc. </a:t>
            </a:r>
            <a:endParaRPr lang="en-US" sz="1500" dirty="0" smtClean="0"/>
          </a:p>
          <a:p>
            <a:pPr lvl="1" algn="l"/>
            <a:r>
              <a:rPr lang="en-US" sz="1500" b="1" dirty="0" smtClean="0"/>
              <a:t>Informed</a:t>
            </a:r>
            <a:r>
              <a:rPr lang="en-US" sz="1500" dirty="0" smtClean="0"/>
              <a:t>: Who needs to be kept updated (e.g., end-users, management</a:t>
            </a:r>
            <a:r>
              <a:rPr lang="en-US" sz="1500" dirty="0" smtClean="0"/>
              <a:t>)</a:t>
            </a:r>
            <a:endParaRPr lang="en-US" sz="1500" dirty="0" smtClean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4568530" y="1981201"/>
            <a:ext cx="4041775" cy="533400"/>
          </a:xfrm>
        </p:spPr>
        <p:txBody>
          <a:bodyPr/>
          <a:lstStyle/>
          <a:p>
            <a:r>
              <a:rPr lang="en-US" dirty="0" smtClean="0"/>
              <a:t>Requirements Elicitation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4724400" y="2667000"/>
            <a:ext cx="4191000" cy="3581399"/>
          </a:xfrm>
        </p:spPr>
        <p:txBody>
          <a:bodyPr>
            <a:normAutofit lnSpcReduction="10000"/>
          </a:bodyPr>
          <a:lstStyle/>
          <a:p>
            <a:pPr algn="l">
              <a:buNone/>
            </a:pPr>
            <a:r>
              <a:rPr lang="en-US" sz="1700" dirty="0" smtClean="0"/>
              <a:t>To gather the necessary requirements for </a:t>
            </a:r>
            <a:r>
              <a:rPr lang="en-US" sz="1700" dirty="0" smtClean="0"/>
              <a:t>a web-based reporting </a:t>
            </a:r>
            <a:r>
              <a:rPr lang="en-US" sz="1700" dirty="0" smtClean="0"/>
              <a:t>application, the following elicitation techniques will be employed:</a:t>
            </a:r>
            <a:endParaRPr lang="en-US" sz="1700" b="1" dirty="0" smtClean="0"/>
          </a:p>
          <a:p>
            <a:pPr lvl="1" algn="l"/>
            <a:r>
              <a:rPr lang="en-US" sz="1500" b="1" dirty="0" smtClean="0"/>
              <a:t>Interviews</a:t>
            </a:r>
            <a:r>
              <a:rPr lang="en-US" sz="1500" dirty="0" smtClean="0"/>
              <a:t>: Conduct interviews with key </a:t>
            </a:r>
            <a:r>
              <a:rPr lang="en-US" sz="1500" dirty="0" smtClean="0"/>
              <a:t>stakeholders, </a:t>
            </a:r>
            <a:r>
              <a:rPr lang="en-US" sz="1500" dirty="0" smtClean="0"/>
              <a:t>to gather their specific needs and challenges.</a:t>
            </a:r>
          </a:p>
          <a:p>
            <a:pPr lvl="1" algn="l"/>
            <a:r>
              <a:rPr lang="en-US" sz="1500" b="1" dirty="0" smtClean="0"/>
              <a:t>Surveys/Questionnaires</a:t>
            </a:r>
            <a:r>
              <a:rPr lang="en-US" sz="1500" dirty="0" smtClean="0"/>
              <a:t>: Distribute surveys to a larger group of users </a:t>
            </a:r>
            <a:r>
              <a:rPr lang="en-US" sz="1500" dirty="0" smtClean="0"/>
              <a:t>(Medical Reps, ASM and RSM) </a:t>
            </a:r>
            <a:r>
              <a:rPr lang="en-US" sz="1500" dirty="0" smtClean="0"/>
              <a:t>to understand their expectations from the application.</a:t>
            </a:r>
          </a:p>
          <a:p>
            <a:pPr lvl="1" algn="l"/>
            <a:r>
              <a:rPr lang="en-US" sz="1500" b="1" dirty="0" smtClean="0"/>
              <a:t>Workshops</a:t>
            </a:r>
            <a:r>
              <a:rPr lang="en-US" sz="1500" dirty="0" smtClean="0"/>
              <a:t>: Organize collaborative workshops with </a:t>
            </a:r>
            <a:r>
              <a:rPr lang="en-US" sz="1500" dirty="0" smtClean="0"/>
              <a:t>stakeholders </a:t>
            </a:r>
            <a:r>
              <a:rPr lang="en-US" sz="1500" dirty="0" smtClean="0"/>
              <a:t>to brainstorm and finalize requirements.</a:t>
            </a:r>
          </a:p>
          <a:p>
            <a:pPr algn="l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6222B-B962-4BFC-9E3B-A65D6199B6F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Resources: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People </a:t>
            </a:r>
          </a:p>
          <a:p>
            <a:pPr lvl="1"/>
            <a:r>
              <a:rPr lang="en-US" dirty="0" smtClean="0"/>
              <a:t>Project Sponsor: </a:t>
            </a:r>
            <a:r>
              <a:rPr lang="en-US" dirty="0" err="1" smtClean="0"/>
              <a:t>Devendra</a:t>
            </a:r>
            <a:r>
              <a:rPr lang="en-US" dirty="0" smtClean="0"/>
              <a:t> </a:t>
            </a:r>
            <a:r>
              <a:rPr lang="en-US" dirty="0" err="1" smtClean="0"/>
              <a:t>Chaudhari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Project Manager : </a:t>
            </a:r>
            <a:r>
              <a:rPr lang="en-US" dirty="0" err="1" smtClean="0"/>
              <a:t>Rashmi</a:t>
            </a:r>
            <a:r>
              <a:rPr lang="en-US" dirty="0" smtClean="0"/>
              <a:t> </a:t>
            </a:r>
            <a:r>
              <a:rPr lang="en-US" dirty="0" err="1" smtClean="0"/>
              <a:t>Garse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Developers : </a:t>
            </a:r>
            <a:r>
              <a:rPr lang="en-US" dirty="0" err="1" smtClean="0"/>
              <a:t>Rudransh</a:t>
            </a:r>
            <a:r>
              <a:rPr lang="en-US" dirty="0" smtClean="0"/>
              <a:t>, </a:t>
            </a:r>
            <a:r>
              <a:rPr lang="en-US" dirty="0" err="1" smtClean="0"/>
              <a:t>Tweesha</a:t>
            </a:r>
            <a:r>
              <a:rPr lang="en-US" dirty="0" smtClean="0"/>
              <a:t>, </a:t>
            </a:r>
            <a:r>
              <a:rPr lang="en-US" dirty="0" err="1" smtClean="0"/>
              <a:t>Moksh</a:t>
            </a:r>
            <a:r>
              <a:rPr lang="en-US" dirty="0" smtClean="0"/>
              <a:t>, </a:t>
            </a:r>
            <a:r>
              <a:rPr lang="en-US" dirty="0" err="1" smtClean="0"/>
              <a:t>Ishika</a:t>
            </a:r>
            <a:r>
              <a:rPr lang="en-US" dirty="0" smtClean="0"/>
              <a:t>, </a:t>
            </a:r>
            <a:r>
              <a:rPr lang="en-US" dirty="0" err="1" smtClean="0"/>
              <a:t>Laksh</a:t>
            </a:r>
            <a:r>
              <a:rPr lang="en-US" dirty="0" smtClean="0"/>
              <a:t> and </a:t>
            </a:r>
            <a:r>
              <a:rPr lang="en-US" dirty="0" err="1" smtClean="0"/>
              <a:t>Ishani</a:t>
            </a:r>
            <a:endParaRPr lang="en-US" dirty="0" smtClean="0"/>
          </a:p>
          <a:p>
            <a:pPr lvl="1"/>
            <a:r>
              <a:rPr lang="en-US" dirty="0" smtClean="0"/>
              <a:t>Testers: </a:t>
            </a:r>
            <a:r>
              <a:rPr lang="en-US" dirty="0" err="1" smtClean="0"/>
              <a:t>Shobha</a:t>
            </a:r>
            <a:r>
              <a:rPr lang="en-US" dirty="0" smtClean="0"/>
              <a:t> and </a:t>
            </a:r>
            <a:r>
              <a:rPr lang="en-US" dirty="0" err="1" smtClean="0"/>
              <a:t>Pramod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Network Admin: </a:t>
            </a:r>
            <a:r>
              <a:rPr lang="en-US" dirty="0" err="1" smtClean="0"/>
              <a:t>Dhaval</a:t>
            </a:r>
            <a:r>
              <a:rPr lang="en-US" dirty="0" smtClean="0"/>
              <a:t> </a:t>
            </a:r>
          </a:p>
          <a:p>
            <a:pPr lvl="1"/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9AE6A-B33E-467B-A3D1-E1C0C8EFD87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Resources: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Time </a:t>
            </a:r>
          </a:p>
          <a:p>
            <a:pPr lvl="1"/>
            <a:r>
              <a:rPr lang="en-US" dirty="0" smtClean="0"/>
              <a:t>Project to be completed in 12 Months time span</a:t>
            </a:r>
          </a:p>
          <a:p>
            <a:r>
              <a:rPr lang="en-US" dirty="0" smtClean="0"/>
              <a:t>Budget </a:t>
            </a:r>
          </a:p>
          <a:p>
            <a:pPr lvl="1"/>
            <a:r>
              <a:rPr lang="en-US" dirty="0" smtClean="0"/>
              <a:t>Budget allotted is 2 Cr. </a:t>
            </a:r>
          </a:p>
          <a:p>
            <a:r>
              <a:rPr lang="en-US" dirty="0" smtClean="0"/>
              <a:t>Software and Hardware (Not to exceeded. 50 </a:t>
            </a:r>
            <a:r>
              <a:rPr lang="en-US" dirty="0" err="1" smtClean="0"/>
              <a:t>lacs</a:t>
            </a:r>
            <a:r>
              <a:rPr lang="en-US" dirty="0" smtClean="0"/>
              <a:t>) </a:t>
            </a:r>
          </a:p>
          <a:p>
            <a:pPr lvl="1"/>
            <a:r>
              <a:rPr lang="en-US" dirty="0" smtClean="0"/>
              <a:t>Latest </a:t>
            </a:r>
            <a:r>
              <a:rPr lang="en-US" dirty="0" smtClean="0"/>
              <a:t>Version of JAVA for App development and testing </a:t>
            </a:r>
            <a:endParaRPr lang="en-US" dirty="0" smtClean="0"/>
          </a:p>
          <a:p>
            <a:pPr lvl="1"/>
            <a:r>
              <a:rPr lang="en-US" dirty="0" smtClean="0"/>
              <a:t>Laptops </a:t>
            </a:r>
          </a:p>
          <a:p>
            <a:pPr lvl="1"/>
            <a:r>
              <a:rPr lang="en-US" dirty="0" smtClean="0"/>
              <a:t>Firewalls and VPNs to protect Data </a:t>
            </a:r>
          </a:p>
          <a:p>
            <a:pPr lvl="1"/>
            <a:r>
              <a:rPr lang="en-US" dirty="0" smtClean="0"/>
              <a:t>Wi-Fi, Router installation and maintenance 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9AE6A-B33E-467B-A3D1-E1C0C8EFD87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Risks and </a:t>
            </a:r>
            <a:r>
              <a:rPr lang="en-US" dirty="0" smtClean="0">
                <a:solidFill>
                  <a:schemeClr val="tx1"/>
                </a:solidFill>
              </a:rPr>
              <a:t>Dependencies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Adaption from physical to web based model </a:t>
            </a:r>
          </a:p>
          <a:p>
            <a:r>
              <a:rPr lang="en-US" dirty="0" smtClean="0"/>
              <a:t>Database dependency </a:t>
            </a:r>
          </a:p>
          <a:p>
            <a:r>
              <a:rPr lang="en-US" dirty="0" smtClean="0"/>
              <a:t>Getting location access in Rural areas</a:t>
            </a:r>
          </a:p>
          <a:p>
            <a:r>
              <a:rPr lang="en-US" dirty="0" smtClean="0"/>
              <a:t>Internet issues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6222B-B962-4BFC-9E3B-A65D6199B6F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7200" y="578512"/>
            <a:ext cx="3581400" cy="1018033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Situation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3"/>
            <a:ext cx="8458200" cy="46543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As IS : Medical Rep Visits 10 Doctors in a day and reports the visit in below format in a Diary physically </a:t>
            </a:r>
          </a:p>
          <a:p>
            <a:pPr lvl="1"/>
            <a:r>
              <a:rPr lang="en-US" dirty="0" smtClean="0"/>
              <a:t>Date </a:t>
            </a:r>
          </a:p>
          <a:p>
            <a:pPr lvl="1"/>
            <a:r>
              <a:rPr lang="en-US" dirty="0" smtClean="0"/>
              <a:t>Worked with: (ASM/RSM/HO Staff/ New </a:t>
            </a:r>
            <a:r>
              <a:rPr lang="en-US" dirty="0" err="1" smtClean="0"/>
              <a:t>Joinee</a:t>
            </a:r>
            <a:r>
              <a:rPr lang="en-US" dirty="0" smtClean="0"/>
              <a:t>) </a:t>
            </a:r>
          </a:p>
          <a:p>
            <a:pPr lvl="1"/>
            <a:r>
              <a:rPr lang="en-US" dirty="0" smtClean="0"/>
              <a:t>Town/Area/HQ/</a:t>
            </a:r>
            <a:r>
              <a:rPr lang="en-US" dirty="0" err="1" smtClean="0"/>
              <a:t>ExHQ</a:t>
            </a:r>
            <a:r>
              <a:rPr lang="en-US" dirty="0" smtClean="0"/>
              <a:t> covered </a:t>
            </a:r>
          </a:p>
          <a:p>
            <a:pPr lvl="1"/>
            <a:r>
              <a:rPr lang="en-US" dirty="0" smtClean="0"/>
              <a:t>Dr Name </a:t>
            </a:r>
          </a:p>
          <a:p>
            <a:pPr lvl="1"/>
            <a:r>
              <a:rPr lang="en-US" dirty="0" smtClean="0"/>
              <a:t> Dr Qualification </a:t>
            </a:r>
          </a:p>
          <a:p>
            <a:pPr lvl="1"/>
            <a:r>
              <a:rPr lang="en-US" dirty="0" smtClean="0"/>
              <a:t>Products Detailed </a:t>
            </a:r>
          </a:p>
          <a:p>
            <a:pPr lvl="1"/>
            <a:r>
              <a:rPr lang="en-US" dirty="0" smtClean="0"/>
              <a:t>Nearby Chemist Name </a:t>
            </a:r>
          </a:p>
          <a:p>
            <a:pPr lvl="1"/>
            <a:r>
              <a:rPr lang="en-US" dirty="0" smtClean="0"/>
              <a:t>No of prescription if any</a:t>
            </a:r>
          </a:p>
          <a:p>
            <a:r>
              <a:rPr lang="en-US" dirty="0" smtClean="0"/>
              <a:t>This diary will be physically checked by ASM/RSM during joint work if time permits or during review meeting once a quarter 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89F36-183F-456B-B640-6A6A325E915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Lots of Physical work </a:t>
            </a:r>
          </a:p>
          <a:p>
            <a:r>
              <a:rPr lang="en-US" dirty="0" smtClean="0"/>
              <a:t>No way to check/confirm false reporting </a:t>
            </a:r>
          </a:p>
          <a:p>
            <a:r>
              <a:rPr lang="en-US" dirty="0" smtClean="0"/>
              <a:t>Need to fill repetitive info at every visit</a:t>
            </a:r>
          </a:p>
          <a:p>
            <a:r>
              <a:rPr lang="en-US" dirty="0" smtClean="0"/>
              <a:t>Doctor specific product detailing approach is missing/ not getting implemented </a:t>
            </a:r>
          </a:p>
          <a:p>
            <a:r>
              <a:rPr lang="en-US" dirty="0" smtClean="0"/>
              <a:t>No database of city wise, list of doctors, their potential and current business is maintained, which becomes difficult to maintain business in case of vacancy </a:t>
            </a:r>
          </a:p>
          <a:p>
            <a:r>
              <a:rPr lang="en-US" dirty="0" smtClean="0"/>
              <a:t>Difficult to keep a track of investments done on Doctor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6222B-B962-4BFC-9E3B-A65D6199B6F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Opportunity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2003753"/>
            <a:ext cx="8085130" cy="4479347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Web based application to maintain Dr Database and nearby chemist to track business </a:t>
            </a:r>
          </a:p>
          <a:p>
            <a:r>
              <a:rPr lang="en-US" dirty="0" smtClean="0"/>
              <a:t>Location tracking can help to reduce overall false reporting </a:t>
            </a:r>
          </a:p>
          <a:p>
            <a:r>
              <a:rPr lang="en-US" dirty="0" smtClean="0"/>
              <a:t>Simple daily reporting and RCPA </a:t>
            </a:r>
          </a:p>
          <a:p>
            <a:r>
              <a:rPr lang="en-US" dirty="0" smtClean="0"/>
              <a:t>Dr wise No of visit can be decided at beginning of month and can be tracked </a:t>
            </a:r>
          </a:p>
          <a:p>
            <a:r>
              <a:rPr lang="en-US" dirty="0" smtClean="0"/>
              <a:t>City-wise Dr list can be saved and used for new joiner </a:t>
            </a:r>
          </a:p>
          <a:p>
            <a:r>
              <a:rPr lang="en-US" dirty="0" smtClean="0"/>
              <a:t>Investment done on Doctors can be tracked for ROI </a:t>
            </a:r>
          </a:p>
          <a:p>
            <a:r>
              <a:rPr lang="en-US" dirty="0" smtClean="0"/>
              <a:t>Doctor Specific products suggestion to MR </a:t>
            </a:r>
          </a:p>
          <a:p>
            <a:r>
              <a:rPr lang="en-US" dirty="0" smtClean="0"/>
              <a:t>Easy filters like missed Doctor visit can help to cover entre HQ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6222B-B962-4BFC-9E3B-A65D6199B6F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0"/>
            <a:ext cx="6413610" cy="996695"/>
          </a:xfrm>
        </p:spPr>
        <p:txBody>
          <a:bodyPr/>
          <a:lstStyle/>
          <a:p>
            <a:r>
              <a:rPr lang="en-US" dirty="0" smtClean="0">
                <a:solidFill>
                  <a:sysClr val="windowText" lastClr="000000"/>
                </a:solidFill>
              </a:rPr>
              <a:t>Purpose Statement (Goals):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09800" y="990600"/>
            <a:ext cx="6413610" cy="53340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Purpose of this project is to	</a:t>
            </a:r>
          </a:p>
          <a:p>
            <a:r>
              <a:rPr lang="en-US" dirty="0" smtClean="0"/>
              <a:t>Make a Web based application for </a:t>
            </a:r>
          </a:p>
          <a:p>
            <a:pPr lvl="1"/>
            <a:r>
              <a:rPr lang="en-US" dirty="0" smtClean="0"/>
              <a:t>Easy Reporting of daily visit </a:t>
            </a:r>
          </a:p>
          <a:p>
            <a:pPr lvl="1"/>
            <a:r>
              <a:rPr lang="en-US" dirty="0" smtClean="0"/>
              <a:t>Ensure doctor wise product detailing </a:t>
            </a:r>
            <a:endParaRPr lang="en-US" dirty="0"/>
          </a:p>
          <a:p>
            <a:pPr lvl="1"/>
            <a:r>
              <a:rPr lang="en-US" dirty="0" smtClean="0"/>
              <a:t>Keep a track of investments done on doctor and to track the ROI </a:t>
            </a:r>
          </a:p>
          <a:p>
            <a:r>
              <a:rPr lang="en-US" dirty="0" smtClean="0"/>
              <a:t>This applications will have features like</a:t>
            </a:r>
          </a:p>
          <a:p>
            <a:pPr lvl="1"/>
            <a:r>
              <a:rPr lang="en-US" dirty="0" smtClean="0"/>
              <a:t>location tracking</a:t>
            </a:r>
          </a:p>
          <a:p>
            <a:pPr lvl="1"/>
            <a:r>
              <a:rPr lang="en-US" dirty="0" smtClean="0"/>
              <a:t>filter doctor by specialty/HQ</a:t>
            </a:r>
          </a:p>
          <a:p>
            <a:pPr lvl="1"/>
            <a:r>
              <a:rPr lang="en-US" dirty="0" smtClean="0"/>
              <a:t>Flagged missed visits </a:t>
            </a:r>
          </a:p>
          <a:p>
            <a:r>
              <a:rPr lang="en-US" dirty="0" smtClean="0"/>
              <a:t>This application will help to maintain a database for </a:t>
            </a:r>
          </a:p>
          <a:p>
            <a:pPr lvl="1"/>
            <a:r>
              <a:rPr lang="en-US" dirty="0" smtClean="0"/>
              <a:t>City wise Doctor list and details like Mob no, No of  Patients, Address, </a:t>
            </a:r>
          </a:p>
          <a:p>
            <a:pPr lvl="1"/>
            <a:r>
              <a:rPr lang="en-US" dirty="0" smtClean="0"/>
              <a:t>Chemists associated with Doctors </a:t>
            </a:r>
          </a:p>
          <a:p>
            <a:pPr lvl="1"/>
            <a:r>
              <a:rPr lang="en-US" dirty="0" smtClean="0"/>
              <a:t>No of Rx generated 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Project Objectives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dirty="0" smtClean="0"/>
              <a:t>Secure monitoring of data</a:t>
            </a:r>
          </a:p>
          <a:p>
            <a:pPr fontAlgn="base"/>
            <a:r>
              <a:rPr lang="en-US" dirty="0" smtClean="0"/>
              <a:t>Managing the DCR i.e. daily call reports.</a:t>
            </a:r>
          </a:p>
          <a:p>
            <a:pPr fontAlgn="base"/>
            <a:r>
              <a:rPr lang="en-US" dirty="0" smtClean="0"/>
              <a:t>Maintaining the details of the doctor, dealer, or the stockiest.</a:t>
            </a:r>
          </a:p>
          <a:p>
            <a:pPr fontAlgn="base"/>
            <a:r>
              <a:rPr lang="en-US" dirty="0" smtClean="0"/>
              <a:t>Create a centralized repository for ease of use.</a:t>
            </a:r>
          </a:p>
          <a:p>
            <a:pPr fontAlgn="base"/>
            <a:r>
              <a:rPr lang="en-US" dirty="0" smtClean="0"/>
              <a:t>Set real-time reminders for the important tasks or for the scheduled field tours.</a:t>
            </a:r>
          </a:p>
          <a:p>
            <a:pPr fontAlgn="base"/>
            <a:r>
              <a:rPr lang="en-US" dirty="0" smtClean="0"/>
              <a:t>Manage the samples of data.</a:t>
            </a:r>
          </a:p>
          <a:p>
            <a:pPr fontAlgn="base"/>
            <a:r>
              <a:rPr lang="en-US" dirty="0" smtClean="0"/>
              <a:t>Generate real-time reports for the data collected.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71D97-5D93-4A47-A2C2-2F29202BA92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Success Criteria: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2003753"/>
            <a:ext cx="8542330" cy="4625647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Medical Rep can register with Emp. ID and Password </a:t>
            </a:r>
          </a:p>
          <a:p>
            <a:r>
              <a:rPr lang="en-US" dirty="0" smtClean="0"/>
              <a:t>App needs Location to identify working HQ </a:t>
            </a:r>
          </a:p>
          <a:p>
            <a:r>
              <a:rPr lang="en-US" dirty="0" smtClean="0"/>
              <a:t>List of all doctors will be visible once HQ is identified </a:t>
            </a:r>
          </a:p>
          <a:p>
            <a:r>
              <a:rPr lang="en-US" dirty="0" smtClean="0"/>
              <a:t>MR can select the Dr he met, products detailed to doctor, Gift/Cards given (Optional) </a:t>
            </a:r>
          </a:p>
          <a:p>
            <a:r>
              <a:rPr lang="en-US" dirty="0" smtClean="0"/>
              <a:t>Rep can select the option if he/she worked alone or with ASM/RSM/HO Staff etc.</a:t>
            </a:r>
          </a:p>
          <a:p>
            <a:r>
              <a:rPr lang="en-US" dirty="0" smtClean="0"/>
              <a:t>Rep can select chemist met in near by area, can add RCPA details </a:t>
            </a:r>
          </a:p>
          <a:p>
            <a:r>
              <a:rPr lang="en-US" dirty="0" smtClean="0"/>
              <a:t>All the reporting details can be extracted as data base table at the end of Month </a:t>
            </a:r>
          </a:p>
          <a:p>
            <a:r>
              <a:rPr lang="en-US" dirty="0" smtClean="0"/>
              <a:t>Even when employee resigns, this database can be access based on Location and HQ details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6222B-B962-4BFC-9E3B-A65D6199B6F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Methods/Approach: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003753"/>
            <a:ext cx="8458200" cy="4854247"/>
          </a:xfrm>
        </p:spPr>
        <p:txBody>
          <a:bodyPr>
            <a:noAutofit/>
          </a:bodyPr>
          <a:lstStyle/>
          <a:p>
            <a:r>
              <a:rPr lang="en-US" sz="2000" b="1" i="1" dirty="0" smtClean="0"/>
              <a:t>Waterfall Model:</a:t>
            </a:r>
            <a:r>
              <a:rPr lang="en-US" sz="2000" b="1" dirty="0" smtClean="0"/>
              <a:t> </a:t>
            </a:r>
            <a:r>
              <a:rPr lang="en-US" sz="2000" dirty="0" smtClean="0"/>
              <a:t>This is a linear sequential model, which means that each stage must be completed before next stage begins . this methodology is easy to understand and easy to fallow, due to its straightforward and sequential approach </a:t>
            </a:r>
          </a:p>
          <a:p>
            <a:r>
              <a:rPr lang="en-US" sz="2000" dirty="0" smtClean="0"/>
              <a:t>This approach is best suited for projects for which requirements are well defined and have a clear </a:t>
            </a:r>
            <a:r>
              <a:rPr lang="en-US" sz="2000" dirty="0" smtClean="0"/>
              <a:t>milestone</a:t>
            </a:r>
          </a:p>
          <a:p>
            <a:r>
              <a:rPr lang="en-US" sz="2000" dirty="0" smtClean="0"/>
              <a:t>Steps involved are </a:t>
            </a:r>
          </a:p>
          <a:p>
            <a:pPr lvl="2"/>
            <a:r>
              <a:rPr lang="en-US" sz="2000" dirty="0" smtClean="0"/>
              <a:t>requirements, </a:t>
            </a:r>
            <a:endParaRPr lang="en-US" sz="2000" dirty="0" smtClean="0"/>
          </a:p>
          <a:p>
            <a:pPr lvl="2"/>
            <a:r>
              <a:rPr lang="en-US" sz="2000" dirty="0" smtClean="0"/>
              <a:t>design</a:t>
            </a:r>
            <a:r>
              <a:rPr lang="en-US" sz="2000" dirty="0" smtClean="0"/>
              <a:t>, </a:t>
            </a:r>
            <a:endParaRPr lang="en-US" sz="2000" dirty="0" smtClean="0"/>
          </a:p>
          <a:p>
            <a:pPr lvl="2"/>
            <a:r>
              <a:rPr lang="en-US" sz="2000" dirty="0" smtClean="0"/>
              <a:t>implementation</a:t>
            </a:r>
            <a:r>
              <a:rPr lang="en-US" sz="2000" dirty="0" smtClean="0"/>
              <a:t>, </a:t>
            </a:r>
            <a:endParaRPr lang="en-US" sz="2000" dirty="0" smtClean="0"/>
          </a:p>
          <a:p>
            <a:pPr lvl="2"/>
            <a:r>
              <a:rPr lang="en-US" sz="2000" dirty="0" smtClean="0"/>
              <a:t>verification</a:t>
            </a:r>
            <a:r>
              <a:rPr lang="en-US" sz="2000" dirty="0" smtClean="0"/>
              <a:t>, and </a:t>
            </a:r>
            <a:endParaRPr lang="en-US" sz="2000" dirty="0" smtClean="0"/>
          </a:p>
          <a:p>
            <a:pPr lvl="2"/>
            <a:r>
              <a:rPr lang="en-US" sz="2000" dirty="0" smtClean="0"/>
              <a:t>maintenance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6222B-B962-4BFC-9E3B-A65D6199B6F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12/29/2024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Methods/Approach: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7" y="1981200"/>
            <a:ext cx="4040188" cy="639763"/>
          </a:xfrm>
        </p:spPr>
        <p:txBody>
          <a:bodyPr/>
          <a:lstStyle/>
          <a:p>
            <a:r>
              <a:rPr lang="en-US" dirty="0" smtClean="0"/>
              <a:t>Vendors and RFP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7" y="2743200"/>
            <a:ext cx="4040188" cy="3429000"/>
          </a:xfrm>
        </p:spPr>
        <p:txBody>
          <a:bodyPr>
            <a:normAutofit/>
          </a:bodyPr>
          <a:lstStyle/>
          <a:p>
            <a:pPr algn="l"/>
            <a:r>
              <a:rPr lang="en-US" sz="2000" dirty="0" smtClean="0"/>
              <a:t>Ajanta </a:t>
            </a:r>
            <a:r>
              <a:rPr lang="en-US" sz="2000" dirty="0" err="1" smtClean="0"/>
              <a:t>Pharma</a:t>
            </a:r>
            <a:r>
              <a:rPr lang="en-US" sz="2000" dirty="0" smtClean="0"/>
              <a:t> has decided to give this project to RGIT Solutions </a:t>
            </a:r>
          </a:p>
          <a:p>
            <a:pPr algn="l"/>
            <a:r>
              <a:rPr lang="en-US" sz="2000" dirty="0" smtClean="0"/>
              <a:t>RG IT solutions have a </a:t>
            </a:r>
            <a:r>
              <a:rPr lang="en-US" sz="2000" dirty="0" smtClean="0"/>
              <a:t>Talent </a:t>
            </a:r>
            <a:r>
              <a:rPr lang="en-US" sz="2000" dirty="0" smtClean="0"/>
              <a:t>pool of Java Developers, and Project managers </a:t>
            </a:r>
          </a:p>
          <a:p>
            <a:pPr algn="l"/>
            <a:r>
              <a:rPr lang="en-US" sz="2000" dirty="0" smtClean="0"/>
              <a:t>RGIT will complete this project in the span of 12 Months in the budget of 2 Cr. </a:t>
            </a:r>
            <a:endParaRPr lang="en-US" sz="20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7" y="1981200"/>
            <a:ext cx="4041775" cy="639763"/>
          </a:xfrm>
        </p:spPr>
        <p:txBody>
          <a:bodyPr/>
          <a:lstStyle/>
          <a:p>
            <a:r>
              <a:rPr lang="en-US" dirty="0" smtClean="0"/>
              <a:t>Database and Support Process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7" y="2743200"/>
            <a:ext cx="4041775" cy="3276600"/>
          </a:xfrm>
        </p:spPr>
        <p:txBody>
          <a:bodyPr/>
          <a:lstStyle/>
          <a:p>
            <a:pPr algn="l"/>
            <a:r>
              <a:rPr lang="en-US" dirty="0" smtClean="0"/>
              <a:t>Database will be updated and maintained by APL IT solutions</a:t>
            </a:r>
          </a:p>
          <a:p>
            <a:pPr algn="l"/>
            <a:endParaRPr lang="en-US" dirty="0" smtClean="0"/>
          </a:p>
          <a:p>
            <a:pPr algn="l">
              <a:buNone/>
            </a:pP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9AE6A-B33E-467B-A3D1-E1C0C8EFD87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</TotalTime>
  <Words>853</Words>
  <Application>Microsoft Office PowerPoint</Application>
  <PresentationFormat>On-screen Show (4:3)</PresentationFormat>
  <Paragraphs>135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1_Office Theme</vt:lpstr>
      <vt:lpstr>My Doctor Tracker</vt:lpstr>
      <vt:lpstr>Situation</vt:lpstr>
      <vt:lpstr>Problem</vt:lpstr>
      <vt:lpstr>Opportunity</vt:lpstr>
      <vt:lpstr>Purpose Statement (Goals):</vt:lpstr>
      <vt:lpstr>Project Objectives</vt:lpstr>
      <vt:lpstr>Success Criteria:</vt:lpstr>
      <vt:lpstr>Methods/Approach:</vt:lpstr>
      <vt:lpstr>Methods/Approach:</vt:lpstr>
      <vt:lpstr>Methods/Approach:</vt:lpstr>
      <vt:lpstr>Resources:</vt:lpstr>
      <vt:lpstr>Resources:</vt:lpstr>
      <vt:lpstr>Risks and Dependencies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Rashmi</dc:creator>
  <cp:lastModifiedBy>Rashmi</cp:lastModifiedBy>
  <cp:revision>57</cp:revision>
  <dcterms:created xsi:type="dcterms:W3CDTF">2006-08-16T00:00:00Z</dcterms:created>
  <dcterms:modified xsi:type="dcterms:W3CDTF">2024-12-29T12:48:43Z</dcterms:modified>
</cp:coreProperties>
</file>