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 id="267" r:id="rId11"/>
    <p:sldId id="265" r:id="rId12"/>
    <p:sldId id="266"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160300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1908471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188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2923055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80612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1814508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2910128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415606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15817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30AD6-4A20-4124-AF4B-C0D9416A1948}" type="datetimeFigureOut">
              <a:rPr lang="en-IN" smtClean="0"/>
              <a:t>07-01-2025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330392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930AD6-4A20-4124-AF4B-C0D9416A1948}" type="datetimeFigureOut">
              <a:rPr lang="en-IN" smtClean="0"/>
              <a:t>07-01-2025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55881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930AD6-4A20-4124-AF4B-C0D9416A1948}" type="datetimeFigureOut">
              <a:rPr lang="en-IN" smtClean="0"/>
              <a:t>07-01-2025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2241655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930AD6-4A20-4124-AF4B-C0D9416A1948}" type="datetimeFigureOut">
              <a:rPr lang="en-IN" smtClean="0"/>
              <a:t>07-01-2025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167881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30AD6-4A20-4124-AF4B-C0D9416A1948}" type="datetimeFigureOut">
              <a:rPr lang="en-IN" smtClean="0"/>
              <a:t>07-01-2025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215786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930AD6-4A20-4124-AF4B-C0D9416A1948}" type="datetimeFigureOut">
              <a:rPr lang="en-IN" smtClean="0"/>
              <a:t>07-01-2025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2470010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930AD6-4A20-4124-AF4B-C0D9416A1948}" type="datetimeFigureOut">
              <a:rPr lang="en-IN" smtClean="0"/>
              <a:t>07-01-2025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1BDD6-F990-4CEE-9E6E-055707056295}" type="slidenum">
              <a:rPr lang="en-IN" smtClean="0"/>
              <a:t>‹#›</a:t>
            </a:fld>
            <a:endParaRPr lang="en-IN"/>
          </a:p>
        </p:txBody>
      </p:sp>
    </p:spTree>
    <p:extLst>
      <p:ext uri="{BB962C8B-B14F-4D97-AF65-F5344CB8AC3E}">
        <p14:creationId xmlns:p14="http://schemas.microsoft.com/office/powerpoint/2010/main" val="8255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930AD6-4A20-4124-AF4B-C0D9416A1948}" type="datetimeFigureOut">
              <a:rPr lang="en-IN" smtClean="0"/>
              <a:t>07-01-2025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F1BDD6-F990-4CEE-9E6E-055707056295}" type="slidenum">
              <a:rPr lang="en-IN" smtClean="0"/>
              <a:t>‹#›</a:t>
            </a:fld>
            <a:endParaRPr lang="en-IN"/>
          </a:p>
        </p:txBody>
      </p:sp>
    </p:spTree>
    <p:extLst>
      <p:ext uri="{BB962C8B-B14F-4D97-AF65-F5344CB8AC3E}">
        <p14:creationId xmlns:p14="http://schemas.microsoft.com/office/powerpoint/2010/main" val="1670738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ED5F3F9-2A78-FD62-2FF9-8C59A0D50FF3}"/>
              </a:ext>
            </a:extLst>
          </p:cNvPr>
          <p:cNvSpPr>
            <a:spLocks noGrp="1"/>
          </p:cNvSpPr>
          <p:nvPr>
            <p:ph type="subTitle" idx="1"/>
          </p:nvPr>
        </p:nvSpPr>
        <p:spPr/>
        <p:txBody>
          <a:bodyPr>
            <a:normAutofit lnSpcReduction="10000"/>
          </a:bodyPr>
          <a:lstStyle/>
          <a:p>
            <a:r>
              <a:rPr lang="en-IN" dirty="0">
                <a:solidFill>
                  <a:schemeClr val="tx2">
                    <a:lumMod val="75000"/>
                  </a:schemeClr>
                </a:solidFill>
              </a:rPr>
              <a:t>By-</a:t>
            </a:r>
          </a:p>
          <a:p>
            <a:r>
              <a:rPr lang="en-IN" dirty="0">
                <a:solidFill>
                  <a:schemeClr val="tx2">
                    <a:lumMod val="75000"/>
                  </a:schemeClr>
                </a:solidFill>
              </a:rPr>
              <a:t>Chandra Shekhar Kumar Singh</a:t>
            </a:r>
          </a:p>
          <a:p>
            <a:r>
              <a:rPr lang="en-IN" dirty="0">
                <a:solidFill>
                  <a:schemeClr val="tx2">
                    <a:lumMod val="75000"/>
                  </a:schemeClr>
                </a:solidFill>
              </a:rPr>
              <a:t>Date- 05-01-2025</a:t>
            </a:r>
          </a:p>
        </p:txBody>
      </p:sp>
      <p:sp>
        <p:nvSpPr>
          <p:cNvPr id="5" name="Title 4">
            <a:extLst>
              <a:ext uri="{FF2B5EF4-FFF2-40B4-BE49-F238E27FC236}">
                <a16:creationId xmlns:a16="http://schemas.microsoft.com/office/drawing/2014/main" id="{29EE73A8-CDEE-82A8-FB23-A5C482E29DA7}"/>
              </a:ext>
            </a:extLst>
          </p:cNvPr>
          <p:cNvSpPr>
            <a:spLocks noGrp="1"/>
          </p:cNvSpPr>
          <p:nvPr>
            <p:ph type="ctrTitle"/>
          </p:nvPr>
        </p:nvSpPr>
        <p:spPr/>
        <p:txBody>
          <a:bodyPr/>
          <a:lstStyle/>
          <a:p>
            <a:r>
              <a:rPr lang="en-IN" dirty="0"/>
              <a:t>“</a:t>
            </a:r>
            <a:r>
              <a:rPr lang="en-IN" dirty="0" err="1"/>
              <a:t>OnDoor”Online</a:t>
            </a:r>
            <a:r>
              <a:rPr lang="en-IN" dirty="0"/>
              <a:t> Grocery Store</a:t>
            </a:r>
          </a:p>
        </p:txBody>
      </p:sp>
    </p:spTree>
    <p:extLst>
      <p:ext uri="{BB962C8B-B14F-4D97-AF65-F5344CB8AC3E}">
        <p14:creationId xmlns:p14="http://schemas.microsoft.com/office/powerpoint/2010/main" val="1736086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0BC-7ECC-9134-3185-20726CD14E79}"/>
              </a:ext>
            </a:extLst>
          </p:cNvPr>
          <p:cNvSpPr>
            <a:spLocks noGrp="1"/>
          </p:cNvSpPr>
          <p:nvPr>
            <p:ph type="title"/>
          </p:nvPr>
        </p:nvSpPr>
        <p:spPr>
          <a:xfrm>
            <a:off x="677334" y="609600"/>
            <a:ext cx="8596668" cy="904568"/>
          </a:xfrm>
        </p:spPr>
        <p:txBody>
          <a:bodyPr>
            <a:normAutofit fontScale="90000"/>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Stakeholders</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52B7E540-7596-F5CC-A875-8CC131DEA77B}"/>
              </a:ext>
            </a:extLst>
          </p:cNvPr>
          <p:cNvSpPr>
            <a:spLocks noGrp="1"/>
          </p:cNvSpPr>
          <p:nvPr>
            <p:ph idx="1"/>
          </p:nvPr>
        </p:nvSpPr>
        <p:spPr>
          <a:xfrm>
            <a:off x="677334" y="1661653"/>
            <a:ext cx="8596668" cy="4379710"/>
          </a:xfrm>
        </p:spPr>
        <p:txBody>
          <a:bodyPr>
            <a:normAutofit/>
          </a:bodyPr>
          <a:lstStyle/>
          <a:p>
            <a:r>
              <a:rPr lang="en-US" dirty="0"/>
              <a:t>	</a:t>
            </a:r>
            <a:r>
              <a:rPr lang="en-US" u="sng" dirty="0"/>
              <a:t>Internal Stakeholders:</a:t>
            </a:r>
          </a:p>
          <a:p>
            <a:r>
              <a:rPr lang="en-US" dirty="0"/>
              <a:t>	Founders and Investors</a:t>
            </a:r>
          </a:p>
          <a:p>
            <a:r>
              <a:rPr lang="en-US" dirty="0"/>
              <a:t>	Technology and Development Teams</a:t>
            </a:r>
          </a:p>
          <a:p>
            <a:r>
              <a:rPr lang="en-US" dirty="0"/>
              <a:t>	Operations and Logistics Teams</a:t>
            </a:r>
          </a:p>
          <a:p>
            <a:r>
              <a:rPr lang="en-US" dirty="0"/>
              <a:t>	Marketing and Customer Service Teams</a:t>
            </a:r>
          </a:p>
          <a:p>
            <a:r>
              <a:rPr lang="en-US" u="sng" dirty="0"/>
              <a:t>External Stakeholders</a:t>
            </a:r>
          </a:p>
          <a:p>
            <a:r>
              <a:rPr lang="en-US" dirty="0"/>
              <a:t>Customers</a:t>
            </a:r>
          </a:p>
          <a:p>
            <a:r>
              <a:rPr lang="en-US" dirty="0"/>
              <a:t>Suppliers and Distributors</a:t>
            </a:r>
          </a:p>
          <a:p>
            <a:r>
              <a:rPr lang="en-US" dirty="0"/>
              <a:t>Delivery Partners</a:t>
            </a:r>
          </a:p>
          <a:p>
            <a:r>
              <a:rPr lang="en-US" dirty="0"/>
              <a:t>Local Governments</a:t>
            </a:r>
          </a:p>
          <a:p>
            <a:endParaRPr lang="en-US" u="sng" dirty="0"/>
          </a:p>
          <a:p>
            <a:endParaRPr lang="en-IN" dirty="0"/>
          </a:p>
        </p:txBody>
      </p:sp>
    </p:spTree>
    <p:extLst>
      <p:ext uri="{BB962C8B-B14F-4D97-AF65-F5344CB8AC3E}">
        <p14:creationId xmlns:p14="http://schemas.microsoft.com/office/powerpoint/2010/main" val="300039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4353A-143C-8A59-7D50-806438B65C6C}"/>
              </a:ext>
            </a:extLst>
          </p:cNvPr>
          <p:cNvSpPr>
            <a:spLocks noGrp="1"/>
          </p:cNvSpPr>
          <p:nvPr>
            <p:ph type="title"/>
          </p:nvPr>
        </p:nvSpPr>
        <p:spPr>
          <a:xfrm>
            <a:off x="677334" y="609600"/>
            <a:ext cx="8596668" cy="1061884"/>
          </a:xfrm>
        </p:spPr>
        <p:txBody>
          <a:bodyPr>
            <a:normAutofit fontScale="90000"/>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Resources Required</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1ED4E929-5212-A260-57D4-D54795DA8BF1}"/>
              </a:ext>
            </a:extLst>
          </p:cNvPr>
          <p:cNvSpPr>
            <a:spLocks noGrp="1"/>
          </p:cNvSpPr>
          <p:nvPr>
            <p:ph idx="1"/>
          </p:nvPr>
        </p:nvSpPr>
        <p:spPr>
          <a:xfrm>
            <a:off x="677334" y="1838633"/>
            <a:ext cx="8596668" cy="4202730"/>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Financial Resources: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Initial capital for technology development, infrastructure setup, and marketing.</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Human Resources: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Skilled teams for app development, operations, marketing, and customer support.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Technology:</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Secure servers, mobile app development tools, and analytics platforms.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Infrastructure: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Warehouse space, delivery vehicles, and office setups.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24493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62D29-AD43-36CD-ADCA-681330E90577}"/>
              </a:ext>
            </a:extLst>
          </p:cNvPr>
          <p:cNvSpPr>
            <a:spLocks noGrp="1"/>
          </p:cNvSpPr>
          <p:nvPr>
            <p:ph type="title"/>
          </p:nvPr>
        </p:nvSpPr>
        <p:spPr/>
        <p:txBody>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Risks</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B9F86FB1-ED6B-3BCB-E223-67DC667EE02C}"/>
              </a:ext>
            </a:extLst>
          </p:cNvPr>
          <p:cNvSpPr>
            <a:spLocks noGrp="1"/>
          </p:cNvSpPr>
          <p:nvPr>
            <p:ph idx="1"/>
          </p:nvPr>
        </p:nvSpPr>
        <p:spPr>
          <a:xfrm>
            <a:off x="677334" y="1799303"/>
            <a:ext cx="8596668" cy="4242059"/>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Operational Risks: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Delays in setting up regional hubs or supply chain issues.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Competitive Risks: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Strong competition from established players in the market.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Technical Risks: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Potential app failures or security breaches.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Customer Risks: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Initial low adoption rates or dissatisfaction with services.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63428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29C56-DFC6-A295-C81A-2E351E2957D2}"/>
              </a:ext>
            </a:extLst>
          </p:cNvPr>
          <p:cNvSpPr>
            <a:spLocks noGrp="1"/>
          </p:cNvSpPr>
          <p:nvPr>
            <p:ph type="title"/>
          </p:nvPr>
        </p:nvSpPr>
        <p:spPr/>
        <p:txBody>
          <a:bodyPr/>
          <a:lstStyle/>
          <a:p>
            <a:pPr>
              <a:lnSpc>
                <a:spcPct val="107000"/>
              </a:lnSpc>
              <a:spcAft>
                <a:spcPts val="800"/>
              </a:spcAft>
            </a:pPr>
            <a:r>
              <a:rPr lang="en-IN" sz="3600" b="1" kern="100" dirty="0">
                <a:effectLst/>
                <a:latin typeface="Calibri" panose="020F0502020204030204" pitchFamily="34" charset="0"/>
                <a:ea typeface="Calibri" panose="020F0502020204030204" pitchFamily="34" charset="0"/>
                <a:cs typeface="Times New Roman" panose="02020603050405020304" pitchFamily="18" charset="0"/>
              </a:rPr>
              <a:t>Dependencies</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5D1FF63E-3C4B-A0AF-507A-099E8314F3FD}"/>
              </a:ext>
            </a:extLst>
          </p:cNvPr>
          <p:cNvSpPr>
            <a:spLocks noGrp="1"/>
          </p:cNvSpPr>
          <p:nvPr>
            <p:ph idx="1"/>
          </p:nvPr>
        </p:nvSpPr>
        <p:spPr>
          <a:xfrm>
            <a:off x="677334" y="1789471"/>
            <a:ext cx="8596668" cy="4251891"/>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Technological Readiness: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Timely completion of app development and testing.</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Supply Chain Partnerships: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Strong relationships with suppliers and distributors.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Regulatory Compliance: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Adherence to local laws and regulations.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Market Demand:</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Accurate understanding of customer needs and preferences.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25890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D4512-1A9B-E215-CBA6-F150E4F4374D}"/>
              </a:ext>
            </a:extLst>
          </p:cNvPr>
          <p:cNvSpPr>
            <a:spLocks noGrp="1"/>
          </p:cNvSpPr>
          <p:nvPr>
            <p:ph type="title"/>
          </p:nvPr>
        </p:nvSpPr>
        <p:spPr/>
        <p:txBody>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Conclusion</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EC4248D5-94D3-7DC1-F4DA-C3378A3E1A33}"/>
              </a:ext>
            </a:extLst>
          </p:cNvPr>
          <p:cNvSpPr>
            <a:spLocks noGrp="1"/>
          </p:cNvSpPr>
          <p:nvPr>
            <p:ph idx="1"/>
          </p:nvPr>
        </p:nvSpPr>
        <p:spPr>
          <a:xfrm>
            <a:off x="677334" y="1930401"/>
            <a:ext cx="8596668" cy="4110962"/>
          </a:xfrm>
        </p:spPr>
        <p:txBody>
          <a:bodyPr/>
          <a:lstStyle/>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aims to bridge the gap between traditional grocery shopping and modern convenience through its city-focused online platform. By leveraging technology, optimizing operations, and focusing on customer satisfaction,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has the potential to become a market leader in urban grocery retail. With proper planning, execution, and stakeholder collaboration,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can successfully transform the grocery shopping experience, driving value for customers and stakeholders alike.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32401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0EBE0-4248-0CD0-4637-EFADE895FAB7}"/>
              </a:ext>
            </a:extLst>
          </p:cNvPr>
          <p:cNvSpPr>
            <a:spLocks noGrp="1"/>
          </p:cNvSpPr>
          <p:nvPr>
            <p:ph type="title"/>
          </p:nvPr>
        </p:nvSpPr>
        <p:spPr/>
        <p:txBody>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Executive Summary</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CCC4B89-E090-ADE7-065A-6930169CBF4E}"/>
              </a:ext>
            </a:extLst>
          </p:cNvPr>
          <p:cNvSpPr>
            <a:spLocks noGrp="1"/>
          </p:cNvSpPr>
          <p:nvPr>
            <p:ph idx="1"/>
          </p:nvPr>
        </p:nvSpPr>
        <p:spPr>
          <a:xfrm>
            <a:off x="677334" y="1622323"/>
            <a:ext cx="8596668" cy="4419039"/>
          </a:xfrm>
        </p:spPr>
        <p:txBody>
          <a:bodyPr/>
          <a:lstStyle/>
          <a:p>
            <a:pPr>
              <a:lnSpc>
                <a:spcPct val="107000"/>
              </a:lnSpc>
              <a:spcAft>
                <a:spcPts val="800"/>
              </a:spcAft>
            </a:pPr>
            <a:r>
              <a:rPr lang="en-IN" kern="100" dirty="0">
                <a:latin typeface="Calibri" panose="020F0502020204030204" pitchFamily="34" charset="0"/>
                <a:ea typeface="Calibri" panose="020F0502020204030204" pitchFamily="34" charset="0"/>
                <a:cs typeface="Times New Roman" panose="02020603050405020304" pitchFamily="18" charset="0"/>
              </a:rPr>
              <a:t>‘</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is an innovative online grocery retail platform that provides convenient, city-specific solutions for grocery shopping. Designed to cater to the modern consumer,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enables timely delivery of high-quality groceries through its regional stores. By leveraging the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kern="100" dirty="0">
                <a:latin typeface="Calibri" panose="020F0502020204030204" pitchFamily="34" charset="0"/>
                <a:ea typeface="Calibri" panose="020F0502020204030204" pitchFamily="34" charset="0"/>
                <a:cs typeface="Times New Roman" panose="02020603050405020304" pitchFamily="18" charset="0"/>
              </a:rPr>
              <a: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app, customers can seamlessly browse, select, and purchase items, addressing the needs of those who lack the time for traditional, offline grocery shopping.</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project aims to revolutionize the grocery shopping experience by ensuring accessibility, convenience, and efficiency. With a focus on customer satisfaction and operational excellence,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OnDoor</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will enhance urban grocery supply chains, fostering a loyal customer base and strong market presence.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86121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1F8E0-B0A1-6894-548C-7F92893FEAB7}"/>
              </a:ext>
            </a:extLst>
          </p:cNvPr>
          <p:cNvSpPr>
            <a:spLocks noGrp="1"/>
          </p:cNvSpPr>
          <p:nvPr>
            <p:ph type="title"/>
          </p:nvPr>
        </p:nvSpPr>
        <p:spPr/>
        <p:txBody>
          <a:bodyPr/>
          <a:lstStyle/>
          <a:p>
            <a:pPr>
              <a:lnSpc>
                <a:spcPct val="107000"/>
              </a:lnSpc>
              <a:spcAft>
                <a:spcPts val="800"/>
              </a:spcAft>
            </a:pPr>
            <a:r>
              <a:rPr lang="en-IN" sz="3600" b="1" u="sng" kern="100" dirty="0">
                <a:latin typeface="Calibri" panose="020F0502020204030204" pitchFamily="34" charset="0"/>
                <a:ea typeface="Calibri" panose="020F0502020204030204" pitchFamily="34" charset="0"/>
                <a:cs typeface="Times New Roman" panose="02020603050405020304" pitchFamily="18" charset="0"/>
              </a:rPr>
              <a:t>Problem Statement (Goal</a:t>
            </a:r>
            <a:r>
              <a:rPr lang="en-IN" sz="3600" b="1" kern="100" dirty="0">
                <a:latin typeface="Calibri" panose="020F0502020204030204" pitchFamily="34" charset="0"/>
                <a:ea typeface="Calibri" panose="020F0502020204030204" pitchFamily="34" charset="0"/>
                <a:cs typeface="Times New Roman" panose="02020603050405020304" pitchFamily="18" charset="0"/>
              </a:rPr>
              <a:t>)</a:t>
            </a:r>
            <a:br>
              <a:rPr lang="en-IN" sz="2800" kern="100" dirty="0">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3E960322-962D-8947-8FF1-0B9AC3707DEF}"/>
              </a:ext>
            </a:extLst>
          </p:cNvPr>
          <p:cNvSpPr>
            <a:spLocks noGrp="1"/>
          </p:cNvSpPr>
          <p:nvPr>
            <p:ph idx="1"/>
          </p:nvPr>
        </p:nvSpPr>
        <p:spPr>
          <a:xfrm>
            <a:off x="677334" y="1809135"/>
            <a:ext cx="8596668" cy="4232227"/>
          </a:xfrm>
        </p:spPr>
        <p:txBody>
          <a:bodyPr/>
          <a:lstStyle/>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 today’s fast-paced world, many individuals find it challenging to dedicate time to offline grocery shopping. Factors such as traffic congestion, limited store hours, and the increasing demand for home delivery have made traditional shopping methods less convenient. This gap presents an opportunity to create a streamlined, customer-centric solution that integrates technology with grocery retail to address these pain points.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Goal:</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To establish a city-specific online grocery retail platform that provides easy access to fresh and packaged groceries with timely delivery.</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09917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13E02-9841-ED25-227D-786C3C4F10AF}"/>
              </a:ext>
            </a:extLst>
          </p:cNvPr>
          <p:cNvSpPr>
            <a:spLocks noGrp="1"/>
          </p:cNvSpPr>
          <p:nvPr>
            <p:ph type="title"/>
          </p:nvPr>
        </p:nvSpPr>
        <p:spPr/>
        <p:txBody>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Project Objectives</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555A4502-C193-974B-E0CE-B48494B1115E}"/>
              </a:ext>
            </a:extLst>
          </p:cNvPr>
          <p:cNvSpPr>
            <a:spLocks noGrp="1"/>
          </p:cNvSpPr>
          <p:nvPr>
            <p:ph idx="1"/>
          </p:nvPr>
        </p:nvSpPr>
        <p:spPr>
          <a:xfrm>
            <a:off x="677334" y="1740311"/>
            <a:ext cx="8596668" cy="4301052"/>
          </a:xfrm>
        </p:spPr>
        <p:txBody>
          <a:bodyPr>
            <a:normAutofit/>
          </a:bodyPr>
          <a:lstStyle/>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Establish Regional Stores: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Set up strategically located regional hubs for efficient inventory management and faster delivery.</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User-Friendly Mobile App:</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Develop a robust and intuitive mobile application that simplifies the ordering process.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Scalable Operations: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Implement a scalable infrastructure to accommodate future expansion to additional cities.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Timely Delivery:</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Ensure a delivery timeline of under 2 hours within city limits.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340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8D16B-E5D6-24D0-CB5E-00F34B28E2C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A28CC37-A675-04A1-405E-6A69CF48354D}"/>
              </a:ext>
            </a:extLst>
          </p:cNvPr>
          <p:cNvSpPr>
            <a:spLocks noGrp="1"/>
          </p:cNvSpPr>
          <p:nvPr>
            <p:ph idx="1"/>
          </p:nvPr>
        </p:nvSpPr>
        <p:spPr>
          <a:xfrm>
            <a:off x="677334" y="1799303"/>
            <a:ext cx="8596668" cy="4242059"/>
          </a:xfrm>
        </p:spPr>
        <p:txBody>
          <a:bodyPr/>
          <a:lstStyle/>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High-Quality Offerings: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Partner with trusted suppliers to provide fresh and high-quality groceries.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Sustainability:</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Promote eco-friendly practices, including reusable packaging and efficient delivery routes.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2742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4A365-B017-BA41-0DD5-47ACA56FD411}"/>
              </a:ext>
            </a:extLst>
          </p:cNvPr>
          <p:cNvSpPr>
            <a:spLocks noGrp="1"/>
          </p:cNvSpPr>
          <p:nvPr>
            <p:ph type="title"/>
          </p:nvPr>
        </p:nvSpPr>
        <p:spPr/>
        <p:txBody>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Success Criteria</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54DD46F0-937C-0564-06A9-482B58338FF6}"/>
              </a:ext>
            </a:extLst>
          </p:cNvPr>
          <p:cNvSpPr>
            <a:spLocks noGrp="1"/>
          </p:cNvSpPr>
          <p:nvPr>
            <p:ph idx="1"/>
          </p:nvPr>
        </p:nvSpPr>
        <p:spPr>
          <a:xfrm>
            <a:off x="677334" y="1838633"/>
            <a:ext cx="8596668" cy="4202730"/>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Launch and successful operation in at least three cities within the first year.</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Achieve a 90% customer satisfaction rate based on post-delivery surveys.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Maintain a delivery success rate of 95% within the promised timeline.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Onboard a minimum of 10,000 active users within six months of launch.</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Attain profitability within two years of operation.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78450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CE86-D4CB-BCB8-AD20-54CF17D96CBE}"/>
              </a:ext>
            </a:extLst>
          </p:cNvPr>
          <p:cNvSpPr>
            <a:spLocks noGrp="1"/>
          </p:cNvSpPr>
          <p:nvPr>
            <p:ph type="title"/>
          </p:nvPr>
        </p:nvSpPr>
        <p:spPr>
          <a:xfrm>
            <a:off x="677334" y="609600"/>
            <a:ext cx="8596668" cy="865239"/>
          </a:xfrm>
        </p:spPr>
        <p:txBody>
          <a:bodyPr>
            <a:normAutofit fontScale="90000"/>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Methods/Approaches</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43BBAFE2-9FD8-89C6-7683-CC94DFEBF2A9}"/>
              </a:ext>
            </a:extLst>
          </p:cNvPr>
          <p:cNvSpPr>
            <a:spLocks noGrp="1"/>
          </p:cNvSpPr>
          <p:nvPr>
            <p:ph idx="1"/>
          </p:nvPr>
        </p:nvSpPr>
        <p:spPr>
          <a:xfrm>
            <a:off x="677334" y="1563329"/>
            <a:ext cx="8596668" cy="4478033"/>
          </a:xfrm>
        </p:spPr>
        <p:txBody>
          <a:bodyPr/>
          <a:lstStyle/>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Market Research:</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Conduct thorough research to identify target customer demographics and preferences in selected cities.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Technology Development: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Build a secure, scalable mobile app and backend system with features such as real-time inventory updates, order tracking, and multiple payment options.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Logistics Planning:</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Design optimized delivery routes and partner with local logistics providers for last-mile delivery.</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Supplier Partnerships: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Collaborate with local farmers, distributors, and wholesalers to ensure a steady supply of goods.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5528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1D644-C1EA-539A-CC0F-25A2E8E4BA88}"/>
              </a:ext>
            </a:extLst>
          </p:cNvPr>
          <p:cNvSpPr>
            <a:spLocks noGrp="1"/>
          </p:cNvSpPr>
          <p:nvPr>
            <p:ph type="title"/>
          </p:nvPr>
        </p:nvSpPr>
        <p:spPr>
          <a:xfrm>
            <a:off x="677334" y="609600"/>
            <a:ext cx="8527842" cy="943898"/>
          </a:xfrm>
        </p:spPr>
        <p:txBody>
          <a:bodyPr/>
          <a:lstStyle/>
          <a:p>
            <a:endParaRPr lang="en-IN" dirty="0"/>
          </a:p>
        </p:txBody>
      </p:sp>
      <p:sp>
        <p:nvSpPr>
          <p:cNvPr id="3" name="Content Placeholder 2">
            <a:extLst>
              <a:ext uri="{FF2B5EF4-FFF2-40B4-BE49-F238E27FC236}">
                <a16:creationId xmlns:a16="http://schemas.microsoft.com/office/drawing/2014/main" id="{531EB565-D927-C3D5-A3D6-D23BB8998A6F}"/>
              </a:ext>
            </a:extLst>
          </p:cNvPr>
          <p:cNvSpPr>
            <a:spLocks noGrp="1"/>
          </p:cNvSpPr>
          <p:nvPr>
            <p:ph idx="1"/>
          </p:nvPr>
        </p:nvSpPr>
        <p:spPr>
          <a:xfrm>
            <a:off x="608508" y="1818968"/>
            <a:ext cx="8596668" cy="4159046"/>
          </a:xfrm>
        </p:spPr>
        <p:txBody>
          <a:bodyPr/>
          <a:lstStyle/>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Marketing Campaigns: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Launch targeted digital marketing campaigns to build brand awareness and drive user acquisition.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Customer Support: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Set up a responsive customer service team to handle queries and complaints efficiently.</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87841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965B2-449F-75EB-DC3C-48B31C4C7A67}"/>
              </a:ext>
            </a:extLst>
          </p:cNvPr>
          <p:cNvSpPr>
            <a:spLocks noGrp="1"/>
          </p:cNvSpPr>
          <p:nvPr>
            <p:ph type="title"/>
          </p:nvPr>
        </p:nvSpPr>
        <p:spPr>
          <a:xfrm>
            <a:off x="677334" y="609600"/>
            <a:ext cx="8596668" cy="983226"/>
          </a:xfrm>
        </p:spPr>
        <p:txBody>
          <a:bodyPr>
            <a:normAutofit fontScale="90000"/>
          </a:bodyPr>
          <a:lstStyle/>
          <a:p>
            <a:pPr>
              <a:lnSpc>
                <a:spcPct val="107000"/>
              </a:lnSpc>
              <a:spcAft>
                <a:spcPts val="800"/>
              </a:spcAft>
            </a:pPr>
            <a:r>
              <a:rPr lang="en-IN" sz="3600" b="1" u="sng" kern="100" dirty="0">
                <a:effectLst/>
                <a:latin typeface="Calibri" panose="020F0502020204030204" pitchFamily="34" charset="0"/>
                <a:ea typeface="Calibri" panose="020F0502020204030204" pitchFamily="34" charset="0"/>
                <a:cs typeface="Times New Roman" panose="02020603050405020304" pitchFamily="18" charset="0"/>
              </a:rPr>
              <a:t>Benefits</a:t>
            </a:r>
            <a:br>
              <a:rPr lang="en-IN"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5DF978C-1900-AE85-7BDF-F3DB0E9565A9}"/>
              </a:ext>
            </a:extLst>
          </p:cNvPr>
          <p:cNvSpPr>
            <a:spLocks noGrp="1"/>
          </p:cNvSpPr>
          <p:nvPr>
            <p:ph idx="1"/>
          </p:nvPr>
        </p:nvSpPr>
        <p:spPr>
          <a:xfrm>
            <a:off x="677334" y="1592827"/>
            <a:ext cx="8596668" cy="4448536"/>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Convenience: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Customers can shop for groceries anytime, anywhere.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Time-Saving:</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Eliminates the need for travel and long queues.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Customized Offerings: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Regional stores cater to local preferences and requirements.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Economic Growth:</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Generates employment opportunities in logistics, technology, and retail sectors.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Environmental Impact: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Promotes reduced carbon emissions through optimized delivery routes and sustainable practices.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070931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TotalTime>
  <Words>856</Words>
  <Application>Microsoft Office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Symbol</vt:lpstr>
      <vt:lpstr>Trebuchet MS</vt:lpstr>
      <vt:lpstr>Wingdings 3</vt:lpstr>
      <vt:lpstr>Facet</vt:lpstr>
      <vt:lpstr>“OnDoor”Online Grocery Store</vt:lpstr>
      <vt:lpstr>Executive Summary </vt:lpstr>
      <vt:lpstr>Problem Statement (Goal) </vt:lpstr>
      <vt:lpstr>Project Objectives </vt:lpstr>
      <vt:lpstr>PowerPoint Presentation</vt:lpstr>
      <vt:lpstr>Success Criteria </vt:lpstr>
      <vt:lpstr>Methods/Approaches </vt:lpstr>
      <vt:lpstr>PowerPoint Presentation</vt:lpstr>
      <vt:lpstr>Benefits </vt:lpstr>
      <vt:lpstr>Stakeholders </vt:lpstr>
      <vt:lpstr>Resources Required </vt:lpstr>
      <vt:lpstr>Risks </vt:lpstr>
      <vt:lpstr>Dependencies </vt:lpstr>
      <vt:lpstr>Conclusion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Chandrashekhar kr. Singh</dc:creator>
  <cp:lastModifiedBy>Chandrashekhar kr. Singh</cp:lastModifiedBy>
  <cp:revision>2</cp:revision>
  <dcterms:created xsi:type="dcterms:W3CDTF">2025-01-05T13:20:53Z</dcterms:created>
  <dcterms:modified xsi:type="dcterms:W3CDTF">2025-01-07T02:42:51Z</dcterms:modified>
</cp:coreProperties>
</file>