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5" roundtripDataSignature="AMtx7mjHHsHuE/cdwLqg2FLlnLg6BwRkK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customschemas.google.com/relationships/presentationmetadata" Target="meta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a4b61802a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g2a4b61802ad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9"/>
          <p:cNvSpPr/>
          <p:nvPr>
            <p:ph idx="2" type="pic"/>
          </p:nvPr>
        </p:nvSpPr>
        <p:spPr>
          <a:xfrm>
            <a:off x="5183188" y="987425"/>
            <a:ext cx="6172200" cy="4873625"/>
          </a:xfrm>
          <a:prstGeom prst="rect">
            <a:avLst/>
          </a:prstGeom>
          <a:noFill/>
          <a:ln>
            <a:noFill/>
          </a:ln>
        </p:spPr>
      </p:sp>
      <p:sp>
        <p:nvSpPr>
          <p:cNvPr id="64" name="Google Shape;64;p1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en-US"/>
              <a:t>Integra Portal</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Prepared By: Shweta Garse</a:t>
            </a:r>
            <a:endParaRPr/>
          </a:p>
          <a:p>
            <a:pPr indent="0" lvl="0" marL="0" rtl="0" algn="ctr">
              <a:lnSpc>
                <a:spcPct val="90000"/>
              </a:lnSpc>
              <a:spcBef>
                <a:spcPts val="1000"/>
              </a:spcBef>
              <a:spcAft>
                <a:spcPts val="0"/>
              </a:spcAft>
              <a:buClr>
                <a:schemeClr val="dk1"/>
              </a:buClr>
              <a:buSzPts val="2400"/>
              <a:buNone/>
            </a:pPr>
            <a:r>
              <a:rPr lang="en-US"/>
              <a:t>Date: 30-12-2024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To be completed by</a:t>
            </a:r>
            <a:endParaRPr/>
          </a:p>
        </p:txBody>
      </p:sp>
      <p:sp>
        <p:nvSpPr>
          <p:cNvPr id="139" name="Google Shape;139;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rPr lang="en-US"/>
              <a:t>Project Sponsor </a:t>
            </a:r>
            <a:endParaRPr/>
          </a:p>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rPr lang="en-US"/>
              <a:t>Project Manager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Situation/Problem</a:t>
            </a:r>
            <a:endParaRPr/>
          </a:p>
        </p:txBody>
      </p:sp>
      <p:sp>
        <p:nvSpPr>
          <p:cNvPr id="91" name="Google Shape;9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SzPts val="1800"/>
              <a:buChar char="•"/>
            </a:pPr>
            <a:r>
              <a:rPr lang="en-US"/>
              <a:t>Wealth Management Clients wants to invest in Mutual funds, There is no portal from where client can do these transactions online or RM can facilitate the transactions on behalf of client</a:t>
            </a:r>
            <a:endParaRPr/>
          </a:p>
          <a:p>
            <a:pPr indent="-165100" lvl="0" marL="228600" rtl="0" algn="l">
              <a:lnSpc>
                <a:spcPct val="90000"/>
              </a:lnSpc>
              <a:spcBef>
                <a:spcPts val="0"/>
              </a:spcBef>
              <a:spcAft>
                <a:spcPts val="0"/>
              </a:spcAft>
              <a:buSzPts val="1800"/>
              <a:buChar char="•"/>
            </a:pPr>
            <a:r>
              <a:rPr lang="en-US"/>
              <a:t>Post transaction Client needs various </a:t>
            </a:r>
            <a:r>
              <a:rPr lang="en-US"/>
              <a:t>data points</a:t>
            </a:r>
            <a:r>
              <a:rPr lang="en-US"/>
              <a:t> like what is the investment, when it’s done, when it’s redeemed, what is capital gain, what is the tax on it, is it long term, short tem, exempted etc.</a:t>
            </a:r>
            <a:endParaRPr/>
          </a:p>
          <a:p>
            <a:pPr indent="-165100" lvl="0" marL="228600" rtl="0" algn="l">
              <a:lnSpc>
                <a:spcPct val="90000"/>
              </a:lnSpc>
              <a:spcBef>
                <a:spcPts val="0"/>
              </a:spcBef>
              <a:spcAft>
                <a:spcPts val="0"/>
              </a:spcAft>
              <a:buSzPts val="1800"/>
              <a:buChar char="•"/>
            </a:pPr>
            <a:r>
              <a:rPr lang="en-US"/>
              <a:t>RM on other hand needs to track all his mapped clients data and update details in excel with respect to portfolio reviews, client meeting updates, product kity each mapped client has etc.</a:t>
            </a:r>
            <a:endParaRPr/>
          </a:p>
          <a:p>
            <a:pPr indent="-165100" lvl="0" marL="228600" rtl="0" algn="l">
              <a:lnSpc>
                <a:spcPct val="90000"/>
              </a:lnSpc>
              <a:spcBef>
                <a:spcPts val="0"/>
              </a:spcBef>
              <a:spcAft>
                <a:spcPts val="0"/>
              </a:spcAft>
              <a:buSzPts val="1800"/>
              <a:buChar char="•"/>
            </a:pPr>
            <a:r>
              <a:rPr lang="en-US"/>
              <a:t>Manager needs to review the RM data basis data updated by him which could have errors, could be forged, difficult to track</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Opportunity</a:t>
            </a:r>
            <a:endParaRPr/>
          </a:p>
        </p:txBody>
      </p:sp>
      <p:sp>
        <p:nvSpPr>
          <p:cNvPr id="97" name="Google Shape;97;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342900" lvl="0" marL="457200" rtl="0" algn="l">
              <a:lnSpc>
                <a:spcPct val="90000"/>
              </a:lnSpc>
              <a:spcBef>
                <a:spcPts val="0"/>
              </a:spcBef>
              <a:spcAft>
                <a:spcPts val="0"/>
              </a:spcAft>
              <a:buSzPts val="1800"/>
              <a:buChar char="•"/>
            </a:pPr>
            <a:r>
              <a:rPr lang="en-US"/>
              <a:t>Web based access to transact in mutual funds which will save on lots of paperwork</a:t>
            </a:r>
            <a:endParaRPr/>
          </a:p>
          <a:p>
            <a:pPr indent="-342900" lvl="0" marL="457200" rtl="0" algn="l">
              <a:lnSpc>
                <a:spcPct val="90000"/>
              </a:lnSpc>
              <a:spcBef>
                <a:spcPts val="0"/>
              </a:spcBef>
              <a:spcAft>
                <a:spcPts val="0"/>
              </a:spcAft>
              <a:buSzPts val="1800"/>
              <a:buChar char="•"/>
            </a:pPr>
            <a:r>
              <a:rPr lang="en-US"/>
              <a:t>Ease of report generation with details like transaction report, capital gain reports etc for clients</a:t>
            </a:r>
            <a:endParaRPr/>
          </a:p>
          <a:p>
            <a:pPr indent="-342900" lvl="0" marL="457200" rtl="0" algn="l">
              <a:lnSpc>
                <a:spcPct val="90000"/>
              </a:lnSpc>
              <a:spcBef>
                <a:spcPts val="0"/>
              </a:spcBef>
              <a:spcAft>
                <a:spcPts val="0"/>
              </a:spcAft>
              <a:buSzPts val="1800"/>
              <a:buChar char="•"/>
            </a:pPr>
            <a:r>
              <a:rPr lang="en-US"/>
              <a:t>Simplified updation of data by RM with </a:t>
            </a:r>
            <a:r>
              <a:rPr lang="en-US"/>
              <a:t>respect</a:t>
            </a:r>
            <a:r>
              <a:rPr lang="en-US"/>
              <a:t> to portfolio reviews, meeting with clients</a:t>
            </a:r>
            <a:endParaRPr/>
          </a:p>
          <a:p>
            <a:pPr indent="-342900" lvl="0" marL="457200" rtl="0" algn="l">
              <a:lnSpc>
                <a:spcPct val="90000"/>
              </a:lnSpc>
              <a:spcBef>
                <a:spcPts val="0"/>
              </a:spcBef>
              <a:spcAft>
                <a:spcPts val="0"/>
              </a:spcAft>
              <a:buSzPts val="1800"/>
              <a:buChar char="•"/>
            </a:pPr>
            <a:r>
              <a:rPr lang="en-US"/>
              <a:t>One place to access mapped client data and analysing the same at portfolio level</a:t>
            </a:r>
            <a:endParaRPr/>
          </a:p>
          <a:p>
            <a:pPr indent="-342900" lvl="0" marL="457200" rtl="0" algn="l">
              <a:lnSpc>
                <a:spcPct val="90000"/>
              </a:lnSpc>
              <a:spcBef>
                <a:spcPts val="0"/>
              </a:spcBef>
              <a:spcAft>
                <a:spcPts val="0"/>
              </a:spcAft>
              <a:buSzPts val="1800"/>
              <a:buChar char="•"/>
            </a:pPr>
            <a:r>
              <a:rPr lang="en-US"/>
              <a:t>Manager can easily track and focus where the work is not done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g2a4b61802ad_0_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Purpose statement</a:t>
            </a:r>
            <a:endParaRPr/>
          </a:p>
        </p:txBody>
      </p:sp>
      <p:sp>
        <p:nvSpPr>
          <p:cNvPr id="103" name="Google Shape;103;g2a4b61802ad_0_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l">
              <a:lnSpc>
                <a:spcPct val="100000"/>
              </a:lnSpc>
              <a:spcBef>
                <a:spcPts val="0"/>
              </a:spcBef>
              <a:spcAft>
                <a:spcPts val="0"/>
              </a:spcAft>
              <a:buClr>
                <a:schemeClr val="lt1"/>
              </a:buClr>
              <a:buSzPct val="100000"/>
              <a:buFont typeface="Arial"/>
              <a:buNone/>
            </a:pPr>
            <a:r>
              <a:rPr lang="en-US"/>
              <a:t>Purpose of this project is to	</a:t>
            </a:r>
            <a:endParaRPr/>
          </a:p>
          <a:p>
            <a:pPr indent="-369569" lvl="0" marL="342900" rtl="0" algn="l">
              <a:lnSpc>
                <a:spcPct val="100000"/>
              </a:lnSpc>
              <a:spcBef>
                <a:spcPts val="434"/>
              </a:spcBef>
              <a:spcAft>
                <a:spcPts val="0"/>
              </a:spcAft>
              <a:buClr>
                <a:schemeClr val="dk1"/>
              </a:buClr>
              <a:buSzPct val="100000"/>
              <a:buChar char="•"/>
            </a:pPr>
            <a:r>
              <a:rPr lang="en-US"/>
              <a:t>Make a Web based application for </a:t>
            </a:r>
            <a:endParaRPr/>
          </a:p>
          <a:p>
            <a:pPr indent="-369569" lvl="0" marL="342900" rtl="0" algn="l">
              <a:lnSpc>
                <a:spcPct val="100000"/>
              </a:lnSpc>
              <a:spcBef>
                <a:spcPts val="434"/>
              </a:spcBef>
              <a:spcAft>
                <a:spcPts val="0"/>
              </a:spcAft>
              <a:buClr>
                <a:schemeClr val="lt1"/>
              </a:buClr>
              <a:buSzPct val="100000"/>
              <a:buChar char="•"/>
            </a:pPr>
            <a:r>
              <a:rPr lang="en-US"/>
              <a:t>- Easy transaction in mutual funds online</a:t>
            </a:r>
            <a:endParaRPr/>
          </a:p>
          <a:p>
            <a:pPr indent="-369569" lvl="0" marL="342900" rtl="0" algn="l">
              <a:lnSpc>
                <a:spcPct val="100000"/>
              </a:lnSpc>
              <a:spcBef>
                <a:spcPts val="434"/>
              </a:spcBef>
              <a:spcAft>
                <a:spcPts val="0"/>
              </a:spcAft>
              <a:buClr>
                <a:schemeClr val="lt1"/>
              </a:buClr>
              <a:buSzPct val="100000"/>
              <a:buChar char="•"/>
            </a:pPr>
            <a:r>
              <a:rPr lang="en-US"/>
              <a:t>- </a:t>
            </a:r>
            <a:r>
              <a:rPr lang="en-US"/>
              <a:t>Keep a track of investments done</a:t>
            </a:r>
            <a:endParaRPr/>
          </a:p>
          <a:p>
            <a:pPr indent="-369569" lvl="0" marL="342900" rtl="0" algn="l">
              <a:lnSpc>
                <a:spcPct val="100000"/>
              </a:lnSpc>
              <a:spcBef>
                <a:spcPts val="434"/>
              </a:spcBef>
              <a:spcAft>
                <a:spcPts val="0"/>
              </a:spcAft>
              <a:buClr>
                <a:schemeClr val="lt1"/>
              </a:buClr>
              <a:buSzPct val="100000"/>
              <a:buChar char="•"/>
            </a:pPr>
            <a:r>
              <a:rPr lang="en-US"/>
              <a:t>- Easy report generation</a:t>
            </a:r>
            <a:endParaRPr/>
          </a:p>
          <a:p>
            <a:pPr indent="-369569" lvl="0" marL="342900" rtl="0" algn="l">
              <a:lnSpc>
                <a:spcPct val="100000"/>
              </a:lnSpc>
              <a:spcBef>
                <a:spcPts val="434"/>
              </a:spcBef>
              <a:spcAft>
                <a:spcPts val="0"/>
              </a:spcAft>
              <a:buClr>
                <a:schemeClr val="lt1"/>
              </a:buClr>
              <a:buSzPct val="100000"/>
              <a:buChar char="•"/>
            </a:pPr>
            <a:r>
              <a:rPr lang="en-US"/>
              <a:t>- </a:t>
            </a:r>
            <a:r>
              <a:rPr lang="en-US" sz="2800"/>
              <a:t>Easy Reporting of daily visit </a:t>
            </a:r>
            <a:endParaRPr/>
          </a:p>
          <a:p>
            <a:pPr indent="-369569" lvl="0" marL="342900" rtl="0" algn="l">
              <a:lnSpc>
                <a:spcPct val="100000"/>
              </a:lnSpc>
              <a:spcBef>
                <a:spcPts val="434"/>
              </a:spcBef>
              <a:spcAft>
                <a:spcPts val="0"/>
              </a:spcAft>
              <a:buClr>
                <a:schemeClr val="lt1"/>
              </a:buClr>
              <a:buSzPct val="100000"/>
              <a:buChar char="•"/>
            </a:pPr>
            <a:r>
              <a:rPr lang="en-US"/>
              <a:t>- </a:t>
            </a:r>
            <a:r>
              <a:rPr lang="en-US" sz="2800"/>
              <a:t>E</a:t>
            </a:r>
            <a:r>
              <a:rPr lang="en-US"/>
              <a:t>asy access to portfolio level data</a:t>
            </a:r>
            <a:endParaRPr/>
          </a:p>
          <a:p>
            <a:pPr indent="-369569" lvl="0" marL="342900" rtl="0" algn="l">
              <a:lnSpc>
                <a:spcPct val="100000"/>
              </a:lnSpc>
              <a:spcBef>
                <a:spcPts val="434"/>
              </a:spcBef>
              <a:spcAft>
                <a:spcPts val="0"/>
              </a:spcAft>
              <a:buClr>
                <a:schemeClr val="dk1"/>
              </a:buClr>
              <a:buSzPct val="100000"/>
              <a:buChar char="•"/>
            </a:pPr>
            <a:r>
              <a:rPr lang="en-US"/>
              <a:t>This application will help to maintain a database for </a:t>
            </a:r>
            <a:endParaRPr/>
          </a:p>
          <a:p>
            <a:pPr indent="342900" lvl="0" marL="0" rtl="0" algn="l">
              <a:lnSpc>
                <a:spcPct val="100000"/>
              </a:lnSpc>
              <a:spcBef>
                <a:spcPts val="434"/>
              </a:spcBef>
              <a:spcAft>
                <a:spcPts val="0"/>
              </a:spcAft>
              <a:buNone/>
            </a:pPr>
            <a:r>
              <a:rPr lang="en-US"/>
              <a:t>- </a:t>
            </a:r>
            <a:r>
              <a:rPr lang="en-US" sz="2800"/>
              <a:t>RM wise Client list and details like contact details</a:t>
            </a:r>
            <a:r>
              <a:rPr lang="en-US"/>
              <a:t>, </a:t>
            </a:r>
            <a:r>
              <a:rPr lang="en-US" sz="2800"/>
              <a:t>portfolio review details</a:t>
            </a:r>
            <a:endParaRPr/>
          </a:p>
          <a:p>
            <a:pPr indent="342900" lvl="0" marL="0" rtl="0" algn="l">
              <a:lnSpc>
                <a:spcPct val="100000"/>
              </a:lnSpc>
              <a:spcBef>
                <a:spcPts val="434"/>
              </a:spcBef>
              <a:spcAft>
                <a:spcPts val="0"/>
              </a:spcAft>
              <a:buNone/>
            </a:pPr>
            <a:r>
              <a:rPr lang="en-US"/>
              <a:t>- Cl</a:t>
            </a:r>
            <a:r>
              <a:rPr lang="en-US" sz="2800"/>
              <a:t>ients demographic data</a:t>
            </a:r>
            <a:endParaRPr/>
          </a:p>
          <a:p>
            <a:pPr indent="342900" lvl="0" marL="0" rtl="0" algn="l">
              <a:lnSpc>
                <a:spcPct val="100000"/>
              </a:lnSpc>
              <a:spcBef>
                <a:spcPts val="434"/>
              </a:spcBef>
              <a:spcAft>
                <a:spcPts val="0"/>
              </a:spcAft>
              <a:buNone/>
            </a:pPr>
            <a:r>
              <a:rPr lang="en-US"/>
              <a:t>- Portfolio wise growth year on year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Project Objective</a:t>
            </a:r>
            <a:endParaRPr/>
          </a:p>
        </p:txBody>
      </p:sp>
      <p:sp>
        <p:nvSpPr>
          <p:cNvPr id="109" name="Google Shape;109;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SzPts val="2800"/>
              <a:buChar char="•"/>
            </a:pPr>
            <a:r>
              <a:rPr lang="en-US"/>
              <a:t>Secure handling of online mutual funds transaction</a:t>
            </a:r>
            <a:endParaRPr/>
          </a:p>
          <a:p>
            <a:pPr indent="-342900" lvl="0" marL="342900" rtl="0" algn="l">
              <a:lnSpc>
                <a:spcPct val="100000"/>
              </a:lnSpc>
              <a:spcBef>
                <a:spcPts val="0"/>
              </a:spcBef>
              <a:spcAft>
                <a:spcPts val="0"/>
              </a:spcAft>
              <a:buSzPts val="2800"/>
              <a:buChar char="•"/>
            </a:pPr>
            <a:r>
              <a:rPr lang="en-US"/>
              <a:t>Secure access to accurate data</a:t>
            </a:r>
            <a:endParaRPr/>
          </a:p>
          <a:p>
            <a:pPr indent="-342900" lvl="0" marL="342900" rtl="0" algn="l">
              <a:lnSpc>
                <a:spcPct val="100000"/>
              </a:lnSpc>
              <a:spcBef>
                <a:spcPts val="560"/>
              </a:spcBef>
              <a:spcAft>
                <a:spcPts val="0"/>
              </a:spcAft>
              <a:buSzPts val="2800"/>
              <a:buChar char="•"/>
            </a:pPr>
            <a:r>
              <a:rPr lang="en-US"/>
              <a:t>Generate real-time reports from the data executed</a:t>
            </a:r>
            <a:endParaRPr/>
          </a:p>
          <a:p>
            <a:pPr indent="-342900" lvl="0" marL="342900" rtl="0" algn="l">
              <a:lnSpc>
                <a:spcPct val="100000"/>
              </a:lnSpc>
              <a:spcBef>
                <a:spcPts val="560"/>
              </a:spcBef>
              <a:spcAft>
                <a:spcPts val="0"/>
              </a:spcAft>
              <a:buSzPts val="2800"/>
              <a:buChar char="•"/>
            </a:pPr>
            <a:r>
              <a:rPr lang="en-US"/>
              <a:t>Managing RM meeting/ portfolio review reports.</a:t>
            </a:r>
            <a:endParaRPr/>
          </a:p>
          <a:p>
            <a:pPr indent="-342900" lvl="0" marL="342900" rtl="0" algn="l">
              <a:lnSpc>
                <a:spcPct val="100000"/>
              </a:lnSpc>
              <a:spcBef>
                <a:spcPts val="560"/>
              </a:spcBef>
              <a:spcAft>
                <a:spcPts val="0"/>
              </a:spcAft>
              <a:buSzPts val="2800"/>
              <a:buChar char="•"/>
            </a:pPr>
            <a:r>
              <a:rPr lang="en-US"/>
              <a:t>Create a centralized repository for ease of use.</a:t>
            </a:r>
            <a:endParaRPr/>
          </a:p>
          <a:p>
            <a:pPr indent="-342900" lvl="0" marL="342900" rtl="0" algn="l">
              <a:lnSpc>
                <a:spcPct val="100000"/>
              </a:lnSpc>
              <a:spcBef>
                <a:spcPts val="560"/>
              </a:spcBef>
              <a:spcAft>
                <a:spcPts val="0"/>
              </a:spcAft>
              <a:buSzPts val="2800"/>
              <a:buChar char="•"/>
            </a:pPr>
            <a:r>
              <a:rPr lang="en-US"/>
              <a:t>Set real-time reminders for the important tasks or for the scheduled like investment maturities, meeting due etc</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Success Criteria</a:t>
            </a:r>
            <a:endParaRPr/>
          </a:p>
        </p:txBody>
      </p:sp>
      <p:sp>
        <p:nvSpPr>
          <p:cNvPr id="115" name="Google Shape;115;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85000" lnSpcReduction="20000"/>
          </a:bodyPr>
          <a:lstStyle/>
          <a:p>
            <a:pPr indent="-342900" lvl="0" marL="342900" rtl="0" algn="l">
              <a:lnSpc>
                <a:spcPct val="100000"/>
              </a:lnSpc>
              <a:spcBef>
                <a:spcPts val="0"/>
              </a:spcBef>
              <a:spcAft>
                <a:spcPts val="0"/>
              </a:spcAft>
              <a:buSzPct val="100000"/>
              <a:buChar char="•"/>
            </a:pPr>
            <a:r>
              <a:rPr lang="en-US"/>
              <a:t>Client</a:t>
            </a:r>
            <a:r>
              <a:rPr lang="en-US"/>
              <a:t> can register with Net banking User ID and Password with link activation to transact in mutual funds and access reports online</a:t>
            </a:r>
            <a:endParaRPr/>
          </a:p>
          <a:p>
            <a:pPr indent="-342900" lvl="0" marL="342900" rtl="0" algn="l">
              <a:lnSpc>
                <a:spcPct val="100000"/>
              </a:lnSpc>
              <a:spcBef>
                <a:spcPts val="0"/>
              </a:spcBef>
              <a:spcAft>
                <a:spcPts val="0"/>
              </a:spcAft>
              <a:buSzPct val="100000"/>
              <a:buChar char="•"/>
            </a:pPr>
            <a:r>
              <a:rPr lang="en-US"/>
              <a:t>RM/Manager can login with Emp Id and password</a:t>
            </a:r>
            <a:endParaRPr/>
          </a:p>
          <a:p>
            <a:pPr indent="-342900" lvl="0" marL="342900" rtl="0" algn="l">
              <a:lnSpc>
                <a:spcPct val="100000"/>
              </a:lnSpc>
              <a:spcBef>
                <a:spcPts val="476"/>
              </a:spcBef>
              <a:spcAft>
                <a:spcPts val="0"/>
              </a:spcAft>
              <a:buSzPct val="100000"/>
              <a:buChar char="•"/>
            </a:pPr>
            <a:r>
              <a:rPr lang="en-US"/>
              <a:t>RM can execute transactions on behalf of clients with Minimal documentation </a:t>
            </a:r>
            <a:endParaRPr/>
          </a:p>
          <a:p>
            <a:pPr indent="-342900" lvl="0" marL="342900" rtl="0" algn="l">
              <a:lnSpc>
                <a:spcPct val="100000"/>
              </a:lnSpc>
              <a:spcBef>
                <a:spcPts val="476"/>
              </a:spcBef>
              <a:spcAft>
                <a:spcPts val="0"/>
              </a:spcAft>
              <a:buSzPct val="100000"/>
              <a:buChar char="•"/>
            </a:pPr>
            <a:r>
              <a:rPr lang="en-US"/>
              <a:t>RM can generate reports on behalf of clients</a:t>
            </a:r>
            <a:endParaRPr/>
          </a:p>
          <a:p>
            <a:pPr indent="-342900" lvl="0" marL="342900" rtl="0" algn="l">
              <a:lnSpc>
                <a:spcPct val="100000"/>
              </a:lnSpc>
              <a:spcBef>
                <a:spcPts val="476"/>
              </a:spcBef>
              <a:spcAft>
                <a:spcPts val="0"/>
              </a:spcAft>
              <a:buSzPct val="100000"/>
              <a:buChar char="•"/>
            </a:pPr>
            <a:r>
              <a:rPr lang="en-US"/>
              <a:t>Manager can select the RM and track his daly meeting/portfolio review on daily basis</a:t>
            </a:r>
            <a:endParaRPr/>
          </a:p>
          <a:p>
            <a:pPr indent="-342900" lvl="0" marL="342900" rtl="0" algn="l">
              <a:lnSpc>
                <a:spcPct val="100000"/>
              </a:lnSpc>
              <a:spcBef>
                <a:spcPts val="476"/>
              </a:spcBef>
              <a:spcAft>
                <a:spcPts val="0"/>
              </a:spcAft>
              <a:buSzPct val="100000"/>
              <a:buChar char="•"/>
            </a:pPr>
            <a:r>
              <a:rPr lang="en-US"/>
              <a:t>Manager can </a:t>
            </a:r>
            <a:r>
              <a:rPr lang="en-US"/>
              <a:t>analyze</a:t>
            </a:r>
            <a:r>
              <a:rPr lang="en-US"/>
              <a:t> the portfolio growth year on </a:t>
            </a:r>
            <a:r>
              <a:rPr lang="en-US"/>
              <a:t>year</a:t>
            </a:r>
            <a:r>
              <a:rPr lang="en-US"/>
              <a:t> client wise as well as RM wise</a:t>
            </a:r>
            <a:endParaRPr/>
          </a:p>
          <a:p>
            <a:pPr indent="-342900" lvl="0" marL="342900" rtl="0" algn="l">
              <a:lnSpc>
                <a:spcPct val="100000"/>
              </a:lnSpc>
              <a:spcBef>
                <a:spcPts val="476"/>
              </a:spcBef>
              <a:spcAft>
                <a:spcPts val="0"/>
              </a:spcAft>
              <a:buSzPct val="100000"/>
              <a:buChar char="•"/>
            </a:pPr>
            <a:r>
              <a:rPr lang="en-US"/>
              <a:t>All the reporting details can be extracted as </a:t>
            </a:r>
            <a:r>
              <a:rPr lang="en-US"/>
              <a:t>database</a:t>
            </a:r>
            <a:r>
              <a:rPr lang="en-US"/>
              <a:t> table at the end of Month/or date </a:t>
            </a:r>
            <a:r>
              <a:rPr lang="en-US"/>
              <a:t>selected</a:t>
            </a:r>
            <a:r>
              <a:rPr lang="en-US"/>
              <a:t> etc </a:t>
            </a:r>
            <a:endParaRPr/>
          </a:p>
          <a:p>
            <a:pPr indent="0" lvl="0" marL="0" rtl="0" algn="l">
              <a:lnSpc>
                <a:spcPct val="100000"/>
              </a:lnSpc>
              <a:spcBef>
                <a:spcPts val="476"/>
              </a:spcBef>
              <a:spcAft>
                <a:spcPts val="0"/>
              </a:spcAft>
              <a:buNone/>
            </a:pPr>
            <a:r>
              <a:t/>
            </a:r>
            <a:endParaRPr/>
          </a:p>
          <a:p>
            <a:pPr indent="-50800" lvl="0" marL="228600" rtl="0" algn="l">
              <a:lnSpc>
                <a:spcPct val="90000"/>
              </a:lnSpc>
              <a:spcBef>
                <a:spcPts val="0"/>
              </a:spcBef>
              <a:spcAft>
                <a:spcPts val="0"/>
              </a:spcAft>
              <a:buClr>
                <a:schemeClr val="dk1"/>
              </a:buClr>
              <a:buSzPct val="1000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Method/</a:t>
            </a:r>
            <a:r>
              <a:rPr lang="en-US"/>
              <a:t>Approach</a:t>
            </a:r>
            <a:endParaRPr/>
          </a:p>
        </p:txBody>
      </p:sp>
      <p:sp>
        <p:nvSpPr>
          <p:cNvPr id="121" name="Google Shape;121;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368300" lvl="0" marL="342900" rtl="0" algn="l">
              <a:lnSpc>
                <a:spcPct val="90000"/>
              </a:lnSpc>
              <a:spcBef>
                <a:spcPts val="0"/>
              </a:spcBef>
              <a:spcAft>
                <a:spcPts val="0"/>
              </a:spcAft>
              <a:buSzPts val="2400"/>
              <a:buChar char="•"/>
            </a:pPr>
            <a:r>
              <a:rPr lang="en-US" sz="2400"/>
              <a:t>We will use </a:t>
            </a:r>
            <a:r>
              <a:rPr lang="en-US" sz="2400"/>
              <a:t>sequential or </a:t>
            </a:r>
            <a:r>
              <a:rPr lang="en-US" sz="2400"/>
              <a:t>linear </a:t>
            </a:r>
            <a:r>
              <a:rPr lang="en-US" sz="2400"/>
              <a:t>approach to complete the project. </a:t>
            </a:r>
            <a:endParaRPr sz="2400"/>
          </a:p>
          <a:p>
            <a:pPr indent="-368300" lvl="0" marL="342900" rtl="0" algn="l">
              <a:lnSpc>
                <a:spcPct val="90000"/>
              </a:lnSpc>
              <a:spcBef>
                <a:spcPts val="0"/>
              </a:spcBef>
              <a:spcAft>
                <a:spcPts val="0"/>
              </a:spcAft>
              <a:buSzPts val="2400"/>
              <a:buChar char="•"/>
            </a:pPr>
            <a:r>
              <a:rPr lang="en-US" sz="2400"/>
              <a:t>Waterfall </a:t>
            </a:r>
            <a:r>
              <a:rPr lang="en-US" sz="2400"/>
              <a:t>model will help us to achieve the objective in which each stage must be completed before next stage begins . </a:t>
            </a:r>
            <a:endParaRPr sz="2400"/>
          </a:p>
          <a:p>
            <a:pPr indent="-368300" lvl="0" marL="342900" rtl="0" algn="l">
              <a:lnSpc>
                <a:spcPct val="90000"/>
              </a:lnSpc>
              <a:spcBef>
                <a:spcPts val="0"/>
              </a:spcBef>
              <a:spcAft>
                <a:spcPts val="0"/>
              </a:spcAft>
              <a:buSzPts val="2400"/>
              <a:buChar char="•"/>
            </a:pPr>
            <a:r>
              <a:rPr lang="en-US" sz="2400"/>
              <a:t>This will be helpful as requirements here are well </a:t>
            </a:r>
            <a:r>
              <a:rPr lang="en-US" sz="2400"/>
              <a:t>defined,</a:t>
            </a:r>
            <a:r>
              <a:rPr lang="en-US" sz="2400"/>
              <a:t> straightforward and sequential approach </a:t>
            </a:r>
            <a:endParaRPr sz="2400"/>
          </a:p>
          <a:p>
            <a:pPr indent="-317500" lvl="0" marL="342900" rtl="0" algn="l">
              <a:lnSpc>
                <a:spcPct val="90000"/>
              </a:lnSpc>
              <a:spcBef>
                <a:spcPts val="0"/>
              </a:spcBef>
              <a:spcAft>
                <a:spcPts val="0"/>
              </a:spcAft>
              <a:buSzPts val="2400"/>
              <a:buChar char="•"/>
            </a:pPr>
            <a:r>
              <a:rPr lang="en-US" sz="2400"/>
              <a:t>ICICI has decided to give this project to Moneyware Software Solutions(MSS)</a:t>
            </a:r>
            <a:endParaRPr sz="2400"/>
          </a:p>
          <a:p>
            <a:pPr indent="-317500" lvl="0" marL="342900" rtl="0" algn="l">
              <a:lnSpc>
                <a:spcPct val="90000"/>
              </a:lnSpc>
              <a:spcBef>
                <a:spcPts val="400"/>
              </a:spcBef>
              <a:spcAft>
                <a:spcPts val="0"/>
              </a:spcAft>
              <a:buSzPts val="2400"/>
              <a:buChar char="•"/>
            </a:pPr>
            <a:r>
              <a:rPr lang="en-US" sz="2400"/>
              <a:t>MSS have a Talent pool of Developers, and Project managers </a:t>
            </a:r>
            <a:endParaRPr sz="2400"/>
          </a:p>
          <a:p>
            <a:pPr indent="-317500" lvl="0" marL="342900" rtl="0" algn="l">
              <a:lnSpc>
                <a:spcPct val="90000"/>
              </a:lnSpc>
              <a:spcBef>
                <a:spcPts val="400"/>
              </a:spcBef>
              <a:spcAft>
                <a:spcPts val="0"/>
              </a:spcAft>
              <a:buSzPts val="2400"/>
              <a:buChar char="•"/>
            </a:pPr>
            <a:r>
              <a:rPr lang="en-US" sz="2400"/>
              <a:t>MSS will complete this project in the span of 18 Months in the budget of 2 Cr. </a:t>
            </a:r>
            <a:endParaRPr sz="2400"/>
          </a:p>
          <a:p>
            <a:pPr indent="-317500" lvl="0" marL="342900" rtl="0" algn="l">
              <a:lnSpc>
                <a:spcPct val="90000"/>
              </a:lnSpc>
              <a:spcBef>
                <a:spcPts val="0"/>
              </a:spcBef>
              <a:spcAft>
                <a:spcPts val="0"/>
              </a:spcAft>
              <a:buSzPts val="2400"/>
              <a:buChar char="•"/>
            </a:pPr>
            <a:r>
              <a:rPr lang="en-US" sz="2400"/>
              <a:t>Database will be updated and maintained by ICICI IT Solutions</a:t>
            </a:r>
            <a:endParaRPr sz="2400"/>
          </a:p>
          <a:p>
            <a:pPr indent="-317500" lvl="0" marL="342900" rtl="0" algn="l">
              <a:lnSpc>
                <a:spcPct val="90000"/>
              </a:lnSpc>
              <a:spcBef>
                <a:spcPts val="0"/>
              </a:spcBef>
              <a:spcAft>
                <a:spcPts val="0"/>
              </a:spcAft>
              <a:buSzPts val="2400"/>
              <a:buChar char="•"/>
            </a:pPr>
            <a:r>
              <a:rPr lang="en-US" sz="2400"/>
              <a:t>Stakeholder analysis will be done using RACI matrix</a:t>
            </a:r>
            <a:endParaRPr sz="2400"/>
          </a:p>
          <a:p>
            <a:pPr indent="-317500" lvl="0" marL="342900" rtl="0" algn="l">
              <a:lnSpc>
                <a:spcPct val="90000"/>
              </a:lnSpc>
              <a:spcBef>
                <a:spcPts val="0"/>
              </a:spcBef>
              <a:spcAft>
                <a:spcPts val="0"/>
              </a:spcAft>
              <a:buSzPts val="2400"/>
              <a:buChar char="•"/>
            </a:pPr>
            <a:r>
              <a:rPr lang="en-US" sz="2400"/>
              <a:t>Elicitation techniques can be used as focused group interviews, workshops etc</a:t>
            </a:r>
            <a:endParaRPr sz="2400"/>
          </a:p>
          <a:p>
            <a:pPr indent="-317500" lvl="0" marL="342900" rtl="0" algn="l">
              <a:lnSpc>
                <a:spcPct val="90000"/>
              </a:lnSpc>
              <a:spcBef>
                <a:spcPts val="0"/>
              </a:spcBef>
              <a:spcAft>
                <a:spcPts val="0"/>
              </a:spcAft>
              <a:buSzPts val="2400"/>
              <a:buChar char="•"/>
            </a:pPr>
            <a:r>
              <a:rPr lang="en-US" sz="2400"/>
              <a:t>Few </a:t>
            </a:r>
            <a:r>
              <a:rPr lang="en-US" sz="2400"/>
              <a:t>consultation</a:t>
            </a:r>
            <a:r>
              <a:rPr lang="en-US" sz="2400"/>
              <a:t> with SME with </a:t>
            </a:r>
            <a:r>
              <a:rPr lang="en-US" sz="2400"/>
              <a:t>respect</a:t>
            </a:r>
            <a:r>
              <a:rPr lang="en-US" sz="2400"/>
              <a:t> to regulations and guidelines needs to be done.</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Resources</a:t>
            </a:r>
            <a:endParaRPr/>
          </a:p>
        </p:txBody>
      </p:sp>
      <p:sp>
        <p:nvSpPr>
          <p:cNvPr id="127" name="Google Shape;127;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62500" lnSpcReduction="10000"/>
          </a:bodyPr>
          <a:lstStyle/>
          <a:p>
            <a:pPr indent="0" lvl="0" marL="0" rtl="0" algn="l">
              <a:lnSpc>
                <a:spcPct val="100000"/>
              </a:lnSpc>
              <a:spcBef>
                <a:spcPts val="0"/>
              </a:spcBef>
              <a:spcAft>
                <a:spcPts val="0"/>
              </a:spcAft>
              <a:buNone/>
            </a:pPr>
            <a:r>
              <a:rPr lang="en-US"/>
              <a:t>People </a:t>
            </a:r>
            <a:endParaRPr/>
          </a:p>
          <a:p>
            <a:pPr indent="-219075" lvl="1" marL="742950" rtl="0" algn="l">
              <a:lnSpc>
                <a:spcPct val="100000"/>
              </a:lnSpc>
              <a:spcBef>
                <a:spcPts val="560"/>
              </a:spcBef>
              <a:spcAft>
                <a:spcPts val="0"/>
              </a:spcAft>
              <a:buSzPct val="100000"/>
              <a:buChar char="–"/>
            </a:pPr>
            <a:r>
              <a:rPr lang="en-US" sz="2800"/>
              <a:t>Project Sponsor: Sandeep Batra</a:t>
            </a:r>
            <a:endParaRPr sz="2800"/>
          </a:p>
          <a:p>
            <a:pPr indent="-219075" lvl="1" marL="742950" rtl="0" algn="l">
              <a:lnSpc>
                <a:spcPct val="100000"/>
              </a:lnSpc>
              <a:spcBef>
                <a:spcPts val="560"/>
              </a:spcBef>
              <a:spcAft>
                <a:spcPts val="0"/>
              </a:spcAft>
              <a:buSzPct val="100000"/>
              <a:buChar char="–"/>
            </a:pPr>
            <a:r>
              <a:rPr lang="en-US" sz="2800"/>
              <a:t>Project Manager : Viswanath B</a:t>
            </a:r>
            <a:endParaRPr sz="2800"/>
          </a:p>
          <a:p>
            <a:pPr indent="-219075" lvl="1" marL="742950" rtl="0" algn="l">
              <a:lnSpc>
                <a:spcPct val="100000"/>
              </a:lnSpc>
              <a:spcBef>
                <a:spcPts val="560"/>
              </a:spcBef>
              <a:spcAft>
                <a:spcPts val="0"/>
              </a:spcAft>
              <a:buSzPct val="100000"/>
              <a:buChar char="–"/>
            </a:pPr>
            <a:r>
              <a:rPr lang="en-US" sz="2800"/>
              <a:t>Business analyst: Shweta Garse</a:t>
            </a:r>
            <a:endParaRPr sz="2800"/>
          </a:p>
          <a:p>
            <a:pPr indent="-219075" lvl="1" marL="742950" rtl="0" algn="l">
              <a:lnSpc>
                <a:spcPct val="100000"/>
              </a:lnSpc>
              <a:spcBef>
                <a:spcPts val="560"/>
              </a:spcBef>
              <a:spcAft>
                <a:spcPts val="0"/>
              </a:spcAft>
              <a:buSzPct val="100000"/>
              <a:buChar char="–"/>
            </a:pPr>
            <a:r>
              <a:rPr lang="en-US" sz="2800"/>
              <a:t>Developers : Akanksha, Vipul, Shubhangi, Dhaval, Moksh</a:t>
            </a:r>
            <a:endParaRPr sz="2800"/>
          </a:p>
          <a:p>
            <a:pPr indent="-219075" lvl="1" marL="742950" rtl="0" algn="l">
              <a:lnSpc>
                <a:spcPct val="100000"/>
              </a:lnSpc>
              <a:spcBef>
                <a:spcPts val="560"/>
              </a:spcBef>
              <a:spcAft>
                <a:spcPts val="0"/>
              </a:spcAft>
              <a:buSzPct val="100000"/>
              <a:buChar char="–"/>
            </a:pPr>
            <a:r>
              <a:rPr lang="en-US" sz="2800"/>
              <a:t>Testers: Pooja and Pratik </a:t>
            </a:r>
            <a:endParaRPr sz="2800"/>
          </a:p>
          <a:p>
            <a:pPr indent="-219075" lvl="1" marL="742950" rtl="0" algn="l">
              <a:lnSpc>
                <a:spcPct val="100000"/>
              </a:lnSpc>
              <a:spcBef>
                <a:spcPts val="560"/>
              </a:spcBef>
              <a:spcAft>
                <a:spcPts val="0"/>
              </a:spcAft>
              <a:buSzPct val="100000"/>
              <a:buChar char="–"/>
            </a:pPr>
            <a:r>
              <a:rPr lang="en-US" sz="2800"/>
              <a:t>Database and Network Admin: Indrayani </a:t>
            </a:r>
            <a:endParaRPr sz="2800"/>
          </a:p>
          <a:p>
            <a:pPr indent="0" lvl="0" marL="0" rtl="0" algn="l">
              <a:lnSpc>
                <a:spcPct val="100000"/>
              </a:lnSpc>
              <a:spcBef>
                <a:spcPts val="560"/>
              </a:spcBef>
              <a:spcAft>
                <a:spcPts val="0"/>
              </a:spcAft>
              <a:buNone/>
            </a:pPr>
            <a:r>
              <a:rPr lang="en-US"/>
              <a:t>Time</a:t>
            </a:r>
            <a:endParaRPr sz="2800"/>
          </a:p>
          <a:p>
            <a:pPr indent="-232409" lvl="1" marL="742950" rtl="0" algn="l">
              <a:lnSpc>
                <a:spcPct val="100000"/>
              </a:lnSpc>
              <a:spcBef>
                <a:spcPts val="518"/>
              </a:spcBef>
              <a:spcAft>
                <a:spcPts val="0"/>
              </a:spcAft>
              <a:buSzPct val="100000"/>
              <a:buChar char="–"/>
            </a:pPr>
            <a:r>
              <a:rPr lang="en-US" sz="2800"/>
              <a:t>Project to be completed in 18 Months time span</a:t>
            </a:r>
            <a:endParaRPr sz="2800"/>
          </a:p>
          <a:p>
            <a:pPr indent="0" lvl="0" marL="0" rtl="0" algn="l">
              <a:lnSpc>
                <a:spcPct val="100000"/>
              </a:lnSpc>
              <a:spcBef>
                <a:spcPts val="518"/>
              </a:spcBef>
              <a:spcAft>
                <a:spcPts val="0"/>
              </a:spcAft>
              <a:buNone/>
            </a:pPr>
            <a:r>
              <a:rPr lang="en-US"/>
              <a:t>Budget </a:t>
            </a:r>
            <a:endParaRPr/>
          </a:p>
          <a:p>
            <a:pPr indent="-232409" lvl="1" marL="742950" rtl="0" algn="l">
              <a:lnSpc>
                <a:spcPct val="100000"/>
              </a:lnSpc>
              <a:spcBef>
                <a:spcPts val="518"/>
              </a:spcBef>
              <a:spcAft>
                <a:spcPts val="0"/>
              </a:spcAft>
              <a:buSzPct val="100000"/>
              <a:buChar char="–"/>
            </a:pPr>
            <a:r>
              <a:rPr lang="en-US" sz="2800"/>
              <a:t>Budget allotted is 2 Cr. </a:t>
            </a:r>
            <a:endParaRPr sz="2800"/>
          </a:p>
          <a:p>
            <a:pPr indent="0" lvl="0" marL="0" rtl="0" algn="l">
              <a:lnSpc>
                <a:spcPct val="100000"/>
              </a:lnSpc>
              <a:spcBef>
                <a:spcPts val="518"/>
              </a:spcBef>
              <a:spcAft>
                <a:spcPts val="0"/>
              </a:spcAft>
              <a:buNone/>
            </a:pPr>
            <a:r>
              <a:rPr lang="en-US"/>
              <a:t>Software and Hardware (Not to </a:t>
            </a:r>
            <a:r>
              <a:rPr lang="en-US"/>
              <a:t>exceed</a:t>
            </a:r>
            <a:r>
              <a:rPr lang="en-US"/>
              <a:t>. 1 Cr) </a:t>
            </a:r>
            <a:endParaRPr/>
          </a:p>
          <a:p>
            <a:pPr indent="-232409" lvl="1" marL="742950" rtl="0" algn="l">
              <a:lnSpc>
                <a:spcPct val="100000"/>
              </a:lnSpc>
              <a:spcBef>
                <a:spcPts val="518"/>
              </a:spcBef>
              <a:spcAft>
                <a:spcPts val="0"/>
              </a:spcAft>
              <a:buSzPct val="100000"/>
              <a:buChar char="–"/>
            </a:pPr>
            <a:r>
              <a:rPr lang="en-US" sz="2800"/>
              <a:t>Latest Version of JAVA for development and testing, Database infra for storage, UI and API integration</a:t>
            </a:r>
            <a:endParaRPr sz="2800"/>
          </a:p>
          <a:p>
            <a:pPr indent="-232409" lvl="1" marL="742950" rtl="0" algn="l">
              <a:lnSpc>
                <a:spcPct val="100000"/>
              </a:lnSpc>
              <a:spcBef>
                <a:spcPts val="518"/>
              </a:spcBef>
              <a:spcAft>
                <a:spcPts val="0"/>
              </a:spcAft>
              <a:buSzPct val="100000"/>
              <a:buChar char="–"/>
            </a:pPr>
            <a:r>
              <a:rPr lang="en-US" sz="2800"/>
              <a:t>Laptops, Firewalls and VPNs to protect Data, Router installation and maintenance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Risk and Dependencies</a:t>
            </a:r>
            <a:endParaRPr/>
          </a:p>
        </p:txBody>
      </p:sp>
      <p:sp>
        <p:nvSpPr>
          <p:cNvPr id="133" name="Google Shape;133;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SzPts val="2800"/>
              <a:buChar char="•"/>
            </a:pPr>
            <a:r>
              <a:rPr lang="en-US"/>
              <a:t>Regulatory frameworks and </a:t>
            </a:r>
            <a:r>
              <a:rPr lang="en-US"/>
              <a:t>dependencies</a:t>
            </a:r>
            <a:r>
              <a:rPr lang="en-US"/>
              <a:t> </a:t>
            </a:r>
            <a:endParaRPr/>
          </a:p>
          <a:p>
            <a:pPr indent="-342900" lvl="0" marL="342900" rtl="0" algn="l">
              <a:lnSpc>
                <a:spcPct val="100000"/>
              </a:lnSpc>
              <a:spcBef>
                <a:spcPts val="0"/>
              </a:spcBef>
              <a:spcAft>
                <a:spcPts val="0"/>
              </a:spcAft>
              <a:buSzPts val="2800"/>
              <a:buChar char="•"/>
            </a:pPr>
            <a:r>
              <a:rPr lang="en-US"/>
              <a:t>Obtaining necessary approvals on time</a:t>
            </a:r>
            <a:endParaRPr/>
          </a:p>
          <a:p>
            <a:pPr indent="-342900" lvl="0" marL="342900" rtl="0" algn="l">
              <a:lnSpc>
                <a:spcPct val="100000"/>
              </a:lnSpc>
              <a:spcBef>
                <a:spcPts val="560"/>
              </a:spcBef>
              <a:spcAft>
                <a:spcPts val="0"/>
              </a:spcAft>
              <a:buSzPts val="2800"/>
              <a:buChar char="•"/>
            </a:pPr>
            <a:r>
              <a:rPr lang="en-US"/>
              <a:t>Real time data updation from external </a:t>
            </a:r>
            <a:r>
              <a:rPr lang="en-US"/>
              <a:t>resources</a:t>
            </a:r>
            <a:r>
              <a:rPr lang="en-US"/>
              <a:t> with respect to NAV etc</a:t>
            </a:r>
            <a:endParaRPr/>
          </a:p>
          <a:p>
            <a:pPr indent="-342900" lvl="0" marL="342900" rtl="0" algn="l">
              <a:lnSpc>
                <a:spcPct val="100000"/>
              </a:lnSpc>
              <a:spcBef>
                <a:spcPts val="560"/>
              </a:spcBef>
              <a:spcAft>
                <a:spcPts val="0"/>
              </a:spcAft>
              <a:buSzPts val="2800"/>
              <a:buChar char="•"/>
            </a:pPr>
            <a:r>
              <a:rPr lang="en-US"/>
              <a:t>Timely </a:t>
            </a:r>
            <a:r>
              <a:rPr lang="en-US"/>
              <a:t>deployment</a:t>
            </a:r>
            <a:r>
              <a:rPr lang="en-US"/>
              <a:t> of orders executed</a:t>
            </a:r>
            <a:endParaRPr/>
          </a:p>
          <a:p>
            <a:pPr indent="-342900" lvl="0" marL="342900" rtl="0" algn="l">
              <a:lnSpc>
                <a:spcPct val="100000"/>
              </a:lnSpc>
              <a:spcBef>
                <a:spcPts val="560"/>
              </a:spcBef>
              <a:spcAft>
                <a:spcPts val="0"/>
              </a:spcAft>
              <a:buSzPts val="2800"/>
              <a:buChar char="•"/>
            </a:pPr>
            <a:r>
              <a:rPr lang="en-US"/>
              <a:t>Changes in laws or norms with respect to investments</a:t>
            </a:r>
            <a:endParaRPr/>
          </a:p>
          <a:p>
            <a:pPr indent="-342900" lvl="0" marL="342900" rtl="0" algn="l">
              <a:lnSpc>
                <a:spcPct val="100000"/>
              </a:lnSpc>
              <a:spcBef>
                <a:spcPts val="560"/>
              </a:spcBef>
              <a:spcAft>
                <a:spcPts val="0"/>
              </a:spcAft>
              <a:buSzPts val="2800"/>
              <a:buChar char="•"/>
            </a:pPr>
            <a:r>
              <a:rPr lang="en-US"/>
              <a:t>RM change related management</a:t>
            </a:r>
            <a:endParaRPr/>
          </a:p>
          <a:p>
            <a:pPr indent="-50800" lvl="0" marL="228600" rtl="0" algn="l">
              <a:lnSpc>
                <a:spcPct val="90000"/>
              </a:lnSpc>
              <a:spcBef>
                <a:spcPts val="0"/>
              </a:spcBef>
              <a:spcAft>
                <a:spcPts val="0"/>
              </a:spcAft>
              <a:buClr>
                <a:schemeClr val="dk1"/>
              </a:buClr>
              <a:buSzPts val="2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2024-12-29T05:49:47Z</dcterms:created>
  <dc:creator>HP</dc:creator>
</cp:coreProperties>
</file>