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28"/>
  </p:handoutMasterIdLst>
  <p:sldIdLst>
    <p:sldId id="256" r:id="rId2"/>
    <p:sldId id="257" r:id="rId3"/>
    <p:sldId id="258" r:id="rId4"/>
    <p:sldId id="259" r:id="rId5"/>
    <p:sldId id="260" r:id="rId6"/>
    <p:sldId id="261" r:id="rId7"/>
    <p:sldId id="262" r:id="rId8"/>
    <p:sldId id="263" r:id="rId9"/>
    <p:sldId id="264" r:id="rId10"/>
    <p:sldId id="266" r:id="rId11"/>
    <p:sldId id="267" r:id="rId12"/>
    <p:sldId id="265" r:id="rId13"/>
    <p:sldId id="268" r:id="rId14"/>
    <p:sldId id="269" r:id="rId15"/>
    <p:sldId id="270" r:id="rId16"/>
    <p:sldId id="271" r:id="rId17"/>
    <p:sldId id="272" r:id="rId18"/>
    <p:sldId id="273" r:id="rId19"/>
    <p:sldId id="274" r:id="rId20"/>
    <p:sldId id="275" r:id="rId21"/>
    <p:sldId id="276" r:id="rId22"/>
    <p:sldId id="278" r:id="rId23"/>
    <p:sldId id="277" r:id="rId24"/>
    <p:sldId id="279" r:id="rId25"/>
    <p:sldId id="28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105" d="100"/>
          <a:sy n="105" d="100"/>
        </p:scale>
        <p:origin x="834" y="96"/>
      </p:cViewPr>
      <p:guideLst/>
    </p:cSldViewPr>
  </p:slideViewPr>
  <p:notesTextViewPr>
    <p:cViewPr>
      <p:scale>
        <a:sx n="1" d="1"/>
        <a:sy n="1" d="1"/>
      </p:scale>
      <p:origin x="0" y="0"/>
    </p:cViewPr>
  </p:notesTextViewPr>
  <p:sorterViewPr>
    <p:cViewPr>
      <p:scale>
        <a:sx n="100" d="100"/>
        <a:sy n="100" d="100"/>
      </p:scale>
      <p:origin x="0" y="0"/>
    </p:cViewPr>
  </p:sorterViewPr>
  <p:notesViewPr>
    <p:cSldViewPr snapToGrid="0">
      <p:cViewPr varScale="1">
        <p:scale>
          <a:sx n="84" d="100"/>
          <a:sy n="84" d="100"/>
        </p:scale>
        <p:origin x="3912" y="9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man Samaiya" userId="af51154774c903ab" providerId="LiveId" clId="{91D9DE76-96FE-49FE-8A5B-0A6FF596487F}"/>
    <pc:docChg chg="undo custSel addSld delSld modSld sldOrd">
      <pc:chgData name="Suman Samaiya" userId="af51154774c903ab" providerId="LiveId" clId="{91D9DE76-96FE-49FE-8A5B-0A6FF596487F}" dt="2025-04-11T14:03:24.628" v="2677" actId="20577"/>
      <pc:docMkLst>
        <pc:docMk/>
      </pc:docMkLst>
      <pc:sldChg chg="modSp mod">
        <pc:chgData name="Suman Samaiya" userId="af51154774c903ab" providerId="LiveId" clId="{91D9DE76-96FE-49FE-8A5B-0A6FF596487F}" dt="2025-04-11T14:03:24.628" v="2677" actId="20577"/>
        <pc:sldMkLst>
          <pc:docMk/>
          <pc:sldMk cId="2614913551" sldId="258"/>
        </pc:sldMkLst>
        <pc:spChg chg="mod">
          <ac:chgData name="Suman Samaiya" userId="af51154774c903ab" providerId="LiveId" clId="{91D9DE76-96FE-49FE-8A5B-0A6FF596487F}" dt="2025-04-11T14:03:24.628" v="2677" actId="20577"/>
          <ac:spMkLst>
            <pc:docMk/>
            <pc:sldMk cId="2614913551" sldId="258"/>
            <ac:spMk id="3" creationId="{AAF380D9-4DAB-F000-4161-276581AE86C1}"/>
          </ac:spMkLst>
        </pc:spChg>
      </pc:sldChg>
      <pc:sldChg chg="modSp mod">
        <pc:chgData name="Suman Samaiya" userId="af51154774c903ab" providerId="LiveId" clId="{91D9DE76-96FE-49FE-8A5B-0A6FF596487F}" dt="2025-03-21T05:46:43.654" v="35" actId="20577"/>
        <pc:sldMkLst>
          <pc:docMk/>
          <pc:sldMk cId="486801711" sldId="264"/>
        </pc:sldMkLst>
        <pc:spChg chg="mod">
          <ac:chgData name="Suman Samaiya" userId="af51154774c903ab" providerId="LiveId" clId="{91D9DE76-96FE-49FE-8A5B-0A6FF596487F}" dt="2025-03-21T05:46:43.654" v="35" actId="20577"/>
          <ac:spMkLst>
            <pc:docMk/>
            <pc:sldMk cId="486801711" sldId="264"/>
            <ac:spMk id="3" creationId="{E7124425-C631-95AF-8C78-C513D9674601}"/>
          </ac:spMkLst>
        </pc:spChg>
      </pc:sldChg>
      <pc:sldChg chg="modSp mod">
        <pc:chgData name="Suman Samaiya" userId="af51154774c903ab" providerId="LiveId" clId="{91D9DE76-96FE-49FE-8A5B-0A6FF596487F}" dt="2025-03-21T06:01:35.998" v="310" actId="113"/>
        <pc:sldMkLst>
          <pc:docMk/>
          <pc:sldMk cId="386277205" sldId="265"/>
        </pc:sldMkLst>
        <pc:spChg chg="mod">
          <ac:chgData name="Suman Samaiya" userId="af51154774c903ab" providerId="LiveId" clId="{91D9DE76-96FE-49FE-8A5B-0A6FF596487F}" dt="2025-03-21T06:01:35.998" v="310" actId="113"/>
          <ac:spMkLst>
            <pc:docMk/>
            <pc:sldMk cId="386277205" sldId="265"/>
            <ac:spMk id="3" creationId="{6E43F061-9473-1D83-1196-F216192FADBA}"/>
          </ac:spMkLst>
        </pc:spChg>
      </pc:sldChg>
      <pc:sldChg chg="addSp delSp modSp mod">
        <pc:chgData name="Suman Samaiya" userId="af51154774c903ab" providerId="LiveId" clId="{91D9DE76-96FE-49FE-8A5B-0A6FF596487F}" dt="2025-03-21T05:47:06.481" v="40" actId="403"/>
        <pc:sldMkLst>
          <pc:docMk/>
          <pc:sldMk cId="2725621788" sldId="266"/>
        </pc:sldMkLst>
        <pc:spChg chg="mod">
          <ac:chgData name="Suman Samaiya" userId="af51154774c903ab" providerId="LiveId" clId="{91D9DE76-96FE-49FE-8A5B-0A6FF596487F}" dt="2025-03-21T05:46:57.949" v="38" actId="403"/>
          <ac:spMkLst>
            <pc:docMk/>
            <pc:sldMk cId="2725621788" sldId="266"/>
            <ac:spMk id="3" creationId="{3A19D932-8D2E-6E9A-2AF3-937D78E7C96B}"/>
          </ac:spMkLst>
        </pc:spChg>
        <pc:spChg chg="add mod">
          <ac:chgData name="Suman Samaiya" userId="af51154774c903ab" providerId="LiveId" clId="{91D9DE76-96FE-49FE-8A5B-0A6FF596487F}" dt="2025-03-21T05:47:06.481" v="40" actId="403"/>
          <ac:spMkLst>
            <pc:docMk/>
            <pc:sldMk cId="2725621788" sldId="266"/>
            <ac:spMk id="4" creationId="{6FA5652A-2FFA-2BB2-0292-19F5D3339A23}"/>
          </ac:spMkLst>
        </pc:spChg>
      </pc:sldChg>
      <pc:sldChg chg="modSp new mod ord">
        <pc:chgData name="Suman Samaiya" userId="af51154774c903ab" providerId="LiveId" clId="{91D9DE76-96FE-49FE-8A5B-0A6FF596487F}" dt="2025-03-21T05:58:04.365" v="162" actId="120"/>
        <pc:sldMkLst>
          <pc:docMk/>
          <pc:sldMk cId="1063181660" sldId="267"/>
        </pc:sldMkLst>
        <pc:spChg chg="mod">
          <ac:chgData name="Suman Samaiya" userId="af51154774c903ab" providerId="LiveId" clId="{91D9DE76-96FE-49FE-8A5B-0A6FF596487F}" dt="2025-03-21T05:50:32.285" v="48" actId="255"/>
          <ac:spMkLst>
            <pc:docMk/>
            <pc:sldMk cId="1063181660" sldId="267"/>
            <ac:spMk id="2" creationId="{E8AAD448-C09A-7DAA-C19A-54D44AC91326}"/>
          </ac:spMkLst>
        </pc:spChg>
        <pc:spChg chg="mod">
          <ac:chgData name="Suman Samaiya" userId="af51154774c903ab" providerId="LiveId" clId="{91D9DE76-96FE-49FE-8A5B-0A6FF596487F}" dt="2025-03-21T05:58:04.365" v="162" actId="120"/>
          <ac:spMkLst>
            <pc:docMk/>
            <pc:sldMk cId="1063181660" sldId="267"/>
            <ac:spMk id="3" creationId="{070091E7-954E-1F8C-3CB8-A8041D818F50}"/>
          </ac:spMkLst>
        </pc:spChg>
      </pc:sldChg>
      <pc:sldChg chg="modSp new mod">
        <pc:chgData name="Suman Samaiya" userId="af51154774c903ab" providerId="LiveId" clId="{91D9DE76-96FE-49FE-8A5B-0A6FF596487F}" dt="2025-03-21T14:33:22.414" v="1028" actId="20577"/>
        <pc:sldMkLst>
          <pc:docMk/>
          <pc:sldMk cId="1566166339" sldId="268"/>
        </pc:sldMkLst>
        <pc:spChg chg="mod">
          <ac:chgData name="Suman Samaiya" userId="af51154774c903ab" providerId="LiveId" clId="{91D9DE76-96FE-49FE-8A5B-0A6FF596487F}" dt="2025-03-21T06:47:15.323" v="337" actId="20577"/>
          <ac:spMkLst>
            <pc:docMk/>
            <pc:sldMk cId="1566166339" sldId="268"/>
            <ac:spMk id="2" creationId="{CBE88D24-770A-2187-FBF3-07C72C68EABB}"/>
          </ac:spMkLst>
        </pc:spChg>
        <pc:spChg chg="mod">
          <ac:chgData name="Suman Samaiya" userId="af51154774c903ab" providerId="LiveId" clId="{91D9DE76-96FE-49FE-8A5B-0A6FF596487F}" dt="2025-03-21T14:33:22.414" v="1028" actId="20577"/>
          <ac:spMkLst>
            <pc:docMk/>
            <pc:sldMk cId="1566166339" sldId="268"/>
            <ac:spMk id="3" creationId="{D3560158-0CB8-A497-A16E-020367A6A8FC}"/>
          </ac:spMkLst>
        </pc:spChg>
      </pc:sldChg>
      <pc:sldChg chg="delSp modSp new mod">
        <pc:chgData name="Suman Samaiya" userId="af51154774c903ab" providerId="LiveId" clId="{91D9DE76-96FE-49FE-8A5B-0A6FF596487F}" dt="2025-03-21T07:45:55.372" v="901" actId="2710"/>
        <pc:sldMkLst>
          <pc:docMk/>
          <pc:sldMk cId="1495754623" sldId="269"/>
        </pc:sldMkLst>
        <pc:spChg chg="mod">
          <ac:chgData name="Suman Samaiya" userId="af51154774c903ab" providerId="LiveId" clId="{91D9DE76-96FE-49FE-8A5B-0A6FF596487F}" dt="2025-03-21T07:45:55.372" v="901" actId="2710"/>
          <ac:spMkLst>
            <pc:docMk/>
            <pc:sldMk cId="1495754623" sldId="269"/>
            <ac:spMk id="3" creationId="{3D14DD19-15DA-ED09-7F85-C79272FBB2F2}"/>
          </ac:spMkLst>
        </pc:spChg>
      </pc:sldChg>
      <pc:sldChg chg="delSp modSp new mod">
        <pc:chgData name="Suman Samaiya" userId="af51154774c903ab" providerId="LiveId" clId="{91D9DE76-96FE-49FE-8A5B-0A6FF596487F}" dt="2025-03-21T13:24:29.558" v="935" actId="20577"/>
        <pc:sldMkLst>
          <pc:docMk/>
          <pc:sldMk cId="1939831167" sldId="270"/>
        </pc:sldMkLst>
        <pc:spChg chg="mod">
          <ac:chgData name="Suman Samaiya" userId="af51154774c903ab" providerId="LiveId" clId="{91D9DE76-96FE-49FE-8A5B-0A6FF596487F}" dt="2025-03-21T13:24:29.558" v="935" actId="20577"/>
          <ac:spMkLst>
            <pc:docMk/>
            <pc:sldMk cId="1939831167" sldId="270"/>
            <ac:spMk id="3" creationId="{075447CC-A934-5269-353C-A865359EDC8A}"/>
          </ac:spMkLst>
        </pc:spChg>
      </pc:sldChg>
      <pc:sldChg chg="modSp new mod">
        <pc:chgData name="Suman Samaiya" userId="af51154774c903ab" providerId="LiveId" clId="{91D9DE76-96FE-49FE-8A5B-0A6FF596487F}" dt="2025-03-25T17:06:42.677" v="1607" actId="20577"/>
        <pc:sldMkLst>
          <pc:docMk/>
          <pc:sldMk cId="4202592564" sldId="271"/>
        </pc:sldMkLst>
        <pc:spChg chg="mod">
          <ac:chgData name="Suman Samaiya" userId="af51154774c903ab" providerId="LiveId" clId="{91D9DE76-96FE-49FE-8A5B-0A6FF596487F}" dt="2025-03-21T14:27:19.931" v="956" actId="20577"/>
          <ac:spMkLst>
            <pc:docMk/>
            <pc:sldMk cId="4202592564" sldId="271"/>
            <ac:spMk id="2" creationId="{38343689-D7F6-6519-3E00-FC971FD88DD3}"/>
          </ac:spMkLst>
        </pc:spChg>
        <pc:spChg chg="mod">
          <ac:chgData name="Suman Samaiya" userId="af51154774c903ab" providerId="LiveId" clId="{91D9DE76-96FE-49FE-8A5B-0A6FF596487F}" dt="2025-03-25T17:06:42.677" v="1607" actId="20577"/>
          <ac:spMkLst>
            <pc:docMk/>
            <pc:sldMk cId="4202592564" sldId="271"/>
            <ac:spMk id="3" creationId="{0B8D7DE4-F97E-9D7F-0D80-1DA0A9152533}"/>
          </ac:spMkLst>
        </pc:spChg>
      </pc:sldChg>
      <pc:sldChg chg="new del">
        <pc:chgData name="Suman Samaiya" userId="af51154774c903ab" providerId="LiveId" clId="{91D9DE76-96FE-49FE-8A5B-0A6FF596487F}" dt="2025-03-21T14:46:11.505" v="1064" actId="680"/>
        <pc:sldMkLst>
          <pc:docMk/>
          <pc:sldMk cId="71213324" sldId="272"/>
        </pc:sldMkLst>
      </pc:sldChg>
      <pc:sldChg chg="delSp modSp new mod">
        <pc:chgData name="Suman Samaiya" userId="af51154774c903ab" providerId="LiveId" clId="{91D9DE76-96FE-49FE-8A5B-0A6FF596487F}" dt="2025-03-25T14:02:43.237" v="1188" actId="12"/>
        <pc:sldMkLst>
          <pc:docMk/>
          <pc:sldMk cId="2318414185" sldId="272"/>
        </pc:sldMkLst>
        <pc:spChg chg="mod">
          <ac:chgData name="Suman Samaiya" userId="af51154774c903ab" providerId="LiveId" clId="{91D9DE76-96FE-49FE-8A5B-0A6FF596487F}" dt="2025-03-25T14:02:43.237" v="1188" actId="12"/>
          <ac:spMkLst>
            <pc:docMk/>
            <pc:sldMk cId="2318414185" sldId="272"/>
            <ac:spMk id="3" creationId="{CC003203-1838-8FA7-B02C-FD5869AEE2C9}"/>
          </ac:spMkLst>
        </pc:spChg>
      </pc:sldChg>
      <pc:sldChg chg="delSp modSp new mod">
        <pc:chgData name="Suman Samaiya" userId="af51154774c903ab" providerId="LiveId" clId="{91D9DE76-96FE-49FE-8A5B-0A6FF596487F}" dt="2025-03-25T14:09:01.634" v="1268" actId="12"/>
        <pc:sldMkLst>
          <pc:docMk/>
          <pc:sldMk cId="3992780102" sldId="273"/>
        </pc:sldMkLst>
        <pc:spChg chg="mod">
          <ac:chgData name="Suman Samaiya" userId="af51154774c903ab" providerId="LiveId" clId="{91D9DE76-96FE-49FE-8A5B-0A6FF596487F}" dt="2025-03-25T14:09:01.634" v="1268" actId="12"/>
          <ac:spMkLst>
            <pc:docMk/>
            <pc:sldMk cId="3992780102" sldId="273"/>
            <ac:spMk id="3" creationId="{5469B970-E7AB-5197-FCB7-15EF4348A329}"/>
          </ac:spMkLst>
        </pc:spChg>
      </pc:sldChg>
      <pc:sldChg chg="delSp modSp new mod">
        <pc:chgData name="Suman Samaiya" userId="af51154774c903ab" providerId="LiveId" clId="{91D9DE76-96FE-49FE-8A5B-0A6FF596487F}" dt="2025-03-25T15:20:35.290" v="1278" actId="20577"/>
        <pc:sldMkLst>
          <pc:docMk/>
          <pc:sldMk cId="1292517499" sldId="274"/>
        </pc:sldMkLst>
        <pc:spChg chg="mod">
          <ac:chgData name="Suman Samaiya" userId="af51154774c903ab" providerId="LiveId" clId="{91D9DE76-96FE-49FE-8A5B-0A6FF596487F}" dt="2025-03-25T15:20:35.290" v="1278" actId="20577"/>
          <ac:spMkLst>
            <pc:docMk/>
            <pc:sldMk cId="1292517499" sldId="274"/>
            <ac:spMk id="3" creationId="{E81EA6C4-179E-4268-AE58-33C3BD1CD301}"/>
          </ac:spMkLst>
        </pc:spChg>
      </pc:sldChg>
      <pc:sldChg chg="addSp delSp modSp new mod">
        <pc:chgData name="Suman Samaiya" userId="af51154774c903ab" providerId="LiveId" clId="{91D9DE76-96FE-49FE-8A5B-0A6FF596487F}" dt="2025-03-25T17:22:47.567" v="1924" actId="20577"/>
        <pc:sldMkLst>
          <pc:docMk/>
          <pc:sldMk cId="1133582548" sldId="275"/>
        </pc:sldMkLst>
        <pc:spChg chg="add del mod">
          <ac:chgData name="Suman Samaiya" userId="af51154774c903ab" providerId="LiveId" clId="{91D9DE76-96FE-49FE-8A5B-0A6FF596487F}" dt="2025-03-25T17:22:47.567" v="1924" actId="20577"/>
          <ac:spMkLst>
            <pc:docMk/>
            <pc:sldMk cId="1133582548" sldId="275"/>
            <ac:spMk id="2" creationId="{F4F3CBD2-5E48-3C6A-A6EC-EE8C09F7D3A9}"/>
          </ac:spMkLst>
        </pc:spChg>
        <pc:spChg chg="mod">
          <ac:chgData name="Suman Samaiya" userId="af51154774c903ab" providerId="LiveId" clId="{91D9DE76-96FE-49FE-8A5B-0A6FF596487F}" dt="2025-03-25T16:39:53.510" v="1346" actId="403"/>
          <ac:spMkLst>
            <pc:docMk/>
            <pc:sldMk cId="1133582548" sldId="275"/>
            <ac:spMk id="3" creationId="{6C7F5E9A-E126-C9F8-97D3-242382C2373F}"/>
          </ac:spMkLst>
        </pc:spChg>
        <pc:spChg chg="add del mod">
          <ac:chgData name="Suman Samaiya" userId="af51154774c903ab" providerId="LiveId" clId="{91D9DE76-96FE-49FE-8A5B-0A6FF596487F}" dt="2025-03-25T17:07:17.035" v="1610" actId="948"/>
          <ac:spMkLst>
            <pc:docMk/>
            <pc:sldMk cId="1133582548" sldId="275"/>
            <ac:spMk id="4" creationId="{04281C58-2B25-548C-4AB3-48240BCAC346}"/>
          </ac:spMkLst>
        </pc:spChg>
        <pc:spChg chg="mod">
          <ac:chgData name="Suman Samaiya" userId="af51154774c903ab" providerId="LiveId" clId="{91D9DE76-96FE-49FE-8A5B-0A6FF596487F}" dt="2025-03-25T17:08:37.429" v="1641" actId="20577"/>
          <ac:spMkLst>
            <pc:docMk/>
            <pc:sldMk cId="1133582548" sldId="275"/>
            <ac:spMk id="5" creationId="{5EF3540F-658D-90B4-C66D-9D4DBFD42B6C}"/>
          </ac:spMkLst>
        </pc:spChg>
        <pc:spChg chg="add del mod">
          <ac:chgData name="Suman Samaiya" userId="af51154774c903ab" providerId="LiveId" clId="{91D9DE76-96FE-49FE-8A5B-0A6FF596487F}" dt="2025-03-25T17:08:57.354" v="1644" actId="108"/>
          <ac:spMkLst>
            <pc:docMk/>
            <pc:sldMk cId="1133582548" sldId="275"/>
            <ac:spMk id="6" creationId="{EE34C104-7A3B-238A-6B1B-01ADD7CAED00}"/>
          </ac:spMkLst>
        </pc:spChg>
      </pc:sldChg>
      <pc:sldChg chg="delSp modSp new mod">
        <pc:chgData name="Suman Samaiya" userId="af51154774c903ab" providerId="LiveId" clId="{91D9DE76-96FE-49FE-8A5B-0A6FF596487F}" dt="2025-04-10T18:00:55.530" v="2382" actId="27636"/>
        <pc:sldMkLst>
          <pc:docMk/>
          <pc:sldMk cId="953029391" sldId="276"/>
        </pc:sldMkLst>
        <pc:spChg chg="mod">
          <ac:chgData name="Suman Samaiya" userId="af51154774c903ab" providerId="LiveId" clId="{91D9DE76-96FE-49FE-8A5B-0A6FF596487F}" dt="2025-04-10T18:00:55.530" v="2382" actId="27636"/>
          <ac:spMkLst>
            <pc:docMk/>
            <pc:sldMk cId="953029391" sldId="276"/>
            <ac:spMk id="3" creationId="{E781CA51-EC4C-8398-EE96-8887DD40AB4E}"/>
          </ac:spMkLst>
        </pc:spChg>
      </pc:sldChg>
      <pc:sldChg chg="addSp delSp modSp new mod">
        <pc:chgData name="Suman Samaiya" userId="af51154774c903ab" providerId="LiveId" clId="{91D9DE76-96FE-49FE-8A5B-0A6FF596487F}" dt="2025-03-25T17:38:46.043" v="2266" actId="20577"/>
        <pc:sldMkLst>
          <pc:docMk/>
          <pc:sldMk cId="1399686958" sldId="277"/>
        </pc:sldMkLst>
        <pc:spChg chg="add mod">
          <ac:chgData name="Suman Samaiya" userId="af51154774c903ab" providerId="LiveId" clId="{91D9DE76-96FE-49FE-8A5B-0A6FF596487F}" dt="2025-03-25T17:38:46.043" v="2266" actId="20577"/>
          <ac:spMkLst>
            <pc:docMk/>
            <pc:sldMk cId="1399686958" sldId="277"/>
            <ac:spMk id="13" creationId="{4C769CFD-1EC3-7FB1-B9A0-B0256E5B28F5}"/>
          </ac:spMkLst>
        </pc:spChg>
        <pc:graphicFrameChg chg="add mod modGraphic">
          <ac:chgData name="Suman Samaiya" userId="af51154774c903ab" providerId="LiveId" clId="{91D9DE76-96FE-49FE-8A5B-0A6FF596487F}" dt="2025-03-25T17:38:04.427" v="2258" actId="122"/>
          <ac:graphicFrameMkLst>
            <pc:docMk/>
            <pc:sldMk cId="1399686958" sldId="277"/>
            <ac:graphicFrameMk id="12" creationId="{BB9B930E-BAAB-439F-46BB-B79FE81BE34D}"/>
          </ac:graphicFrameMkLst>
        </pc:graphicFrameChg>
      </pc:sldChg>
      <pc:sldChg chg="addSp delSp modSp new mod">
        <pc:chgData name="Suman Samaiya" userId="af51154774c903ab" providerId="LiveId" clId="{91D9DE76-96FE-49FE-8A5B-0A6FF596487F}" dt="2025-04-10T18:01:45.620" v="2395" actId="20577"/>
        <pc:sldMkLst>
          <pc:docMk/>
          <pc:sldMk cId="2095273726" sldId="278"/>
        </pc:sldMkLst>
        <pc:spChg chg="mod">
          <ac:chgData name="Suman Samaiya" userId="af51154774c903ab" providerId="LiveId" clId="{91D9DE76-96FE-49FE-8A5B-0A6FF596487F}" dt="2025-04-10T18:01:45.620" v="2395" actId="20577"/>
          <ac:spMkLst>
            <pc:docMk/>
            <pc:sldMk cId="2095273726" sldId="278"/>
            <ac:spMk id="2" creationId="{42046283-207E-ABA7-1B64-68EA8BFAC7FE}"/>
          </ac:spMkLst>
        </pc:spChg>
        <pc:graphicFrameChg chg="add mod modGraphic">
          <ac:chgData name="Suman Samaiya" userId="af51154774c903ab" providerId="LiveId" clId="{91D9DE76-96FE-49FE-8A5B-0A6FF596487F}" dt="2025-04-10T18:01:40.066" v="2394" actId="1076"/>
          <ac:graphicFrameMkLst>
            <pc:docMk/>
            <pc:sldMk cId="2095273726" sldId="278"/>
            <ac:graphicFrameMk id="3" creationId="{765D9DC5-4536-D94E-7A79-66FCDC5B1B93}"/>
          </ac:graphicFrameMkLst>
        </pc:graphicFrameChg>
        <pc:graphicFrameChg chg="add mod modGraphic">
          <ac:chgData name="Suman Samaiya" userId="af51154774c903ab" providerId="LiveId" clId="{91D9DE76-96FE-49FE-8A5B-0A6FF596487F}" dt="2025-04-08T11:54:36.914" v="2334" actId="21"/>
          <ac:graphicFrameMkLst>
            <pc:docMk/>
            <pc:sldMk cId="2095273726" sldId="278"/>
            <ac:graphicFrameMk id="4" creationId="{39670BD8-42DE-C306-88B2-4E5F4D6CBC99}"/>
          </ac:graphicFrameMkLst>
        </pc:graphicFrameChg>
      </pc:sldChg>
      <pc:sldChg chg="addSp modSp new mod">
        <pc:chgData name="Suman Samaiya" userId="af51154774c903ab" providerId="LiveId" clId="{91D9DE76-96FE-49FE-8A5B-0A6FF596487F}" dt="2025-04-10T18:36:24.183" v="2648" actId="113"/>
        <pc:sldMkLst>
          <pc:docMk/>
          <pc:sldMk cId="2860931043" sldId="279"/>
        </pc:sldMkLst>
        <pc:spChg chg="mod">
          <ac:chgData name="Suman Samaiya" userId="af51154774c903ab" providerId="LiveId" clId="{91D9DE76-96FE-49FE-8A5B-0A6FF596487F}" dt="2025-04-10T18:20:52.130" v="2535" actId="14100"/>
          <ac:spMkLst>
            <pc:docMk/>
            <pc:sldMk cId="2860931043" sldId="279"/>
            <ac:spMk id="2" creationId="{E3988E8C-8FA8-17E6-777C-9CD4CFD96729}"/>
          </ac:spMkLst>
        </pc:spChg>
        <pc:spChg chg="mod">
          <ac:chgData name="Suman Samaiya" userId="af51154774c903ab" providerId="LiveId" clId="{91D9DE76-96FE-49FE-8A5B-0A6FF596487F}" dt="2025-04-10T18:24:56.415" v="2589" actId="1076"/>
          <ac:spMkLst>
            <pc:docMk/>
            <pc:sldMk cId="2860931043" sldId="279"/>
            <ac:spMk id="3" creationId="{BB0B8CB5-DBEB-4735-D5BB-DE1B5F5E3394}"/>
          </ac:spMkLst>
        </pc:spChg>
        <pc:graphicFrameChg chg="add mod modGraphic">
          <ac:chgData name="Suman Samaiya" userId="af51154774c903ab" providerId="LiveId" clId="{91D9DE76-96FE-49FE-8A5B-0A6FF596487F}" dt="2025-04-10T18:34:43.965" v="2636" actId="122"/>
          <ac:graphicFrameMkLst>
            <pc:docMk/>
            <pc:sldMk cId="2860931043" sldId="279"/>
            <ac:graphicFrameMk id="4" creationId="{DD21C9BC-8237-128A-1416-AF263C16A053}"/>
          </ac:graphicFrameMkLst>
        </pc:graphicFrameChg>
        <pc:graphicFrameChg chg="add mod modGraphic">
          <ac:chgData name="Suman Samaiya" userId="af51154774c903ab" providerId="LiveId" clId="{91D9DE76-96FE-49FE-8A5B-0A6FF596487F}" dt="2025-04-10T18:36:24.183" v="2648" actId="113"/>
          <ac:graphicFrameMkLst>
            <pc:docMk/>
            <pc:sldMk cId="2860931043" sldId="279"/>
            <ac:graphicFrameMk id="5" creationId="{7C0F14DE-856C-1BDD-FC43-FC0061D90650}"/>
          </ac:graphicFrameMkLst>
        </pc:graphicFrameChg>
      </pc:sldChg>
      <pc:sldChg chg="addSp delSp modSp new mod">
        <pc:chgData name="Suman Samaiya" userId="af51154774c903ab" providerId="LiveId" clId="{91D9DE76-96FE-49FE-8A5B-0A6FF596487F}" dt="2025-04-10T18:41:04.721" v="2676" actId="1076"/>
        <pc:sldMkLst>
          <pc:docMk/>
          <pc:sldMk cId="848789799" sldId="280"/>
        </pc:sldMkLst>
        <pc:spChg chg="mod">
          <ac:chgData name="Suman Samaiya" userId="af51154774c903ab" providerId="LiveId" clId="{91D9DE76-96FE-49FE-8A5B-0A6FF596487F}" dt="2025-04-10T18:35:36.769" v="2640" actId="20577"/>
          <ac:spMkLst>
            <pc:docMk/>
            <pc:sldMk cId="848789799" sldId="280"/>
            <ac:spMk id="3" creationId="{4483A1DF-1473-E8E2-8105-4781FAA55F91}"/>
          </ac:spMkLst>
        </pc:spChg>
        <pc:graphicFrameChg chg="add mod modGraphic">
          <ac:chgData name="Suman Samaiya" userId="af51154774c903ab" providerId="LiveId" clId="{91D9DE76-96FE-49FE-8A5B-0A6FF596487F}" dt="2025-04-10T18:36:31.975" v="2649" actId="113"/>
          <ac:graphicFrameMkLst>
            <pc:docMk/>
            <pc:sldMk cId="848789799" sldId="280"/>
            <ac:graphicFrameMk id="4" creationId="{291BAC1D-43F4-E6C9-E347-28D7B25EBB7E}"/>
          </ac:graphicFrameMkLst>
        </pc:graphicFrameChg>
        <pc:graphicFrameChg chg="add mod modGraphic">
          <ac:chgData name="Suman Samaiya" userId="af51154774c903ab" providerId="LiveId" clId="{91D9DE76-96FE-49FE-8A5B-0A6FF596487F}" dt="2025-04-10T18:41:04.721" v="2676" actId="1076"/>
          <ac:graphicFrameMkLst>
            <pc:docMk/>
            <pc:sldMk cId="848789799" sldId="280"/>
            <ac:graphicFrameMk id="5" creationId="{69BC4395-275D-5F8D-0C67-79DD49B5D97B}"/>
          </ac:graphicFrameMkLst>
        </pc:graphicFrameChg>
      </pc:sldChg>
      <pc:sldChg chg="addSp delSp modSp new mod">
        <pc:chgData name="Suman Samaiya" userId="af51154774c903ab" providerId="LiveId" clId="{91D9DE76-96FE-49FE-8A5B-0A6FF596487F}" dt="2025-04-10T18:40:36.637" v="2675" actId="113"/>
        <pc:sldMkLst>
          <pc:docMk/>
          <pc:sldMk cId="3040118148" sldId="281"/>
        </pc:sldMkLst>
        <pc:spChg chg="mod">
          <ac:chgData name="Suman Samaiya" userId="af51154774c903ab" providerId="LiveId" clId="{91D9DE76-96FE-49FE-8A5B-0A6FF596487F}" dt="2025-04-10T18:39:01.949" v="2664" actId="20577"/>
          <ac:spMkLst>
            <pc:docMk/>
            <pc:sldMk cId="3040118148" sldId="281"/>
            <ac:spMk id="3" creationId="{2E6E6FE9-6DF3-2727-20BD-D3BC732CEF38}"/>
          </ac:spMkLst>
        </pc:spChg>
        <pc:graphicFrameChg chg="add mod modGraphic">
          <ac:chgData name="Suman Samaiya" userId="af51154774c903ab" providerId="LiveId" clId="{91D9DE76-96FE-49FE-8A5B-0A6FF596487F}" dt="2025-04-10T18:40:36.637" v="2675" actId="113"/>
          <ac:graphicFrameMkLst>
            <pc:docMk/>
            <pc:sldMk cId="3040118148" sldId="281"/>
            <ac:graphicFrameMk id="5" creationId="{9B94C89D-13CD-DACF-4B97-6C58FAB8895C}"/>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75635002-9B0F-F4EB-4C1D-5A247F91EB2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a:extLst>
              <a:ext uri="{FF2B5EF4-FFF2-40B4-BE49-F238E27FC236}">
                <a16:creationId xmlns:a16="http://schemas.microsoft.com/office/drawing/2014/main" id="{A972FEE5-6D8D-119B-C527-343786A889E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F5CE813-0814-459A-85F4-A150EA8054BD}" type="datetimeFigureOut">
              <a:rPr lang="en-IN" smtClean="0"/>
              <a:t>10-04-2025</a:t>
            </a:fld>
            <a:endParaRPr lang="en-IN"/>
          </a:p>
        </p:txBody>
      </p:sp>
      <p:sp>
        <p:nvSpPr>
          <p:cNvPr id="4" name="Footer Placeholder 3">
            <a:extLst>
              <a:ext uri="{FF2B5EF4-FFF2-40B4-BE49-F238E27FC236}">
                <a16:creationId xmlns:a16="http://schemas.microsoft.com/office/drawing/2014/main" id="{B8B2E47B-157D-EF08-7F85-EDB3154E3A8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5" name="Slide Number Placeholder 4">
            <a:extLst>
              <a:ext uri="{FF2B5EF4-FFF2-40B4-BE49-F238E27FC236}">
                <a16:creationId xmlns:a16="http://schemas.microsoft.com/office/drawing/2014/main" id="{1B85318E-5668-2E88-0279-BEC88A27CC2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B663FA16-1F9E-4530-BB60-CBA86073AD76}" type="slidenum">
              <a:rPr lang="en-IN" smtClean="0"/>
              <a:t>‹#›</a:t>
            </a:fld>
            <a:endParaRPr lang="en-IN"/>
          </a:p>
        </p:txBody>
      </p:sp>
    </p:spTree>
    <p:extLst>
      <p:ext uri="{BB962C8B-B14F-4D97-AF65-F5344CB8AC3E}">
        <p14:creationId xmlns:p14="http://schemas.microsoft.com/office/powerpoint/2010/main" val="234658362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E9F557-1515-58B7-7685-C0013AE6A26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103C1A7F-C76F-1EAA-839D-630321D4C4F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7563EA26-2ABF-A53B-A02A-0A8ACC6D97AA}"/>
              </a:ext>
            </a:extLst>
          </p:cNvPr>
          <p:cNvSpPr>
            <a:spLocks noGrp="1"/>
          </p:cNvSpPr>
          <p:nvPr>
            <p:ph type="dt" sz="half" idx="10"/>
          </p:nvPr>
        </p:nvSpPr>
        <p:spPr/>
        <p:txBody>
          <a:bodyPr/>
          <a:lstStyle/>
          <a:p>
            <a:fld id="{E71E7C60-0270-4143-89E2-58E361854AA2}" type="datetimeFigureOut">
              <a:rPr lang="en-IN" smtClean="0"/>
              <a:t>10-04-2025</a:t>
            </a:fld>
            <a:endParaRPr lang="en-IN"/>
          </a:p>
        </p:txBody>
      </p:sp>
      <p:sp>
        <p:nvSpPr>
          <p:cNvPr id="5" name="Footer Placeholder 4">
            <a:extLst>
              <a:ext uri="{FF2B5EF4-FFF2-40B4-BE49-F238E27FC236}">
                <a16:creationId xmlns:a16="http://schemas.microsoft.com/office/drawing/2014/main" id="{2139582E-180C-FD8F-DC80-D269A5E75837}"/>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3A01AA3-F8D4-1AB4-F163-EC25F74077C6}"/>
              </a:ext>
            </a:extLst>
          </p:cNvPr>
          <p:cNvSpPr>
            <a:spLocks noGrp="1"/>
          </p:cNvSpPr>
          <p:nvPr>
            <p:ph type="sldNum" sz="quarter" idx="12"/>
          </p:nvPr>
        </p:nvSpPr>
        <p:spPr/>
        <p:txBody>
          <a:bodyPr/>
          <a:lstStyle/>
          <a:p>
            <a:fld id="{B2EB7684-73DD-4F0A-B7D7-26E0E85AEB88}" type="slidenum">
              <a:rPr lang="en-IN" smtClean="0"/>
              <a:t>‹#›</a:t>
            </a:fld>
            <a:endParaRPr lang="en-IN"/>
          </a:p>
        </p:txBody>
      </p:sp>
    </p:spTree>
    <p:extLst>
      <p:ext uri="{BB962C8B-B14F-4D97-AF65-F5344CB8AC3E}">
        <p14:creationId xmlns:p14="http://schemas.microsoft.com/office/powerpoint/2010/main" val="683157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840801-6DE8-5328-8FBB-05F3EFCC95E0}"/>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48F4A8E-3BFC-6394-6AD7-CD98209038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B152C230-E9FA-2EDA-1DCD-5C5914B52155}"/>
              </a:ext>
            </a:extLst>
          </p:cNvPr>
          <p:cNvSpPr>
            <a:spLocks noGrp="1"/>
          </p:cNvSpPr>
          <p:nvPr>
            <p:ph type="dt" sz="half" idx="10"/>
          </p:nvPr>
        </p:nvSpPr>
        <p:spPr/>
        <p:txBody>
          <a:bodyPr/>
          <a:lstStyle/>
          <a:p>
            <a:fld id="{E71E7C60-0270-4143-89E2-58E361854AA2}" type="datetimeFigureOut">
              <a:rPr lang="en-IN" smtClean="0"/>
              <a:t>10-04-2025</a:t>
            </a:fld>
            <a:endParaRPr lang="en-IN"/>
          </a:p>
        </p:txBody>
      </p:sp>
      <p:sp>
        <p:nvSpPr>
          <p:cNvPr id="5" name="Footer Placeholder 4">
            <a:extLst>
              <a:ext uri="{FF2B5EF4-FFF2-40B4-BE49-F238E27FC236}">
                <a16:creationId xmlns:a16="http://schemas.microsoft.com/office/drawing/2014/main" id="{B54481A3-2B34-756E-DB62-E44811872AF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3F79081-3B38-A1A4-0DD7-FC28C6798A14}"/>
              </a:ext>
            </a:extLst>
          </p:cNvPr>
          <p:cNvSpPr>
            <a:spLocks noGrp="1"/>
          </p:cNvSpPr>
          <p:nvPr>
            <p:ph type="sldNum" sz="quarter" idx="12"/>
          </p:nvPr>
        </p:nvSpPr>
        <p:spPr/>
        <p:txBody>
          <a:bodyPr/>
          <a:lstStyle/>
          <a:p>
            <a:fld id="{B2EB7684-73DD-4F0A-B7D7-26E0E85AEB88}" type="slidenum">
              <a:rPr lang="en-IN" smtClean="0"/>
              <a:t>‹#›</a:t>
            </a:fld>
            <a:endParaRPr lang="en-IN"/>
          </a:p>
        </p:txBody>
      </p:sp>
    </p:spTree>
    <p:extLst>
      <p:ext uri="{BB962C8B-B14F-4D97-AF65-F5344CB8AC3E}">
        <p14:creationId xmlns:p14="http://schemas.microsoft.com/office/powerpoint/2010/main" val="25848346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CAE96A2-4ADE-164B-4400-EE8DE844E3C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94788041-FB93-6B88-3046-5E80566628AC}"/>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D8626981-2679-38D2-60D5-B9D62B73090F}"/>
              </a:ext>
            </a:extLst>
          </p:cNvPr>
          <p:cNvSpPr>
            <a:spLocks noGrp="1"/>
          </p:cNvSpPr>
          <p:nvPr>
            <p:ph type="dt" sz="half" idx="10"/>
          </p:nvPr>
        </p:nvSpPr>
        <p:spPr/>
        <p:txBody>
          <a:bodyPr/>
          <a:lstStyle/>
          <a:p>
            <a:fld id="{E71E7C60-0270-4143-89E2-58E361854AA2}" type="datetimeFigureOut">
              <a:rPr lang="en-IN" smtClean="0"/>
              <a:t>10-04-2025</a:t>
            </a:fld>
            <a:endParaRPr lang="en-IN"/>
          </a:p>
        </p:txBody>
      </p:sp>
      <p:sp>
        <p:nvSpPr>
          <p:cNvPr id="5" name="Footer Placeholder 4">
            <a:extLst>
              <a:ext uri="{FF2B5EF4-FFF2-40B4-BE49-F238E27FC236}">
                <a16:creationId xmlns:a16="http://schemas.microsoft.com/office/drawing/2014/main" id="{B97B8021-18CF-2298-4554-AEFD9711DD3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737CD4DF-477C-1528-3172-6A9679C3E3F6}"/>
              </a:ext>
            </a:extLst>
          </p:cNvPr>
          <p:cNvSpPr>
            <a:spLocks noGrp="1"/>
          </p:cNvSpPr>
          <p:nvPr>
            <p:ph type="sldNum" sz="quarter" idx="12"/>
          </p:nvPr>
        </p:nvSpPr>
        <p:spPr/>
        <p:txBody>
          <a:bodyPr/>
          <a:lstStyle/>
          <a:p>
            <a:fld id="{B2EB7684-73DD-4F0A-B7D7-26E0E85AEB88}" type="slidenum">
              <a:rPr lang="en-IN" smtClean="0"/>
              <a:t>‹#›</a:t>
            </a:fld>
            <a:endParaRPr lang="en-IN"/>
          </a:p>
        </p:txBody>
      </p:sp>
    </p:spTree>
    <p:extLst>
      <p:ext uri="{BB962C8B-B14F-4D97-AF65-F5344CB8AC3E}">
        <p14:creationId xmlns:p14="http://schemas.microsoft.com/office/powerpoint/2010/main" val="21327008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A2018-9442-F580-0C70-B4134CA5ECE8}"/>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3005C29B-E475-CC90-6B73-BA0E194F990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E5FE58FC-55CF-8586-AEFD-0F27E1AFD974}"/>
              </a:ext>
            </a:extLst>
          </p:cNvPr>
          <p:cNvSpPr>
            <a:spLocks noGrp="1"/>
          </p:cNvSpPr>
          <p:nvPr>
            <p:ph type="dt" sz="half" idx="10"/>
          </p:nvPr>
        </p:nvSpPr>
        <p:spPr/>
        <p:txBody>
          <a:bodyPr/>
          <a:lstStyle/>
          <a:p>
            <a:fld id="{E71E7C60-0270-4143-89E2-58E361854AA2}" type="datetimeFigureOut">
              <a:rPr lang="en-IN" smtClean="0"/>
              <a:t>10-04-2025</a:t>
            </a:fld>
            <a:endParaRPr lang="en-IN"/>
          </a:p>
        </p:txBody>
      </p:sp>
      <p:sp>
        <p:nvSpPr>
          <p:cNvPr id="5" name="Footer Placeholder 4">
            <a:extLst>
              <a:ext uri="{FF2B5EF4-FFF2-40B4-BE49-F238E27FC236}">
                <a16:creationId xmlns:a16="http://schemas.microsoft.com/office/drawing/2014/main" id="{E6C73D02-61AB-4934-EF17-7473B778D166}"/>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DAA5B2EC-D67E-C13B-B108-981A8642BDED}"/>
              </a:ext>
            </a:extLst>
          </p:cNvPr>
          <p:cNvSpPr>
            <a:spLocks noGrp="1"/>
          </p:cNvSpPr>
          <p:nvPr>
            <p:ph type="sldNum" sz="quarter" idx="12"/>
          </p:nvPr>
        </p:nvSpPr>
        <p:spPr/>
        <p:txBody>
          <a:bodyPr/>
          <a:lstStyle/>
          <a:p>
            <a:fld id="{B2EB7684-73DD-4F0A-B7D7-26E0E85AEB88}" type="slidenum">
              <a:rPr lang="en-IN" smtClean="0"/>
              <a:t>‹#›</a:t>
            </a:fld>
            <a:endParaRPr lang="en-IN"/>
          </a:p>
        </p:txBody>
      </p:sp>
    </p:spTree>
    <p:extLst>
      <p:ext uri="{BB962C8B-B14F-4D97-AF65-F5344CB8AC3E}">
        <p14:creationId xmlns:p14="http://schemas.microsoft.com/office/powerpoint/2010/main" val="19378118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B39321-0D35-D82A-D5DA-5D93C736D1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7A2EBDD4-A969-3F67-D4B7-9FE8BFE28E0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BCE9C48-663A-25B0-EDC4-1368ACDB425D}"/>
              </a:ext>
            </a:extLst>
          </p:cNvPr>
          <p:cNvSpPr>
            <a:spLocks noGrp="1"/>
          </p:cNvSpPr>
          <p:nvPr>
            <p:ph type="dt" sz="half" idx="10"/>
          </p:nvPr>
        </p:nvSpPr>
        <p:spPr/>
        <p:txBody>
          <a:bodyPr/>
          <a:lstStyle/>
          <a:p>
            <a:fld id="{E71E7C60-0270-4143-89E2-58E361854AA2}" type="datetimeFigureOut">
              <a:rPr lang="en-IN" smtClean="0"/>
              <a:t>10-04-2025</a:t>
            </a:fld>
            <a:endParaRPr lang="en-IN"/>
          </a:p>
        </p:txBody>
      </p:sp>
      <p:sp>
        <p:nvSpPr>
          <p:cNvPr id="5" name="Footer Placeholder 4">
            <a:extLst>
              <a:ext uri="{FF2B5EF4-FFF2-40B4-BE49-F238E27FC236}">
                <a16:creationId xmlns:a16="http://schemas.microsoft.com/office/drawing/2014/main" id="{7BBC0696-CECC-84CF-59E9-8E35BF3808B3}"/>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FAEAD0FB-B2DA-4A98-A50E-4A58A23A3F57}"/>
              </a:ext>
            </a:extLst>
          </p:cNvPr>
          <p:cNvSpPr>
            <a:spLocks noGrp="1"/>
          </p:cNvSpPr>
          <p:nvPr>
            <p:ph type="sldNum" sz="quarter" idx="12"/>
          </p:nvPr>
        </p:nvSpPr>
        <p:spPr/>
        <p:txBody>
          <a:bodyPr/>
          <a:lstStyle/>
          <a:p>
            <a:fld id="{B2EB7684-73DD-4F0A-B7D7-26E0E85AEB88}" type="slidenum">
              <a:rPr lang="en-IN" smtClean="0"/>
              <a:t>‹#›</a:t>
            </a:fld>
            <a:endParaRPr lang="en-IN"/>
          </a:p>
        </p:txBody>
      </p:sp>
    </p:spTree>
    <p:extLst>
      <p:ext uri="{BB962C8B-B14F-4D97-AF65-F5344CB8AC3E}">
        <p14:creationId xmlns:p14="http://schemas.microsoft.com/office/powerpoint/2010/main" val="19213002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0C796A-E7B8-43AD-AE37-18CBE32DBFBD}"/>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2377D683-F432-64C2-7FB7-3FF64A4FC94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D639D819-59A8-7B3D-9FDF-43DB9D7071F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2369D0E9-6628-1C3C-4144-8B03259BAC81}"/>
              </a:ext>
            </a:extLst>
          </p:cNvPr>
          <p:cNvSpPr>
            <a:spLocks noGrp="1"/>
          </p:cNvSpPr>
          <p:nvPr>
            <p:ph type="dt" sz="half" idx="10"/>
          </p:nvPr>
        </p:nvSpPr>
        <p:spPr/>
        <p:txBody>
          <a:bodyPr/>
          <a:lstStyle/>
          <a:p>
            <a:fld id="{E71E7C60-0270-4143-89E2-58E361854AA2}" type="datetimeFigureOut">
              <a:rPr lang="en-IN" smtClean="0"/>
              <a:t>10-04-2025</a:t>
            </a:fld>
            <a:endParaRPr lang="en-IN"/>
          </a:p>
        </p:txBody>
      </p:sp>
      <p:sp>
        <p:nvSpPr>
          <p:cNvPr id="6" name="Footer Placeholder 5">
            <a:extLst>
              <a:ext uri="{FF2B5EF4-FFF2-40B4-BE49-F238E27FC236}">
                <a16:creationId xmlns:a16="http://schemas.microsoft.com/office/drawing/2014/main" id="{8D59DEDF-6310-C11C-B834-992A0C3E8C66}"/>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7E7EE4B9-7CAF-F58E-0EB4-ECBA10025892}"/>
              </a:ext>
            </a:extLst>
          </p:cNvPr>
          <p:cNvSpPr>
            <a:spLocks noGrp="1"/>
          </p:cNvSpPr>
          <p:nvPr>
            <p:ph type="sldNum" sz="quarter" idx="12"/>
          </p:nvPr>
        </p:nvSpPr>
        <p:spPr/>
        <p:txBody>
          <a:bodyPr/>
          <a:lstStyle/>
          <a:p>
            <a:fld id="{B2EB7684-73DD-4F0A-B7D7-26E0E85AEB88}" type="slidenum">
              <a:rPr lang="en-IN" smtClean="0"/>
              <a:t>‹#›</a:t>
            </a:fld>
            <a:endParaRPr lang="en-IN"/>
          </a:p>
        </p:txBody>
      </p:sp>
    </p:spTree>
    <p:extLst>
      <p:ext uri="{BB962C8B-B14F-4D97-AF65-F5344CB8AC3E}">
        <p14:creationId xmlns:p14="http://schemas.microsoft.com/office/powerpoint/2010/main" val="42771565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75720C-DAD7-5C44-6083-C00F58D01D4A}"/>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FF29C27B-FAB8-DCE4-253F-416756584E4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3F6B63E-73E5-AAFF-FCBD-27A8457D8F9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E83E861E-5BB3-384D-3871-89C90BEBCB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45BB4BC-997B-1DEC-6165-1F1A02B64B3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E55DC90B-DB5E-8596-3B5F-8ACBF9ECC0E6}"/>
              </a:ext>
            </a:extLst>
          </p:cNvPr>
          <p:cNvSpPr>
            <a:spLocks noGrp="1"/>
          </p:cNvSpPr>
          <p:nvPr>
            <p:ph type="dt" sz="half" idx="10"/>
          </p:nvPr>
        </p:nvSpPr>
        <p:spPr/>
        <p:txBody>
          <a:bodyPr/>
          <a:lstStyle/>
          <a:p>
            <a:fld id="{E71E7C60-0270-4143-89E2-58E361854AA2}" type="datetimeFigureOut">
              <a:rPr lang="en-IN" smtClean="0"/>
              <a:t>10-04-2025</a:t>
            </a:fld>
            <a:endParaRPr lang="en-IN"/>
          </a:p>
        </p:txBody>
      </p:sp>
      <p:sp>
        <p:nvSpPr>
          <p:cNvPr id="8" name="Footer Placeholder 7">
            <a:extLst>
              <a:ext uri="{FF2B5EF4-FFF2-40B4-BE49-F238E27FC236}">
                <a16:creationId xmlns:a16="http://schemas.microsoft.com/office/drawing/2014/main" id="{A44CE3B1-98EA-01B6-D1F4-D85A6FDE8202}"/>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5AB5543F-A0A2-5263-831B-F7FCB7F8F301}"/>
              </a:ext>
            </a:extLst>
          </p:cNvPr>
          <p:cNvSpPr>
            <a:spLocks noGrp="1"/>
          </p:cNvSpPr>
          <p:nvPr>
            <p:ph type="sldNum" sz="quarter" idx="12"/>
          </p:nvPr>
        </p:nvSpPr>
        <p:spPr/>
        <p:txBody>
          <a:bodyPr/>
          <a:lstStyle/>
          <a:p>
            <a:fld id="{B2EB7684-73DD-4F0A-B7D7-26E0E85AEB88}" type="slidenum">
              <a:rPr lang="en-IN" smtClean="0"/>
              <a:t>‹#›</a:t>
            </a:fld>
            <a:endParaRPr lang="en-IN"/>
          </a:p>
        </p:txBody>
      </p:sp>
    </p:spTree>
    <p:extLst>
      <p:ext uri="{BB962C8B-B14F-4D97-AF65-F5344CB8AC3E}">
        <p14:creationId xmlns:p14="http://schemas.microsoft.com/office/powerpoint/2010/main" val="10760331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2E4111-89A7-5382-29B2-700044A33AB5}"/>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5BE42FA0-8C3F-D12B-A5ED-5F2F7A4078E4}"/>
              </a:ext>
            </a:extLst>
          </p:cNvPr>
          <p:cNvSpPr>
            <a:spLocks noGrp="1"/>
          </p:cNvSpPr>
          <p:nvPr>
            <p:ph type="dt" sz="half" idx="10"/>
          </p:nvPr>
        </p:nvSpPr>
        <p:spPr/>
        <p:txBody>
          <a:bodyPr/>
          <a:lstStyle/>
          <a:p>
            <a:fld id="{E71E7C60-0270-4143-89E2-58E361854AA2}" type="datetimeFigureOut">
              <a:rPr lang="en-IN" smtClean="0"/>
              <a:t>10-04-2025</a:t>
            </a:fld>
            <a:endParaRPr lang="en-IN"/>
          </a:p>
        </p:txBody>
      </p:sp>
      <p:sp>
        <p:nvSpPr>
          <p:cNvPr id="4" name="Footer Placeholder 3">
            <a:extLst>
              <a:ext uri="{FF2B5EF4-FFF2-40B4-BE49-F238E27FC236}">
                <a16:creationId xmlns:a16="http://schemas.microsoft.com/office/drawing/2014/main" id="{1CC3577B-19AA-E328-5B3B-6B304119F7BC}"/>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7E426315-152A-693F-2591-1692F8643A2C}"/>
              </a:ext>
            </a:extLst>
          </p:cNvPr>
          <p:cNvSpPr>
            <a:spLocks noGrp="1"/>
          </p:cNvSpPr>
          <p:nvPr>
            <p:ph type="sldNum" sz="quarter" idx="12"/>
          </p:nvPr>
        </p:nvSpPr>
        <p:spPr/>
        <p:txBody>
          <a:bodyPr/>
          <a:lstStyle/>
          <a:p>
            <a:fld id="{B2EB7684-73DD-4F0A-B7D7-26E0E85AEB88}" type="slidenum">
              <a:rPr lang="en-IN" smtClean="0"/>
              <a:t>‹#›</a:t>
            </a:fld>
            <a:endParaRPr lang="en-IN"/>
          </a:p>
        </p:txBody>
      </p:sp>
    </p:spTree>
    <p:extLst>
      <p:ext uri="{BB962C8B-B14F-4D97-AF65-F5344CB8AC3E}">
        <p14:creationId xmlns:p14="http://schemas.microsoft.com/office/powerpoint/2010/main" val="14004460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891A16B-0384-AFC1-8B7C-197F7A9F8199}"/>
              </a:ext>
            </a:extLst>
          </p:cNvPr>
          <p:cNvSpPr>
            <a:spLocks noGrp="1"/>
          </p:cNvSpPr>
          <p:nvPr>
            <p:ph type="dt" sz="half" idx="10"/>
          </p:nvPr>
        </p:nvSpPr>
        <p:spPr/>
        <p:txBody>
          <a:bodyPr/>
          <a:lstStyle/>
          <a:p>
            <a:fld id="{E71E7C60-0270-4143-89E2-58E361854AA2}" type="datetimeFigureOut">
              <a:rPr lang="en-IN" smtClean="0"/>
              <a:t>10-04-2025</a:t>
            </a:fld>
            <a:endParaRPr lang="en-IN"/>
          </a:p>
        </p:txBody>
      </p:sp>
      <p:sp>
        <p:nvSpPr>
          <p:cNvPr id="3" name="Footer Placeholder 2">
            <a:extLst>
              <a:ext uri="{FF2B5EF4-FFF2-40B4-BE49-F238E27FC236}">
                <a16:creationId xmlns:a16="http://schemas.microsoft.com/office/drawing/2014/main" id="{29BF4854-7412-3A6F-7FDE-6BE60CF90436}"/>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D60F86CF-E97E-185A-C478-B4DE2887E621}"/>
              </a:ext>
            </a:extLst>
          </p:cNvPr>
          <p:cNvSpPr>
            <a:spLocks noGrp="1"/>
          </p:cNvSpPr>
          <p:nvPr>
            <p:ph type="sldNum" sz="quarter" idx="12"/>
          </p:nvPr>
        </p:nvSpPr>
        <p:spPr/>
        <p:txBody>
          <a:bodyPr/>
          <a:lstStyle/>
          <a:p>
            <a:fld id="{B2EB7684-73DD-4F0A-B7D7-26E0E85AEB88}" type="slidenum">
              <a:rPr lang="en-IN" smtClean="0"/>
              <a:t>‹#›</a:t>
            </a:fld>
            <a:endParaRPr lang="en-IN"/>
          </a:p>
        </p:txBody>
      </p:sp>
    </p:spTree>
    <p:extLst>
      <p:ext uri="{BB962C8B-B14F-4D97-AF65-F5344CB8AC3E}">
        <p14:creationId xmlns:p14="http://schemas.microsoft.com/office/powerpoint/2010/main" val="36355351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94D2B7-2148-6217-24D4-4EC858A3F87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86383B42-DA81-23D3-B5B3-A3524570FEA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AA466A5F-7741-E199-FF99-EC5CD8CE4D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F76FE7F-7566-661E-8B44-0DE3C6EC8A47}"/>
              </a:ext>
            </a:extLst>
          </p:cNvPr>
          <p:cNvSpPr>
            <a:spLocks noGrp="1"/>
          </p:cNvSpPr>
          <p:nvPr>
            <p:ph type="dt" sz="half" idx="10"/>
          </p:nvPr>
        </p:nvSpPr>
        <p:spPr/>
        <p:txBody>
          <a:bodyPr/>
          <a:lstStyle/>
          <a:p>
            <a:fld id="{E71E7C60-0270-4143-89E2-58E361854AA2}" type="datetimeFigureOut">
              <a:rPr lang="en-IN" smtClean="0"/>
              <a:t>10-04-2025</a:t>
            </a:fld>
            <a:endParaRPr lang="en-IN"/>
          </a:p>
        </p:txBody>
      </p:sp>
      <p:sp>
        <p:nvSpPr>
          <p:cNvPr id="6" name="Footer Placeholder 5">
            <a:extLst>
              <a:ext uri="{FF2B5EF4-FFF2-40B4-BE49-F238E27FC236}">
                <a16:creationId xmlns:a16="http://schemas.microsoft.com/office/drawing/2014/main" id="{0703AD5A-EA5C-A626-C2D0-BBC02862B004}"/>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259AF480-0FC8-61F6-1CEA-D680FEAE06DF}"/>
              </a:ext>
            </a:extLst>
          </p:cNvPr>
          <p:cNvSpPr>
            <a:spLocks noGrp="1"/>
          </p:cNvSpPr>
          <p:nvPr>
            <p:ph type="sldNum" sz="quarter" idx="12"/>
          </p:nvPr>
        </p:nvSpPr>
        <p:spPr/>
        <p:txBody>
          <a:bodyPr/>
          <a:lstStyle/>
          <a:p>
            <a:fld id="{B2EB7684-73DD-4F0A-B7D7-26E0E85AEB88}" type="slidenum">
              <a:rPr lang="en-IN" smtClean="0"/>
              <a:t>‹#›</a:t>
            </a:fld>
            <a:endParaRPr lang="en-IN"/>
          </a:p>
        </p:txBody>
      </p:sp>
    </p:spTree>
    <p:extLst>
      <p:ext uri="{BB962C8B-B14F-4D97-AF65-F5344CB8AC3E}">
        <p14:creationId xmlns:p14="http://schemas.microsoft.com/office/powerpoint/2010/main" val="41423649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F4B38-8F64-D8C1-FB59-8D24CCFD4DB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C636BA8A-5480-1C0E-63C2-9E1C826279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AD144E1E-5628-D704-051D-1E9B5A2F306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019E76-4C36-29BB-5A47-E51D107FBC60}"/>
              </a:ext>
            </a:extLst>
          </p:cNvPr>
          <p:cNvSpPr>
            <a:spLocks noGrp="1"/>
          </p:cNvSpPr>
          <p:nvPr>
            <p:ph type="dt" sz="half" idx="10"/>
          </p:nvPr>
        </p:nvSpPr>
        <p:spPr/>
        <p:txBody>
          <a:bodyPr/>
          <a:lstStyle/>
          <a:p>
            <a:fld id="{E71E7C60-0270-4143-89E2-58E361854AA2}" type="datetimeFigureOut">
              <a:rPr lang="en-IN" smtClean="0"/>
              <a:t>10-04-2025</a:t>
            </a:fld>
            <a:endParaRPr lang="en-IN"/>
          </a:p>
        </p:txBody>
      </p:sp>
      <p:sp>
        <p:nvSpPr>
          <p:cNvPr id="6" name="Footer Placeholder 5">
            <a:extLst>
              <a:ext uri="{FF2B5EF4-FFF2-40B4-BE49-F238E27FC236}">
                <a16:creationId xmlns:a16="http://schemas.microsoft.com/office/drawing/2014/main" id="{CB9AA24B-02A7-6A68-1813-F94A4330A58F}"/>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441AD5D-A3AE-1C02-B01F-CF537A3296BD}"/>
              </a:ext>
            </a:extLst>
          </p:cNvPr>
          <p:cNvSpPr>
            <a:spLocks noGrp="1"/>
          </p:cNvSpPr>
          <p:nvPr>
            <p:ph type="sldNum" sz="quarter" idx="12"/>
          </p:nvPr>
        </p:nvSpPr>
        <p:spPr/>
        <p:txBody>
          <a:bodyPr/>
          <a:lstStyle/>
          <a:p>
            <a:fld id="{B2EB7684-73DD-4F0A-B7D7-26E0E85AEB88}" type="slidenum">
              <a:rPr lang="en-IN" smtClean="0"/>
              <a:t>‹#›</a:t>
            </a:fld>
            <a:endParaRPr lang="en-IN"/>
          </a:p>
        </p:txBody>
      </p:sp>
    </p:spTree>
    <p:extLst>
      <p:ext uri="{BB962C8B-B14F-4D97-AF65-F5344CB8AC3E}">
        <p14:creationId xmlns:p14="http://schemas.microsoft.com/office/powerpoint/2010/main" val="7615902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BBDB852-5978-2169-7569-EC1DE4E3FDB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E9EE1748-8832-DE04-50B5-82C2A83DDD5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CE1D5CC3-FAB2-0323-D36F-FAB2F452ED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1E7C60-0270-4143-89E2-58E361854AA2}" type="datetimeFigureOut">
              <a:rPr lang="en-IN" smtClean="0"/>
              <a:t>10-04-2025</a:t>
            </a:fld>
            <a:endParaRPr lang="en-IN"/>
          </a:p>
        </p:txBody>
      </p:sp>
      <p:sp>
        <p:nvSpPr>
          <p:cNvPr id="5" name="Footer Placeholder 4">
            <a:extLst>
              <a:ext uri="{FF2B5EF4-FFF2-40B4-BE49-F238E27FC236}">
                <a16:creationId xmlns:a16="http://schemas.microsoft.com/office/drawing/2014/main" id="{8916F662-B8BD-77BE-3643-7FBCE3EA90C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03040012-9E04-A3EE-77DF-725BA592213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EB7684-73DD-4F0A-B7D7-26E0E85AEB88}" type="slidenum">
              <a:rPr lang="en-IN" smtClean="0"/>
              <a:t>‹#›</a:t>
            </a:fld>
            <a:endParaRPr lang="en-IN"/>
          </a:p>
        </p:txBody>
      </p:sp>
    </p:spTree>
    <p:extLst>
      <p:ext uri="{BB962C8B-B14F-4D97-AF65-F5344CB8AC3E}">
        <p14:creationId xmlns:p14="http://schemas.microsoft.com/office/powerpoint/2010/main" val="2579231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63B558-347B-64C5-F1E6-22A8DFDF970B}"/>
              </a:ext>
            </a:extLst>
          </p:cNvPr>
          <p:cNvSpPr>
            <a:spLocks noGrp="1"/>
          </p:cNvSpPr>
          <p:nvPr>
            <p:ph type="ctrTitle"/>
          </p:nvPr>
        </p:nvSpPr>
        <p:spPr>
          <a:xfrm>
            <a:off x="1524000" y="1122363"/>
            <a:ext cx="9144000" cy="1108773"/>
          </a:xfrm>
        </p:spPr>
        <p:txBody>
          <a:bodyPr>
            <a:normAutofit fontScale="90000"/>
          </a:bodyPr>
          <a:lstStyle/>
          <a:p>
            <a:r>
              <a:rPr lang="en-US" sz="1800" kern="100" dirty="0">
                <a:effectLst/>
                <a:latin typeface="Calibri" panose="020F0502020204030204" pitchFamily="34" charset="0"/>
                <a:ea typeface="Aptos" panose="020B0004020202020204" pitchFamily="34" charset="0"/>
                <a:cs typeface="Times New Roman" panose="02020603050405020304" pitchFamily="18" charset="0"/>
              </a:rPr>
              <a:t>Decode the case Study</a:t>
            </a:r>
            <a:br>
              <a:rPr lang="en-IN" sz="1800" kern="100" dirty="0">
                <a:effectLst/>
                <a:latin typeface="Aptos" panose="020B0004020202020204" pitchFamily="34" charset="0"/>
                <a:ea typeface="Aptos" panose="020B0004020202020204" pitchFamily="34" charset="0"/>
                <a:cs typeface="Times New Roman" panose="02020603050405020304" pitchFamily="18" charset="0"/>
              </a:rPr>
            </a:br>
            <a:endParaRPr lang="en-IN" dirty="0"/>
          </a:p>
        </p:txBody>
      </p:sp>
      <p:sp>
        <p:nvSpPr>
          <p:cNvPr id="3" name="Subtitle 2">
            <a:extLst>
              <a:ext uri="{FF2B5EF4-FFF2-40B4-BE49-F238E27FC236}">
                <a16:creationId xmlns:a16="http://schemas.microsoft.com/office/drawing/2014/main" id="{1C86AB2C-F452-09A9-374E-C502BCAD6CCD}"/>
              </a:ext>
            </a:extLst>
          </p:cNvPr>
          <p:cNvSpPr>
            <a:spLocks noGrp="1"/>
          </p:cNvSpPr>
          <p:nvPr>
            <p:ph type="subTitle" idx="1"/>
          </p:nvPr>
        </p:nvSpPr>
        <p:spPr>
          <a:xfrm>
            <a:off x="1524000" y="1810512"/>
            <a:ext cx="9144000" cy="3447288"/>
          </a:xfrm>
        </p:spPr>
        <p:txBody>
          <a:bodyPr>
            <a:normAutofit fontScale="25000" lnSpcReduction="20000"/>
          </a:bodyPr>
          <a:lstStyle/>
          <a:p>
            <a:pPr marL="342900" marR="0" lvl="0" indent="-342900" algn="l">
              <a:lnSpc>
                <a:spcPct val="115000"/>
              </a:lnSpc>
              <a:buFont typeface="Wingdings" panose="05000000000000000000" pitchFamily="2" charset="2"/>
              <a:buChar char=""/>
            </a:pPr>
            <a:r>
              <a:rPr lang="en-US" sz="4800" kern="100" dirty="0">
                <a:effectLst/>
                <a:ea typeface="Aptos" panose="020B0004020202020204" pitchFamily="34" charset="0"/>
                <a:cs typeface="Times New Roman" panose="02020603050405020304" pitchFamily="18" charset="0"/>
              </a:rPr>
              <a:t>Project Idea: To develop a website/mobile application to provide platform for remote area Farmers to purchase agriculture products by communicating directly with Manufacturing companies (Fertilizers, seeds and pesticides manufacturing Companies).</a:t>
            </a:r>
            <a:endParaRPr lang="en-IN" sz="4800" kern="100" dirty="0">
              <a:effectLst/>
              <a:ea typeface="Aptos" panose="020B0004020202020204" pitchFamily="34" charset="0"/>
              <a:cs typeface="Times New Roman" panose="02020603050405020304" pitchFamily="18" charset="0"/>
            </a:endParaRPr>
          </a:p>
          <a:p>
            <a:pPr marL="914400" marR="0" algn="l">
              <a:lnSpc>
                <a:spcPct val="115000"/>
              </a:lnSpc>
              <a:buNone/>
            </a:pPr>
            <a:r>
              <a:rPr lang="en-US" sz="4800" kern="100" dirty="0">
                <a:effectLst/>
                <a:ea typeface="Aptos" panose="020B0004020202020204" pitchFamily="34" charset="0"/>
                <a:cs typeface="Times New Roman" panose="02020603050405020304" pitchFamily="18" charset="0"/>
              </a:rPr>
              <a:t> </a:t>
            </a:r>
            <a:endParaRPr lang="en-IN" sz="4800" kern="100" dirty="0">
              <a:effectLst/>
              <a:ea typeface="Aptos" panose="020B0004020202020204" pitchFamily="34" charset="0"/>
              <a:cs typeface="Times New Roman" panose="02020603050405020304" pitchFamily="18" charset="0"/>
            </a:endParaRPr>
          </a:p>
          <a:p>
            <a:pPr marL="342900" marR="0" lvl="0" indent="-342900" algn="l">
              <a:lnSpc>
                <a:spcPct val="115000"/>
              </a:lnSpc>
              <a:buFont typeface="Wingdings" panose="05000000000000000000" pitchFamily="2" charset="2"/>
              <a:buChar char=""/>
            </a:pPr>
            <a:r>
              <a:rPr lang="en-US" sz="4800" kern="100" dirty="0">
                <a:effectLst/>
                <a:ea typeface="Aptos" panose="020B0004020202020204" pitchFamily="34" charset="0"/>
                <a:cs typeface="Times New Roman" panose="02020603050405020304" pitchFamily="18" charset="0"/>
              </a:rPr>
              <a:t>Current need: user friendly application like easy to search products, detail of the product, name of the product, stocks availability, location, price, product categories, should have product details. Easy payment option. </a:t>
            </a:r>
            <a:endParaRPr lang="en-IN" sz="4800" kern="100" dirty="0">
              <a:effectLst/>
              <a:ea typeface="Aptos" panose="020B0004020202020204" pitchFamily="34" charset="0"/>
              <a:cs typeface="Times New Roman" panose="02020603050405020304" pitchFamily="18" charset="0"/>
            </a:endParaRPr>
          </a:p>
          <a:p>
            <a:pPr marL="457200" marR="0" algn="l">
              <a:lnSpc>
                <a:spcPct val="115000"/>
              </a:lnSpc>
              <a:buNone/>
            </a:pPr>
            <a:r>
              <a:rPr lang="en-US" sz="4800" kern="100" dirty="0">
                <a:effectLst/>
                <a:ea typeface="Aptos" panose="020B0004020202020204" pitchFamily="34" charset="0"/>
                <a:cs typeface="Times New Roman" panose="02020603050405020304" pitchFamily="18" charset="0"/>
              </a:rPr>
              <a:t> </a:t>
            </a:r>
            <a:endParaRPr lang="en-IN" sz="4800" kern="100" dirty="0">
              <a:effectLst/>
              <a:ea typeface="Aptos" panose="020B0004020202020204" pitchFamily="34" charset="0"/>
              <a:cs typeface="Times New Roman" panose="02020603050405020304" pitchFamily="18" charset="0"/>
            </a:endParaRPr>
          </a:p>
          <a:p>
            <a:pPr marL="914400" marR="0" algn="l">
              <a:lnSpc>
                <a:spcPct val="115000"/>
              </a:lnSpc>
              <a:buNone/>
            </a:pPr>
            <a:r>
              <a:rPr lang="en-US" sz="4800" kern="100" dirty="0">
                <a:effectLst/>
                <a:ea typeface="Aptos" panose="020B0004020202020204" pitchFamily="34" charset="0"/>
                <a:cs typeface="Times New Roman" panose="02020603050405020304" pitchFamily="18" charset="0"/>
              </a:rPr>
              <a:t> </a:t>
            </a:r>
            <a:endParaRPr lang="en-IN" sz="4800" kern="100" dirty="0">
              <a:effectLst/>
              <a:ea typeface="Aptos" panose="020B0004020202020204" pitchFamily="34" charset="0"/>
              <a:cs typeface="Times New Roman" panose="02020603050405020304" pitchFamily="18" charset="0"/>
            </a:endParaRPr>
          </a:p>
          <a:p>
            <a:pPr marL="342900" marR="0" lvl="0" indent="-342900" algn="l">
              <a:lnSpc>
                <a:spcPct val="115000"/>
              </a:lnSpc>
              <a:buFont typeface="Wingdings" panose="05000000000000000000" pitchFamily="2" charset="2"/>
              <a:buChar char=""/>
            </a:pPr>
            <a:r>
              <a:rPr lang="en-US" sz="4800" kern="100" dirty="0">
                <a:effectLst/>
                <a:ea typeface="Aptos" panose="020B0004020202020204" pitchFamily="34" charset="0"/>
                <a:cs typeface="Times New Roman" panose="02020603050405020304" pitchFamily="18" charset="0"/>
              </a:rPr>
              <a:t>Overview of the project: This is new e-commerce project based on Farmers need. Since its new e-commerce, there is no existing application at present so need to develop easy user-friendly apps which helps farmers to buy seeds, pesticides, fertilizers as per their requirement easily.</a:t>
            </a:r>
            <a:endParaRPr lang="en-IN" sz="4800" kern="100" dirty="0">
              <a:effectLst/>
              <a:ea typeface="Aptos" panose="020B0004020202020204" pitchFamily="34" charset="0"/>
              <a:cs typeface="Times New Roman" panose="02020603050405020304" pitchFamily="18" charset="0"/>
            </a:endParaRPr>
          </a:p>
          <a:p>
            <a:pPr marL="914400" marR="0" algn="l">
              <a:lnSpc>
                <a:spcPct val="115000"/>
              </a:lnSpc>
              <a:buNone/>
            </a:pPr>
            <a:r>
              <a:rPr lang="en-US" sz="4800" kern="100" dirty="0">
                <a:effectLst/>
                <a:ea typeface="Aptos" panose="020B0004020202020204" pitchFamily="34" charset="0"/>
                <a:cs typeface="Times New Roman" panose="02020603050405020304" pitchFamily="18" charset="0"/>
              </a:rPr>
              <a:t> </a:t>
            </a:r>
            <a:endParaRPr lang="en-IN" sz="4800" kern="100" dirty="0">
              <a:effectLst/>
              <a:ea typeface="Aptos" panose="020B0004020202020204" pitchFamily="34" charset="0"/>
              <a:cs typeface="Times New Roman" panose="02020603050405020304" pitchFamily="18" charset="0"/>
            </a:endParaRPr>
          </a:p>
          <a:p>
            <a:pPr marL="342900" marR="0" lvl="0" indent="-342900" algn="l">
              <a:lnSpc>
                <a:spcPct val="115000"/>
              </a:lnSpc>
              <a:buFont typeface="Wingdings" panose="05000000000000000000" pitchFamily="2" charset="2"/>
              <a:buChar char=""/>
            </a:pPr>
            <a:r>
              <a:rPr lang="en-US" sz="4800" kern="100" dirty="0">
                <a:effectLst/>
                <a:ea typeface="Aptos" panose="020B0004020202020204" pitchFamily="34" charset="0"/>
                <a:cs typeface="Times New Roman" panose="02020603050405020304" pitchFamily="18" charset="0"/>
              </a:rPr>
              <a:t>Current Problems: Remote area farmers are struggling to access/buying the seeds, pesticides, fertilizers due to lack of it.</a:t>
            </a:r>
            <a:endParaRPr lang="en-IN" sz="4800" kern="100" dirty="0">
              <a:effectLst/>
              <a:ea typeface="Aptos" panose="020B0004020202020204" pitchFamily="34" charset="0"/>
              <a:cs typeface="Times New Roman" panose="02020603050405020304" pitchFamily="18" charset="0"/>
            </a:endParaRPr>
          </a:p>
          <a:p>
            <a:pPr marL="457200" marR="0" algn="l">
              <a:lnSpc>
                <a:spcPct val="115000"/>
              </a:lnSpc>
              <a:buNone/>
            </a:pPr>
            <a:r>
              <a:rPr lang="en-US" sz="4800" kern="100" dirty="0">
                <a:effectLst/>
                <a:ea typeface="Aptos" panose="020B0004020202020204" pitchFamily="34" charset="0"/>
                <a:cs typeface="Times New Roman" panose="02020603050405020304" pitchFamily="18" charset="0"/>
              </a:rPr>
              <a:t> </a:t>
            </a:r>
            <a:endParaRPr lang="en-IN" sz="4800" kern="100" dirty="0">
              <a:effectLst/>
              <a:ea typeface="Aptos" panose="020B0004020202020204" pitchFamily="34" charset="0"/>
              <a:cs typeface="Times New Roman" panose="02020603050405020304" pitchFamily="18" charset="0"/>
            </a:endParaRPr>
          </a:p>
          <a:p>
            <a:pPr marL="914400" marR="0" algn="l">
              <a:lnSpc>
                <a:spcPct val="115000"/>
              </a:lnSpc>
              <a:buNone/>
            </a:pPr>
            <a:r>
              <a:rPr lang="en-US" sz="4800" kern="100" dirty="0">
                <a:effectLst/>
                <a:ea typeface="Aptos" panose="020B0004020202020204" pitchFamily="34" charset="0"/>
                <a:cs typeface="Times New Roman" panose="02020603050405020304" pitchFamily="18" charset="0"/>
              </a:rPr>
              <a:t> </a:t>
            </a:r>
            <a:endParaRPr lang="en-IN" sz="4800" kern="100" dirty="0">
              <a:effectLst/>
              <a:ea typeface="Aptos" panose="020B0004020202020204" pitchFamily="34" charset="0"/>
              <a:cs typeface="Times New Roman" panose="02020603050405020304" pitchFamily="18" charset="0"/>
            </a:endParaRPr>
          </a:p>
          <a:p>
            <a:pPr marL="342900" marR="0" lvl="0" indent="-342900" algn="l">
              <a:lnSpc>
                <a:spcPct val="115000"/>
              </a:lnSpc>
              <a:spcAft>
                <a:spcPts val="800"/>
              </a:spcAft>
              <a:buFont typeface="Wingdings" panose="05000000000000000000" pitchFamily="2" charset="2"/>
              <a:buChar char=""/>
            </a:pPr>
            <a:r>
              <a:rPr lang="en-US" sz="4800" kern="100" dirty="0">
                <a:effectLst/>
                <a:ea typeface="Aptos" panose="020B0004020202020204" pitchFamily="34" charset="0"/>
                <a:cs typeface="Times New Roman" panose="02020603050405020304" pitchFamily="18" charset="0"/>
              </a:rPr>
              <a:t>Know the Team</a:t>
            </a:r>
            <a:endParaRPr lang="en-IN" sz="4800" kern="100" dirty="0">
              <a:effectLst/>
              <a:ea typeface="Aptos" panose="020B0004020202020204" pitchFamily="34" charset="0"/>
              <a:cs typeface="Times New Roman" panose="02020603050405020304" pitchFamily="18" charset="0"/>
            </a:endParaRPr>
          </a:p>
          <a:p>
            <a:pPr algn="l"/>
            <a:endParaRPr lang="en-IN" dirty="0"/>
          </a:p>
        </p:txBody>
      </p:sp>
    </p:spTree>
    <p:extLst>
      <p:ext uri="{BB962C8B-B14F-4D97-AF65-F5344CB8AC3E}">
        <p14:creationId xmlns:p14="http://schemas.microsoft.com/office/powerpoint/2010/main" val="396128462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A19D932-8D2E-6E9A-2AF3-937D78E7C96B}"/>
              </a:ext>
            </a:extLst>
          </p:cNvPr>
          <p:cNvSpPr>
            <a:spLocks noGrp="1"/>
          </p:cNvSpPr>
          <p:nvPr>
            <p:ph idx="1"/>
          </p:nvPr>
        </p:nvSpPr>
        <p:spPr>
          <a:xfrm>
            <a:off x="838200" y="924232"/>
            <a:ext cx="10515600" cy="5252731"/>
          </a:xfrm>
        </p:spPr>
        <p:txBody>
          <a:bodyPr>
            <a:normAutofit/>
          </a:bodyPr>
          <a:lstStyle/>
          <a:p>
            <a:pPr>
              <a:buFont typeface="+mj-lt"/>
              <a:buAutoNum type="arabicPeriod"/>
            </a:pPr>
            <a:r>
              <a:rPr lang="en-US" sz="1200" b="1" dirty="0"/>
              <a:t>Mr. Henry (SOONY Company)</a:t>
            </a:r>
            <a:r>
              <a:rPr lang="en-US" sz="1200" dirty="0"/>
              <a:t> </a:t>
            </a:r>
          </a:p>
          <a:p>
            <a:pPr>
              <a:buFont typeface="+mj-lt"/>
              <a:buAutoNum type="arabicPeriod"/>
            </a:pPr>
            <a:r>
              <a:rPr lang="en-US" sz="1200" b="1" dirty="0"/>
              <a:t>Mr. Pandu (SOONY Company)</a:t>
            </a:r>
            <a:r>
              <a:rPr lang="en-US" sz="1200" dirty="0"/>
              <a:t> - Financial Head.</a:t>
            </a:r>
          </a:p>
          <a:p>
            <a:pPr>
              <a:buFont typeface="+mj-lt"/>
              <a:buAutoNum type="arabicPeriod"/>
            </a:pPr>
            <a:r>
              <a:rPr lang="en-US" sz="1200" b="1" dirty="0"/>
              <a:t>Mr. Dooku (SOONY Company)</a:t>
            </a:r>
            <a:r>
              <a:rPr lang="en-US" sz="1200" dirty="0"/>
              <a:t> - Project Coordinator, ensuring project alignment with stakeholder requirements.</a:t>
            </a:r>
          </a:p>
          <a:p>
            <a:pPr>
              <a:buFont typeface="+mj-lt"/>
              <a:buAutoNum type="arabicPeriod"/>
            </a:pPr>
            <a:r>
              <a:rPr lang="en-US" sz="1200" b="1" dirty="0"/>
              <a:t>Mr. Karthik (APT IT SOLUTIONS)</a:t>
            </a:r>
            <a:r>
              <a:rPr lang="en-US" sz="1200" dirty="0"/>
              <a:t> - Delivery Head, responsible for overall project delivery.</a:t>
            </a:r>
          </a:p>
          <a:p>
            <a:pPr>
              <a:buFont typeface="+mj-lt"/>
              <a:buAutoNum type="arabicPeriod"/>
            </a:pPr>
            <a:r>
              <a:rPr lang="en-US" sz="1200" b="1" dirty="0"/>
              <a:t>Mr. </a:t>
            </a:r>
            <a:r>
              <a:rPr lang="en-US" sz="1200" b="1" dirty="0" err="1"/>
              <a:t>Vandanam</a:t>
            </a:r>
            <a:r>
              <a:rPr lang="en-US" sz="1200" b="1" dirty="0"/>
              <a:t> (APT IT SOLUTIONS)</a:t>
            </a:r>
            <a:r>
              <a:rPr lang="en-US" sz="1200" dirty="0"/>
              <a:t> - Project Manager, responsible for managing day-to-day operations and timelines.</a:t>
            </a:r>
          </a:p>
          <a:p>
            <a:pPr>
              <a:buFont typeface="+mj-lt"/>
              <a:buAutoNum type="arabicPeriod"/>
            </a:pPr>
            <a:r>
              <a:rPr lang="en-US" sz="1200" b="1" dirty="0"/>
              <a:t>Ms. Juhi (APT IT SOLUTIONS)</a:t>
            </a:r>
            <a:r>
              <a:rPr lang="en-US" sz="1200" dirty="0"/>
              <a:t> - Senior Java Developer, leading the technical team.</a:t>
            </a:r>
          </a:p>
          <a:p>
            <a:pPr>
              <a:buFont typeface="+mj-lt"/>
              <a:buAutoNum type="arabicPeriod"/>
            </a:pPr>
            <a:r>
              <a:rPr lang="en-US" sz="1200" b="1" dirty="0"/>
              <a:t>Development Team (</a:t>
            </a:r>
            <a:r>
              <a:rPr lang="en-US" sz="1200" b="1" dirty="0" err="1"/>
              <a:t>Teyson</a:t>
            </a:r>
            <a:r>
              <a:rPr lang="en-US" sz="1200" b="1" dirty="0"/>
              <a:t>, Lucie, Tucker, Bravo)</a:t>
            </a:r>
            <a:r>
              <a:rPr lang="en-US" sz="1200" dirty="0"/>
              <a:t> - Java Developers working on coding, features, and integration.</a:t>
            </a:r>
          </a:p>
          <a:p>
            <a:pPr>
              <a:buFont typeface="+mj-lt"/>
              <a:buAutoNum type="arabicPeriod"/>
            </a:pPr>
            <a:r>
              <a:rPr lang="en-US" sz="1200" b="1" dirty="0"/>
              <a:t>Mr. Mike (APT IT SOLUTIONS)</a:t>
            </a:r>
            <a:r>
              <a:rPr lang="en-US" sz="1200" dirty="0"/>
              <a:t> - Network Administrator ensuring secure and stable infrastructure.</a:t>
            </a:r>
          </a:p>
          <a:p>
            <a:pPr>
              <a:buFont typeface="+mj-lt"/>
              <a:buAutoNum type="arabicPeriod"/>
            </a:pPr>
            <a:r>
              <a:rPr lang="en-US" sz="1200" b="1" dirty="0"/>
              <a:t>Mr. John (APT IT SOLUTIONS)</a:t>
            </a:r>
            <a:r>
              <a:rPr lang="en-US" sz="1200" dirty="0"/>
              <a:t> - Database Administrator handling database architecture and maintenance.</a:t>
            </a:r>
          </a:p>
          <a:p>
            <a:pPr>
              <a:buFont typeface="+mj-lt"/>
              <a:buAutoNum type="arabicPeriod"/>
            </a:pPr>
            <a:r>
              <a:rPr lang="en-US" sz="1200" b="1" dirty="0"/>
              <a:t>Mr. Jason, Ms. Alekya (Testers)</a:t>
            </a:r>
            <a:r>
              <a:rPr lang="en-US" sz="1200" dirty="0"/>
              <a:t> - Responsible for testing the application for functionality and bugs.</a:t>
            </a:r>
          </a:p>
          <a:p>
            <a:pPr>
              <a:buFont typeface="+mj-lt"/>
              <a:buAutoNum type="arabicPeriod"/>
            </a:pPr>
            <a:r>
              <a:rPr lang="en-US" sz="1200" b="1" dirty="0"/>
              <a:t>Peter, Kevin, and Ben (Farmers)</a:t>
            </a:r>
            <a:r>
              <a:rPr lang="en-US" sz="1200" dirty="0"/>
              <a:t> - Initial users and primary beneficiaries of the application.</a:t>
            </a:r>
          </a:p>
          <a:p>
            <a:pPr>
              <a:buFont typeface="+mj-lt"/>
              <a:buAutoNum type="arabicPeriod"/>
            </a:pPr>
            <a:r>
              <a:rPr lang="en-US" sz="1200" b="1" dirty="0"/>
              <a:t>Agricultural Product Manufacturers</a:t>
            </a:r>
            <a:r>
              <a:rPr lang="en-US" sz="1200" dirty="0"/>
              <a:t> - Provide the products (fertilizers, seeds, pesticides) to be listed on the platform.</a:t>
            </a:r>
          </a:p>
          <a:p>
            <a:pPr>
              <a:buFont typeface="+mj-lt"/>
              <a:buAutoNum type="arabicPeriod"/>
            </a:pPr>
            <a:r>
              <a:rPr lang="en-US" sz="1200" b="1" dirty="0"/>
              <a:t>Logistics Partners</a:t>
            </a:r>
            <a:r>
              <a:rPr lang="en-US" sz="1200" dirty="0"/>
              <a:t> - Involved in delivering products to farmers.</a:t>
            </a:r>
          </a:p>
          <a:p>
            <a:pPr>
              <a:buFont typeface="+mj-lt"/>
              <a:buAutoNum type="arabicPeriod"/>
            </a:pPr>
            <a:r>
              <a:rPr lang="en-US" sz="1200" b="1" dirty="0"/>
              <a:t>Regulatory Bodies</a:t>
            </a:r>
            <a:r>
              <a:rPr lang="en-US" sz="1200" dirty="0"/>
              <a:t> - Ensuring that the products listed on the platform comply with relevant regulations.</a:t>
            </a:r>
          </a:p>
          <a:p>
            <a:endParaRPr lang="en-IN" sz="1200" dirty="0"/>
          </a:p>
        </p:txBody>
      </p:sp>
      <p:sp>
        <p:nvSpPr>
          <p:cNvPr id="4" name="Title 3">
            <a:extLst>
              <a:ext uri="{FF2B5EF4-FFF2-40B4-BE49-F238E27FC236}">
                <a16:creationId xmlns:a16="http://schemas.microsoft.com/office/drawing/2014/main" id="{6FA5652A-2FFA-2BB2-0292-19F5D3339A23}"/>
              </a:ext>
            </a:extLst>
          </p:cNvPr>
          <p:cNvSpPr>
            <a:spLocks noGrp="1"/>
          </p:cNvSpPr>
          <p:nvPr>
            <p:ph type="title"/>
          </p:nvPr>
        </p:nvSpPr>
        <p:spPr>
          <a:xfrm>
            <a:off x="838200" y="365125"/>
            <a:ext cx="10515600" cy="696759"/>
          </a:xfrm>
        </p:spPr>
        <p:txBody>
          <a:bodyPr>
            <a:normAutofit/>
          </a:bodyPr>
          <a:lstStyle/>
          <a:p>
            <a:r>
              <a:rPr lang="en-US" sz="1400" b="1" dirty="0">
                <a:latin typeface="+mn-lt"/>
              </a:rPr>
              <a:t>Stake Holders</a:t>
            </a:r>
            <a:r>
              <a:rPr lang="en-US" sz="1200" dirty="0">
                <a:latin typeface="+mn-lt"/>
              </a:rPr>
              <a:t>:</a:t>
            </a:r>
            <a:endParaRPr lang="en-IN" sz="1200" dirty="0">
              <a:latin typeface="+mn-lt"/>
            </a:endParaRPr>
          </a:p>
        </p:txBody>
      </p:sp>
    </p:spTree>
    <p:extLst>
      <p:ext uri="{BB962C8B-B14F-4D97-AF65-F5344CB8AC3E}">
        <p14:creationId xmlns:p14="http://schemas.microsoft.com/office/powerpoint/2010/main" val="27256217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AAD448-C09A-7DAA-C19A-54D44AC91326}"/>
              </a:ext>
            </a:extLst>
          </p:cNvPr>
          <p:cNvSpPr>
            <a:spLocks noGrp="1"/>
          </p:cNvSpPr>
          <p:nvPr>
            <p:ph type="title"/>
          </p:nvPr>
        </p:nvSpPr>
        <p:spPr/>
        <p:txBody>
          <a:bodyPr/>
          <a:lstStyle/>
          <a:p>
            <a:r>
              <a:rPr lang="en-US" sz="1200" b="1" dirty="0">
                <a:latin typeface="+mn-lt"/>
              </a:rPr>
              <a:t>Assumptions:</a:t>
            </a:r>
            <a:br>
              <a:rPr lang="en-US" b="1" dirty="0"/>
            </a:br>
            <a:endParaRPr lang="en-IN" dirty="0"/>
          </a:p>
        </p:txBody>
      </p:sp>
      <p:sp>
        <p:nvSpPr>
          <p:cNvPr id="3" name="Content Placeholder 2">
            <a:extLst>
              <a:ext uri="{FF2B5EF4-FFF2-40B4-BE49-F238E27FC236}">
                <a16:creationId xmlns:a16="http://schemas.microsoft.com/office/drawing/2014/main" id="{070091E7-954E-1F8C-3CB8-A8041D818F50}"/>
              </a:ext>
            </a:extLst>
          </p:cNvPr>
          <p:cNvSpPr>
            <a:spLocks noGrp="1"/>
          </p:cNvSpPr>
          <p:nvPr>
            <p:ph idx="1"/>
          </p:nvPr>
        </p:nvSpPr>
        <p:spPr>
          <a:xfrm>
            <a:off x="838200" y="884903"/>
            <a:ext cx="10515600" cy="5292060"/>
          </a:xfrm>
        </p:spPr>
        <p:txBody>
          <a:bodyPr>
            <a:normAutofit/>
          </a:bodyPr>
          <a:lstStyle/>
          <a:p>
            <a:r>
              <a:rPr lang="en-US" sz="1200" b="1" dirty="0"/>
              <a:t>Budget Constraints:</a:t>
            </a:r>
            <a:r>
              <a:rPr lang="en-US" sz="1200" dirty="0"/>
              <a:t> The project has a total budget of 2 Crores INR, which must be adhered to throughout the development process.</a:t>
            </a:r>
          </a:p>
          <a:p>
            <a:r>
              <a:rPr lang="en-US" sz="1200" b="1" dirty="0"/>
              <a:t>18-Month Timeline:</a:t>
            </a:r>
            <a:r>
              <a:rPr lang="en-US" sz="1200" dirty="0"/>
              <a:t> The project must be completed within 18 months, with phased releases and testing.</a:t>
            </a:r>
          </a:p>
          <a:p>
            <a:r>
              <a:rPr lang="en-US" sz="1200" b="1" dirty="0"/>
              <a:t>Technological Availability:</a:t>
            </a:r>
            <a:r>
              <a:rPr lang="en-US" sz="1200" dirty="0"/>
              <a:t> Farmers in remote areas will have access to basic internet connections and mobile devices to use the application.</a:t>
            </a:r>
          </a:p>
          <a:p>
            <a:r>
              <a:rPr lang="en-US" sz="1200" b="1" dirty="0"/>
              <a:t>Sufficient Product Supply:</a:t>
            </a:r>
            <a:r>
              <a:rPr lang="en-US" sz="1200" dirty="0"/>
              <a:t> Manufacturers will provide up-to-date product information and supply availability.</a:t>
            </a:r>
          </a:p>
          <a:p>
            <a:endParaRPr lang="en-IN" sz="1400" dirty="0"/>
          </a:p>
          <a:p>
            <a:pPr>
              <a:buNone/>
            </a:pPr>
            <a:r>
              <a:rPr lang="en-US" sz="1200" b="1" dirty="0"/>
              <a:t>Risks and Mitigations:</a:t>
            </a:r>
          </a:p>
          <a:p>
            <a:pPr>
              <a:buFont typeface="Arial" panose="020B0604020202020204" pitchFamily="34" charset="0"/>
              <a:buChar char="•"/>
            </a:pPr>
            <a:r>
              <a:rPr lang="en-US" sz="1200" dirty="0"/>
              <a:t>Risk 1: Farmers may not be familiar with online platforms and may find it difficult to navigate. </a:t>
            </a:r>
          </a:p>
          <a:p>
            <a:pPr marL="0" lvl="1" indent="0">
              <a:spcBef>
                <a:spcPts val="1000"/>
              </a:spcBef>
              <a:buNone/>
            </a:pPr>
            <a:r>
              <a:rPr lang="en-US" sz="1200" dirty="0"/>
              <a:t>      Mitigation: Provide user-friendly designs and training for farmers on how to use the platform.</a:t>
            </a:r>
          </a:p>
          <a:p>
            <a:pPr>
              <a:buFont typeface="Arial" panose="020B0604020202020204" pitchFamily="34" charset="0"/>
              <a:buChar char="•"/>
            </a:pPr>
            <a:r>
              <a:rPr lang="en-US" sz="1200" dirty="0"/>
              <a:t>Risk 2: Internet connectivity issues in remote areas may affect the usability of the platform. </a:t>
            </a:r>
          </a:p>
          <a:p>
            <a:pPr marL="0" indent="0">
              <a:buNone/>
            </a:pPr>
            <a:r>
              <a:rPr lang="en-US" sz="1200" dirty="0"/>
              <a:t>      Mitigation: Ensure the platform is lightweight and can function with low bandwidth, and explore offline options where feasible.</a:t>
            </a:r>
          </a:p>
          <a:p>
            <a:pPr>
              <a:buFont typeface="Arial" panose="020B0604020202020204" pitchFamily="34" charset="0"/>
              <a:buChar char="•"/>
            </a:pPr>
            <a:r>
              <a:rPr lang="en-US" sz="1200" dirty="0"/>
              <a:t>Risk 3: Manufacturers may not keep the platform up-to-date with the latest product information. </a:t>
            </a:r>
          </a:p>
          <a:p>
            <a:pPr marL="0" lvl="1" indent="0">
              <a:spcBef>
                <a:spcPts val="1000"/>
              </a:spcBef>
              <a:buNone/>
            </a:pPr>
            <a:r>
              <a:rPr lang="en-US" sz="1200" dirty="0"/>
              <a:t>      Mitigation: Develop a robust product management system that sends alerts to manufacturers to update their product details regularly.</a:t>
            </a:r>
          </a:p>
          <a:p>
            <a:endParaRPr lang="en-IN" dirty="0"/>
          </a:p>
        </p:txBody>
      </p:sp>
    </p:spTree>
    <p:extLst>
      <p:ext uri="{BB962C8B-B14F-4D97-AF65-F5344CB8AC3E}">
        <p14:creationId xmlns:p14="http://schemas.microsoft.com/office/powerpoint/2010/main" val="1063181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E43F061-9473-1D83-1196-F216192FADBA}"/>
              </a:ext>
            </a:extLst>
          </p:cNvPr>
          <p:cNvSpPr>
            <a:spLocks noGrp="1"/>
          </p:cNvSpPr>
          <p:nvPr>
            <p:ph idx="1"/>
          </p:nvPr>
        </p:nvSpPr>
        <p:spPr>
          <a:xfrm>
            <a:off x="838200" y="457200"/>
            <a:ext cx="10515600" cy="5719763"/>
          </a:xfrm>
        </p:spPr>
        <p:txBody>
          <a:bodyPr>
            <a:normAutofit/>
          </a:bodyPr>
          <a:lstStyle/>
          <a:p>
            <a:pPr marL="0" indent="0">
              <a:spcBef>
                <a:spcPts val="0"/>
              </a:spcBef>
              <a:buNone/>
            </a:pPr>
            <a:endParaRPr lang="en-IN" sz="1200" b="1" dirty="0">
              <a:ea typeface="+mj-ea"/>
              <a:cs typeface="+mj-cs"/>
            </a:endParaRPr>
          </a:p>
          <a:p>
            <a:pPr marL="0" indent="0" algn="just">
              <a:spcBef>
                <a:spcPts val="0"/>
              </a:spcBef>
              <a:buNone/>
            </a:pPr>
            <a:r>
              <a:rPr lang="en-IN" sz="1200" b="1" dirty="0">
                <a:ea typeface="+mj-ea"/>
                <a:cs typeface="+mj-cs"/>
              </a:rPr>
              <a:t>Final Analysis Summary:</a:t>
            </a:r>
          </a:p>
          <a:p>
            <a:pPr marL="0" indent="0" algn="just">
              <a:spcBef>
                <a:spcPts val="0"/>
              </a:spcBef>
              <a:buNone/>
            </a:pPr>
            <a:endParaRPr lang="en-IN" sz="1200" dirty="0">
              <a:ea typeface="+mj-ea"/>
              <a:cs typeface="+mj-cs"/>
            </a:endParaRPr>
          </a:p>
          <a:p>
            <a:pPr marL="0" indent="0" algn="just">
              <a:spcBef>
                <a:spcPts val="0"/>
              </a:spcBef>
              <a:buNone/>
            </a:pPr>
            <a:r>
              <a:rPr lang="en-IN" sz="1200" dirty="0">
                <a:ea typeface="+mj-ea"/>
                <a:cs typeface="+mj-cs"/>
              </a:rPr>
              <a:t>To Initiate this project we need to bring various changes like: Cultural, process and technology. Cultural as in Shift to Digital as most of the Farmers as of now depend on local area market, need to introduce with digital online platform which is basically offline to online process.</a:t>
            </a:r>
            <a:r>
              <a:rPr lang="en-US" sz="1200" dirty="0">
                <a:ea typeface="+mj-ea"/>
                <a:cs typeface="+mj-cs"/>
              </a:rPr>
              <a:t> </a:t>
            </a:r>
            <a:r>
              <a:rPr lang="en-US" sz="1200" dirty="0"/>
              <a:t>Process changes as in currently farmers are dealing to get product online, now it will be online process so to bring online process, there will be need to manage inventory, product list, farmer’s requirement, order tracking, customer support. New Business Model (E-commerce): The move to an online platform represents a shift in how business is conducted, with a strong focus on e-commerce. The organization will need to adopt new revenue models based on digital transactions, online marketing, and logistics management. Farmers are no familiar to Online and many may not find it easy to operate. The project will require significant efforts in ensuring that farmers are onboarded and effectively using the platform. Again, logistic will be one of the mandatory changes as there will be need to figure out how to deliver properly in remote area where infrastructure can be a challenge.</a:t>
            </a:r>
          </a:p>
          <a:p>
            <a:pPr marL="0" indent="0">
              <a:buNone/>
            </a:pPr>
            <a:r>
              <a:rPr lang="en-US" sz="1200" dirty="0"/>
              <a:t>With all the efforts we need to be prepared in order to complete the project within given timeline which is 18 months and Budget of 2Cr. </a:t>
            </a:r>
          </a:p>
          <a:p>
            <a:pPr marL="0" indent="0">
              <a:buNone/>
            </a:pPr>
            <a:r>
              <a:rPr lang="en-US" sz="1200" b="1" dirty="0"/>
              <a:t>Conclusion:</a:t>
            </a:r>
          </a:p>
          <a:p>
            <a:pPr marL="0" indent="0" algn="just">
              <a:buNone/>
            </a:pPr>
            <a:r>
              <a:rPr lang="en-US" sz="1200" dirty="0"/>
              <a:t>The development of the online agriculture product store will definitely improve the access of farmers in remote villages to necessary agricultural products. By creating a user-friendly platform that connects manufacturers and farmers, this project aims to enhance agricultural productivity and support the livelihoods of many farmers in rural areas. The project is an innovative and impactful initiative under Mr. Henry's CSR efforts and will contribute to the development of sustainable farming practices.</a:t>
            </a:r>
            <a:endParaRPr lang="en-IN" sz="1200" dirty="0"/>
          </a:p>
        </p:txBody>
      </p:sp>
    </p:spTree>
    <p:extLst>
      <p:ext uri="{BB962C8B-B14F-4D97-AF65-F5344CB8AC3E}">
        <p14:creationId xmlns:p14="http://schemas.microsoft.com/office/powerpoint/2010/main" val="3862772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88D24-770A-2187-FBF3-07C72C68EABB}"/>
              </a:ext>
            </a:extLst>
          </p:cNvPr>
          <p:cNvSpPr>
            <a:spLocks noGrp="1"/>
          </p:cNvSpPr>
          <p:nvPr>
            <p:ph type="title"/>
          </p:nvPr>
        </p:nvSpPr>
        <p:spPr/>
        <p:txBody>
          <a:bodyPr>
            <a:normAutofit/>
          </a:bodyPr>
          <a:lstStyle/>
          <a:p>
            <a:r>
              <a:rPr lang="en-US" sz="1200" dirty="0">
                <a:latin typeface="+mn-lt"/>
              </a:rPr>
              <a:t>Q.8- The Committee of Mr. Henry , </a:t>
            </a:r>
            <a:r>
              <a:rPr lang="en-US" sz="1200" dirty="0" err="1">
                <a:latin typeface="+mn-lt"/>
              </a:rPr>
              <a:t>Mr</a:t>
            </a:r>
            <a:r>
              <a:rPr lang="en-US" sz="1200" dirty="0">
                <a:latin typeface="+mn-lt"/>
              </a:rPr>
              <a:t> Pandu , and </a:t>
            </a:r>
            <a:r>
              <a:rPr lang="en-US" sz="1200" dirty="0" err="1">
                <a:latin typeface="+mn-lt"/>
              </a:rPr>
              <a:t>Mr</a:t>
            </a:r>
            <a:r>
              <a:rPr lang="en-US" sz="1200" dirty="0">
                <a:latin typeface="+mn-lt"/>
              </a:rPr>
              <a:t> Dooku and </a:t>
            </a:r>
            <a:r>
              <a:rPr lang="en-US" sz="1200" dirty="0" err="1">
                <a:latin typeface="+mn-lt"/>
              </a:rPr>
              <a:t>Mr</a:t>
            </a:r>
            <a:r>
              <a:rPr lang="en-US" sz="1200" dirty="0">
                <a:latin typeface="+mn-lt"/>
              </a:rPr>
              <a:t> Karthik are having a discussion on</a:t>
            </a:r>
            <a:r>
              <a:rPr lang="en-IN" sz="1200" dirty="0">
                <a:latin typeface="+mn-lt"/>
              </a:rPr>
              <a:t> the </a:t>
            </a:r>
            <a:r>
              <a:rPr lang="en-US" sz="1200" dirty="0">
                <a:latin typeface="+mn-lt"/>
              </a:rPr>
              <a:t>Project Development Approach. </a:t>
            </a:r>
            <a:r>
              <a:rPr lang="en-US" sz="1200" dirty="0" err="1">
                <a:latin typeface="+mn-lt"/>
              </a:rPr>
              <a:t>Mr</a:t>
            </a:r>
            <a:r>
              <a:rPr lang="en-US" sz="1200" dirty="0">
                <a:latin typeface="+mn-lt"/>
              </a:rPr>
              <a:t> Karthik explained to Mr. Henry about SDLC. And four methodologies like Sequential Iterative Evolutionary and Agile. Please share your thoughts and clarity on Methodologies </a:t>
            </a:r>
            <a:endParaRPr lang="en-IN" sz="1200" dirty="0">
              <a:latin typeface="+mn-lt"/>
            </a:endParaRPr>
          </a:p>
        </p:txBody>
      </p:sp>
      <p:sp>
        <p:nvSpPr>
          <p:cNvPr id="3" name="Content Placeholder 2">
            <a:extLst>
              <a:ext uri="{FF2B5EF4-FFF2-40B4-BE49-F238E27FC236}">
                <a16:creationId xmlns:a16="http://schemas.microsoft.com/office/drawing/2014/main" id="{D3560158-0CB8-A497-A16E-020367A6A8FC}"/>
              </a:ext>
            </a:extLst>
          </p:cNvPr>
          <p:cNvSpPr>
            <a:spLocks noGrp="1"/>
          </p:cNvSpPr>
          <p:nvPr>
            <p:ph idx="1"/>
          </p:nvPr>
        </p:nvSpPr>
        <p:spPr>
          <a:xfrm>
            <a:off x="838200" y="1376516"/>
            <a:ext cx="10515600" cy="4810279"/>
          </a:xfrm>
        </p:spPr>
        <p:txBody>
          <a:bodyPr>
            <a:normAutofit/>
          </a:bodyPr>
          <a:lstStyle/>
          <a:p>
            <a:pPr marL="0" indent="0">
              <a:buNone/>
            </a:pPr>
            <a:r>
              <a:rPr lang="en-US" sz="1200" dirty="0"/>
              <a:t>Ans.8 To make informed decisions about how the project should be approached. Here’s a breakdown of the </a:t>
            </a:r>
            <a:r>
              <a:rPr lang="en-US" sz="1200" b="1" dirty="0"/>
              <a:t>four methodologies</a:t>
            </a:r>
            <a:r>
              <a:rPr lang="en-US" sz="1200" dirty="0"/>
              <a:t>: </a:t>
            </a:r>
            <a:r>
              <a:rPr lang="en-US" sz="1200" b="1" dirty="0"/>
              <a:t>Sequential</a:t>
            </a:r>
            <a:r>
              <a:rPr lang="en-US" sz="1200" dirty="0"/>
              <a:t>, </a:t>
            </a:r>
            <a:r>
              <a:rPr lang="en-US" sz="1200" b="1" dirty="0"/>
              <a:t>Iterative</a:t>
            </a:r>
            <a:r>
              <a:rPr lang="en-US" sz="1200" dirty="0"/>
              <a:t>, </a:t>
            </a:r>
            <a:r>
              <a:rPr lang="en-US" sz="1200" b="1" dirty="0"/>
              <a:t>Evolutionary</a:t>
            </a:r>
            <a:r>
              <a:rPr lang="en-US" sz="1200" dirty="0"/>
              <a:t>, and </a:t>
            </a:r>
            <a:r>
              <a:rPr lang="en-US" sz="1200" b="1" dirty="0"/>
              <a:t>Agile</a:t>
            </a:r>
            <a:r>
              <a:rPr lang="en-US" sz="1200" dirty="0"/>
              <a:t>.</a:t>
            </a:r>
          </a:p>
          <a:p>
            <a:pPr marL="0" indent="0">
              <a:buNone/>
            </a:pPr>
            <a:r>
              <a:rPr lang="en-IN" sz="1200" b="1" kern="100" dirty="0">
                <a:effectLst/>
                <a:ea typeface="Aptos" panose="020B0004020202020204" pitchFamily="34" charset="0"/>
                <a:cs typeface="Times New Roman" panose="02020603050405020304" pitchFamily="18" charset="0"/>
              </a:rPr>
              <a:t>1. Sequential (Waterfall) Methodology:</a:t>
            </a:r>
            <a:endParaRPr lang="en-US" sz="1200" dirty="0"/>
          </a:p>
          <a:p>
            <a:pPr algn="just">
              <a:lnSpc>
                <a:spcPct val="115000"/>
              </a:lnSpc>
              <a:spcBef>
                <a:spcPts val="0"/>
              </a:spcBef>
            </a:pPr>
            <a:r>
              <a:rPr lang="en-IN" sz="1200" kern="100" dirty="0">
                <a:cs typeface="Times New Roman" panose="02020603050405020304" pitchFamily="18" charset="0"/>
              </a:rPr>
              <a:t>The Waterfall model is one of the traditional approaches to software development. The project flows in a sequential manner from one phase to the next where</a:t>
            </a:r>
          </a:p>
          <a:p>
            <a:pPr marL="0" indent="0" algn="just">
              <a:lnSpc>
                <a:spcPct val="115000"/>
              </a:lnSpc>
              <a:spcBef>
                <a:spcPts val="0"/>
              </a:spcBef>
              <a:buNone/>
            </a:pPr>
            <a:r>
              <a:rPr lang="en-IN" sz="1200" kern="100" dirty="0">
                <a:cs typeface="Times New Roman" panose="02020603050405020304" pitchFamily="18" charset="0"/>
              </a:rPr>
              <a:t>       Each phase must be completed before next phase.</a:t>
            </a:r>
          </a:p>
          <a:p>
            <a:pPr algn="just">
              <a:lnSpc>
                <a:spcPct val="115000"/>
              </a:lnSpc>
              <a:spcBef>
                <a:spcPts val="0"/>
              </a:spcBef>
            </a:pPr>
            <a:r>
              <a:rPr lang="en-IN" sz="1200" kern="100" dirty="0">
                <a:cs typeface="Times New Roman" panose="02020603050405020304" pitchFamily="18" charset="0"/>
              </a:rPr>
              <a:t>The development process follows a strict sequence of phases — Requirements Gathering → Design → Implementation → Testing → Deployment.</a:t>
            </a:r>
          </a:p>
          <a:p>
            <a:pPr>
              <a:lnSpc>
                <a:spcPct val="115000"/>
              </a:lnSpc>
              <a:spcBef>
                <a:spcPts val="0"/>
              </a:spcBef>
            </a:pPr>
            <a:r>
              <a:rPr lang="en-IN" sz="1200" kern="100" dirty="0">
                <a:cs typeface="Times New Roman" panose="02020603050405020304" pitchFamily="18" charset="0"/>
              </a:rPr>
              <a:t>Once requirements are defined, it is difficult to change them, and changes are expensive later in the process which is Good for projects with minimal changes</a:t>
            </a:r>
          </a:p>
          <a:p>
            <a:pPr algn="just">
              <a:lnSpc>
                <a:spcPct val="115000"/>
              </a:lnSpc>
              <a:spcBef>
                <a:spcPts val="0"/>
              </a:spcBef>
            </a:pPr>
            <a:r>
              <a:rPr lang="en-IN" sz="1200" kern="100" dirty="0">
                <a:cs typeface="Times New Roman" panose="02020603050405020304" pitchFamily="18" charset="0"/>
              </a:rPr>
              <a:t>Testing is done at the end so bugs cannot be discovered until the end.</a:t>
            </a:r>
          </a:p>
          <a:p>
            <a:pPr algn="just">
              <a:lnSpc>
                <a:spcPct val="115000"/>
              </a:lnSpc>
              <a:spcBef>
                <a:spcPts val="0"/>
              </a:spcBef>
            </a:pPr>
            <a:r>
              <a:rPr lang="en-IN" sz="1200" kern="100" dirty="0">
                <a:cs typeface="Times New Roman" panose="02020603050405020304" pitchFamily="18" charset="0"/>
              </a:rPr>
              <a:t>Not ideal for large project</a:t>
            </a:r>
          </a:p>
          <a:p>
            <a:pPr marL="0" marR="0" lvl="0" indent="0">
              <a:lnSpc>
                <a:spcPct val="115000"/>
              </a:lnSpc>
              <a:spcAft>
                <a:spcPts val="800"/>
              </a:spcAft>
              <a:buNone/>
            </a:pPr>
            <a:r>
              <a:rPr lang="en-IN" sz="1200" b="1" kern="0" dirty="0">
                <a:effectLst/>
                <a:ea typeface="Times New Roman" panose="02020603050405020304" pitchFamily="18" charset="0"/>
                <a:cs typeface="Times New Roman" panose="02020603050405020304" pitchFamily="18" charset="0"/>
              </a:rPr>
              <a:t>When to Use:</a:t>
            </a:r>
            <a:endParaRPr lang="en-IN" sz="1200" kern="100" dirty="0">
              <a:effectLst/>
              <a:ea typeface="Aptos" panose="020B0004020202020204" pitchFamily="34" charset="0"/>
              <a:cs typeface="Times New Roman" panose="02020603050405020304" pitchFamily="18" charset="0"/>
            </a:endParaRPr>
          </a:p>
          <a:p>
            <a:pPr marL="171450" lvl="1" indent="-171450">
              <a:lnSpc>
                <a:spcPct val="115000"/>
              </a:lnSpc>
              <a:spcBef>
                <a:spcPts val="0"/>
              </a:spcBef>
            </a:pPr>
            <a:r>
              <a:rPr lang="en-IN" sz="1200" kern="100" dirty="0">
                <a:effectLst/>
                <a:ea typeface="Aptos" panose="020B0004020202020204" pitchFamily="34" charset="0"/>
                <a:cs typeface="Times New Roman" panose="02020603050405020304" pitchFamily="18" charset="0"/>
              </a:rPr>
              <a:t>If the project has clear, unchanging requirements</a:t>
            </a:r>
          </a:p>
          <a:p>
            <a:pPr marL="171450" lvl="1" indent="-171450">
              <a:lnSpc>
                <a:spcPct val="115000"/>
              </a:lnSpc>
              <a:spcBef>
                <a:spcPts val="0"/>
              </a:spcBef>
            </a:pPr>
            <a:r>
              <a:rPr lang="en-IN" sz="1200" kern="100" dirty="0">
                <a:effectLst/>
                <a:ea typeface="Aptos" panose="020B0004020202020204" pitchFamily="34" charset="0"/>
                <a:cs typeface="Times New Roman" panose="02020603050405020304" pitchFamily="18" charset="0"/>
              </a:rPr>
              <a:t>When the project scope is well-defined upfront and minimal changes are expected.</a:t>
            </a:r>
          </a:p>
          <a:p>
            <a:pPr marL="0" lvl="1">
              <a:lnSpc>
                <a:spcPct val="115000"/>
              </a:lnSpc>
              <a:spcBef>
                <a:spcPts val="0"/>
              </a:spcBef>
            </a:pPr>
            <a:endParaRPr lang="en-IN" sz="1200" kern="100" dirty="0">
              <a:ea typeface="Aptos" panose="020B0004020202020204" pitchFamily="34" charset="0"/>
              <a:cs typeface="Times New Roman" panose="02020603050405020304" pitchFamily="18" charset="0"/>
            </a:endParaRPr>
          </a:p>
          <a:p>
            <a:pPr marL="0" lvl="1">
              <a:lnSpc>
                <a:spcPct val="115000"/>
              </a:lnSpc>
              <a:spcBef>
                <a:spcPts val="0"/>
              </a:spcBef>
            </a:pPr>
            <a:endParaRPr lang="en-IN" sz="1200" kern="100" dirty="0">
              <a:effectLst/>
              <a:ea typeface="Aptos" panose="020B0004020202020204" pitchFamily="34" charset="0"/>
              <a:cs typeface="Times New Roman" panose="02020603050405020304" pitchFamily="18" charset="0"/>
            </a:endParaRPr>
          </a:p>
          <a:p>
            <a:pPr marL="0" lvl="1">
              <a:lnSpc>
                <a:spcPct val="115000"/>
              </a:lnSpc>
              <a:spcBef>
                <a:spcPts val="0"/>
              </a:spcBef>
            </a:pPr>
            <a:endParaRPr lang="en-IN" sz="900" kern="100" dirty="0">
              <a:effectLst/>
              <a:latin typeface="Calibri" panose="020F0502020204030204" pitchFamily="34" charset="0"/>
              <a:ea typeface="Aptos" panose="020B0004020202020204" pitchFamily="34" charset="0"/>
              <a:cs typeface="Times New Roman" panose="02020603050405020304" pitchFamily="18" charset="0"/>
            </a:endParaRPr>
          </a:p>
          <a:p>
            <a:pPr marL="0" lvl="1">
              <a:lnSpc>
                <a:spcPct val="115000"/>
              </a:lnSpc>
              <a:spcBef>
                <a:spcPts val="0"/>
              </a:spcBef>
            </a:pPr>
            <a:endParaRPr lang="en-IN" sz="900" kern="100" dirty="0">
              <a:latin typeface="Calibri" panose="020F0502020204030204" pitchFamily="34" charset="0"/>
              <a:ea typeface="Aptos" panose="020B0004020202020204" pitchFamily="34" charset="0"/>
              <a:cs typeface="Times New Roman" panose="02020603050405020304" pitchFamily="18" charset="0"/>
            </a:endParaRPr>
          </a:p>
          <a:p>
            <a:pPr marL="0" lvl="1">
              <a:lnSpc>
                <a:spcPct val="115000"/>
              </a:lnSpc>
              <a:spcBef>
                <a:spcPts val="0"/>
              </a:spcBef>
            </a:pPr>
            <a:endParaRPr lang="en-IN" sz="12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IN" sz="1200" dirty="0"/>
          </a:p>
          <a:p>
            <a:pPr marL="0" indent="0">
              <a:buNone/>
            </a:pPr>
            <a:endParaRPr lang="en-IN" sz="1200" dirty="0"/>
          </a:p>
        </p:txBody>
      </p:sp>
    </p:spTree>
    <p:extLst>
      <p:ext uri="{BB962C8B-B14F-4D97-AF65-F5344CB8AC3E}">
        <p14:creationId xmlns:p14="http://schemas.microsoft.com/office/powerpoint/2010/main" val="15661663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D14DD19-15DA-ED09-7F85-C79272FBB2F2}"/>
              </a:ext>
            </a:extLst>
          </p:cNvPr>
          <p:cNvSpPr>
            <a:spLocks noGrp="1"/>
          </p:cNvSpPr>
          <p:nvPr>
            <p:ph idx="1"/>
          </p:nvPr>
        </p:nvSpPr>
        <p:spPr>
          <a:xfrm>
            <a:off x="838200" y="609600"/>
            <a:ext cx="10515600" cy="5567363"/>
          </a:xfrm>
        </p:spPr>
        <p:txBody>
          <a:bodyPr>
            <a:normAutofit/>
          </a:bodyPr>
          <a:lstStyle/>
          <a:p>
            <a:pPr marL="0" marR="0">
              <a:lnSpc>
                <a:spcPct val="115000"/>
              </a:lnSpc>
              <a:spcAft>
                <a:spcPts val="800"/>
              </a:spcAft>
              <a:buNone/>
            </a:pPr>
            <a:r>
              <a:rPr lang="en-IN" sz="1200" b="1" kern="100" dirty="0">
                <a:effectLst/>
                <a:ea typeface="Aptos" panose="020B0004020202020204" pitchFamily="34" charset="0"/>
                <a:cs typeface="Times New Roman" panose="02020603050405020304" pitchFamily="18" charset="0"/>
              </a:rPr>
              <a:t>2. Iterative Methodology:</a:t>
            </a:r>
            <a:endParaRPr lang="en-IN" sz="1200" kern="100" dirty="0">
              <a:effectLst/>
              <a:ea typeface="Aptos" panose="020B0004020202020204" pitchFamily="34" charset="0"/>
              <a:cs typeface="Times New Roman" panose="02020603050405020304" pitchFamily="18" charset="0"/>
            </a:endParaRPr>
          </a:p>
          <a:p>
            <a:pPr>
              <a:lnSpc>
                <a:spcPct val="115000"/>
              </a:lnSpc>
              <a:spcBef>
                <a:spcPts val="0"/>
              </a:spcBef>
              <a:buSzPts val="1000"/>
              <a:tabLst>
                <a:tab pos="457200" algn="l"/>
              </a:tabLst>
            </a:pPr>
            <a:r>
              <a:rPr lang="en-IN" sz="1200" kern="100" dirty="0">
                <a:effectLst/>
                <a:ea typeface="Aptos" panose="020B0004020202020204" pitchFamily="34" charset="0"/>
                <a:cs typeface="Times New Roman" panose="02020603050405020304" pitchFamily="18" charset="0"/>
              </a:rPr>
              <a:t>The Iterative methodology focuses on developing the product in smaller, repeatable cycles or iterations. Each cycle is tested, reviewed, and improved in the next cycle. After each iteration, the product is evaluated, and adjustments are made. Regular feedback is gathered from stakeholders to guide development.</a:t>
            </a:r>
          </a:p>
          <a:p>
            <a:pPr>
              <a:lnSpc>
                <a:spcPct val="115000"/>
              </a:lnSpc>
              <a:spcBef>
                <a:spcPts val="0"/>
              </a:spcBef>
              <a:buSzPts val="1000"/>
              <a:tabLst>
                <a:tab pos="457200" algn="l"/>
              </a:tabLst>
            </a:pPr>
            <a:r>
              <a:rPr lang="en-IN" sz="1200" kern="100" dirty="0">
                <a:effectLst/>
                <a:ea typeface="Aptos" panose="020B0004020202020204" pitchFamily="34" charset="0"/>
                <a:cs typeface="Times New Roman" panose="02020603050405020304" pitchFamily="18" charset="0"/>
              </a:rPr>
              <a:t>Provides frequent opportunities for feedback and adjustments.</a:t>
            </a:r>
          </a:p>
          <a:p>
            <a:pPr>
              <a:lnSpc>
                <a:spcPct val="115000"/>
              </a:lnSpc>
              <a:spcBef>
                <a:spcPts val="0"/>
              </a:spcBef>
              <a:buSzPts val="1000"/>
              <a:tabLst>
                <a:tab pos="457200" algn="l"/>
              </a:tabLst>
            </a:pPr>
            <a:r>
              <a:rPr lang="en-IN" sz="1200" kern="100" dirty="0">
                <a:effectLst/>
                <a:ea typeface="Aptos" panose="020B0004020202020204" pitchFamily="34" charset="0"/>
                <a:cs typeface="Times New Roman" panose="02020603050405020304" pitchFamily="18" charset="0"/>
              </a:rPr>
              <a:t>Easier to identify and address issues earlier in the development process. Allows for flexibility and adaptation during the project lifecycle.</a:t>
            </a:r>
          </a:p>
          <a:p>
            <a:pPr>
              <a:lnSpc>
                <a:spcPct val="115000"/>
              </a:lnSpc>
              <a:spcBef>
                <a:spcPts val="0"/>
              </a:spcBef>
              <a:buSzPts val="1000"/>
              <a:tabLst>
                <a:tab pos="457200" algn="l"/>
              </a:tabLst>
            </a:pPr>
            <a:r>
              <a:rPr lang="en-IN" sz="1200" kern="100" dirty="0">
                <a:effectLst/>
                <a:ea typeface="Aptos" panose="020B0004020202020204" pitchFamily="34" charset="0"/>
                <a:cs typeface="Times New Roman" panose="02020603050405020304" pitchFamily="18" charset="0"/>
              </a:rPr>
              <a:t>Can lead to a longer overall project timeline due to frequent revisions. It can be difficult to manage scope creep as features evolve over time.</a:t>
            </a:r>
          </a:p>
          <a:p>
            <a:pPr marL="0" indent="0">
              <a:lnSpc>
                <a:spcPct val="115000"/>
              </a:lnSpc>
              <a:spcAft>
                <a:spcPts val="800"/>
              </a:spcAft>
              <a:buSzPts val="1000"/>
              <a:buNone/>
              <a:tabLst>
                <a:tab pos="457200" algn="l"/>
              </a:tabLst>
            </a:pPr>
            <a:r>
              <a:rPr lang="en-IN" sz="1200" b="1" kern="100" dirty="0">
                <a:effectLst/>
                <a:ea typeface="Aptos" panose="020B0004020202020204" pitchFamily="34" charset="0"/>
                <a:cs typeface="Times New Roman" panose="02020603050405020304" pitchFamily="18" charset="0"/>
              </a:rPr>
              <a:t>When to Use:</a:t>
            </a:r>
            <a:endParaRPr lang="en-IN" sz="1200" b="1" kern="100" dirty="0">
              <a:ea typeface="Aptos" panose="020B0004020202020204" pitchFamily="34" charset="0"/>
              <a:cs typeface="Times New Roman" panose="02020603050405020304" pitchFamily="18" charset="0"/>
            </a:endParaRPr>
          </a:p>
          <a:p>
            <a:pPr>
              <a:lnSpc>
                <a:spcPct val="115000"/>
              </a:lnSpc>
              <a:spcBef>
                <a:spcPts val="0"/>
              </a:spcBef>
              <a:buSzPts val="1000"/>
              <a:tabLst>
                <a:tab pos="457200" algn="l"/>
              </a:tabLst>
            </a:pPr>
            <a:r>
              <a:rPr lang="en-IN" sz="1200" kern="100" dirty="0">
                <a:effectLst/>
                <a:ea typeface="Aptos" panose="020B0004020202020204" pitchFamily="34" charset="0"/>
                <a:cs typeface="Times New Roman" panose="02020603050405020304" pitchFamily="18" charset="0"/>
              </a:rPr>
              <a:t>Suitable for projects where requirements are known but may evolve.</a:t>
            </a:r>
          </a:p>
          <a:p>
            <a:pPr>
              <a:lnSpc>
                <a:spcPct val="115000"/>
              </a:lnSpc>
              <a:spcBef>
                <a:spcPts val="0"/>
              </a:spcBef>
              <a:buSzPts val="1000"/>
              <a:tabLst>
                <a:tab pos="457200" algn="l"/>
              </a:tabLst>
            </a:pPr>
            <a:r>
              <a:rPr lang="en-IN" sz="1200" kern="100" dirty="0">
                <a:effectLst/>
                <a:ea typeface="Aptos" panose="020B0004020202020204" pitchFamily="34" charset="0"/>
                <a:cs typeface="Times New Roman" panose="02020603050405020304" pitchFamily="18" charset="0"/>
              </a:rPr>
              <a:t>When regular feedback and reviews are needed to refine the product.</a:t>
            </a:r>
          </a:p>
          <a:p>
            <a:pPr lvl="1">
              <a:lnSpc>
                <a:spcPct val="115000"/>
              </a:lnSpc>
              <a:spcBef>
                <a:spcPts val="0"/>
              </a:spcBef>
              <a:buSzPts val="1000"/>
              <a:tabLst>
                <a:tab pos="914400" algn="l"/>
              </a:tabLst>
            </a:pPr>
            <a:endParaRPr lang="en-IN" sz="1200" kern="100" dirty="0">
              <a:ea typeface="Aptos" panose="020B0004020202020204" pitchFamily="34" charset="0"/>
              <a:cs typeface="Times New Roman" panose="02020603050405020304" pitchFamily="18" charset="0"/>
            </a:endParaRPr>
          </a:p>
          <a:p>
            <a:pPr marL="0" marR="0">
              <a:lnSpc>
                <a:spcPct val="115000"/>
              </a:lnSpc>
              <a:spcAft>
                <a:spcPts val="800"/>
              </a:spcAft>
              <a:buNone/>
            </a:pPr>
            <a:r>
              <a:rPr lang="en-IN" sz="1300" b="1" kern="100" dirty="0">
                <a:effectLst/>
                <a:ea typeface="Aptos" panose="020B0004020202020204" pitchFamily="34" charset="0"/>
                <a:cs typeface="Times New Roman" panose="02020603050405020304" pitchFamily="18" charset="0"/>
              </a:rPr>
              <a:t>3. Evolutionary (Spiral) Methodology:</a:t>
            </a:r>
            <a:endParaRPr lang="en-IN" sz="2200" kern="100" dirty="0">
              <a:effectLst/>
              <a:ea typeface="Aptos" panose="020B0004020202020204" pitchFamily="34" charset="0"/>
              <a:cs typeface="Times New Roman" panose="02020603050405020304" pitchFamily="18" charset="0"/>
            </a:endParaRPr>
          </a:p>
          <a:p>
            <a:pPr>
              <a:lnSpc>
                <a:spcPct val="115000"/>
              </a:lnSpc>
              <a:spcBef>
                <a:spcPts val="0"/>
              </a:spcBef>
              <a:buSzPts val="1000"/>
              <a:tabLst>
                <a:tab pos="457200" algn="l"/>
              </a:tabLst>
            </a:pPr>
            <a:r>
              <a:rPr lang="en-IN" sz="1300" kern="100" dirty="0">
                <a:effectLst/>
                <a:ea typeface="Aptos" panose="020B0004020202020204" pitchFamily="34" charset="0"/>
                <a:cs typeface="Times New Roman" panose="02020603050405020304" pitchFamily="18" charset="0"/>
              </a:rPr>
              <a:t>The Evolutionary</a:t>
            </a:r>
            <a:r>
              <a:rPr lang="en-IN" sz="1300" b="1" kern="100" dirty="0">
                <a:effectLst/>
                <a:ea typeface="Aptos" panose="020B0004020202020204" pitchFamily="34" charset="0"/>
                <a:cs typeface="Times New Roman" panose="02020603050405020304" pitchFamily="18" charset="0"/>
              </a:rPr>
              <a:t> </a:t>
            </a:r>
            <a:r>
              <a:rPr lang="en-IN" sz="1300" kern="100" dirty="0">
                <a:effectLst/>
                <a:ea typeface="Aptos" panose="020B0004020202020204" pitchFamily="34" charset="0"/>
                <a:cs typeface="Times New Roman" panose="02020603050405020304" pitchFamily="18" charset="0"/>
              </a:rPr>
              <a:t>methodology involves detailed planning, risk analysis, and refinement of the product. The project develops in repetitive cycles (spirals) that involve planning, designing, testing, and evaluating the product, with a focus on identifying and mitigating risks at each stage. Each phase reassesses progress and addresses potential risks before proceeding.</a:t>
            </a:r>
            <a:endParaRPr lang="en-IN" sz="2200" kern="100" dirty="0">
              <a:effectLst/>
              <a:ea typeface="Aptos" panose="020B0004020202020204" pitchFamily="34" charset="0"/>
              <a:cs typeface="Times New Roman" panose="02020603050405020304" pitchFamily="18" charset="0"/>
            </a:endParaRPr>
          </a:p>
          <a:p>
            <a:pPr>
              <a:lnSpc>
                <a:spcPct val="115000"/>
              </a:lnSpc>
              <a:spcBef>
                <a:spcPts val="0"/>
              </a:spcBef>
              <a:buSzPts val="1000"/>
              <a:tabLst>
                <a:tab pos="457200" algn="l"/>
              </a:tabLst>
            </a:pPr>
            <a:r>
              <a:rPr lang="en-IN" sz="1300" kern="100" dirty="0">
                <a:effectLst/>
                <a:ea typeface="Aptos" panose="020B0004020202020204" pitchFamily="34" charset="0"/>
                <a:cs typeface="Times New Roman" panose="02020603050405020304" pitchFamily="18" charset="0"/>
              </a:rPr>
              <a:t>Very flexible and allows for major changes during development. Focus on </a:t>
            </a:r>
            <a:r>
              <a:rPr lang="en-IN" sz="1300" b="1" kern="100" dirty="0">
                <a:effectLst/>
                <a:ea typeface="Aptos" panose="020B0004020202020204" pitchFamily="34" charset="0"/>
                <a:cs typeface="Times New Roman" panose="02020603050405020304" pitchFamily="18" charset="0"/>
              </a:rPr>
              <a:t>risk management</a:t>
            </a:r>
            <a:r>
              <a:rPr lang="en-IN" sz="1300" kern="100" dirty="0">
                <a:effectLst/>
                <a:ea typeface="Aptos" panose="020B0004020202020204" pitchFamily="34" charset="0"/>
                <a:cs typeface="Times New Roman" panose="02020603050405020304" pitchFamily="18" charset="0"/>
              </a:rPr>
              <a:t> ensures that potential issues are addressed early.  </a:t>
            </a:r>
            <a:endParaRPr lang="en-IN" sz="2200" kern="100" dirty="0">
              <a:effectLst/>
              <a:ea typeface="Aptos" panose="020B0004020202020204" pitchFamily="34" charset="0"/>
              <a:cs typeface="Times New Roman" panose="02020603050405020304" pitchFamily="18" charset="0"/>
            </a:endParaRPr>
          </a:p>
          <a:p>
            <a:pPr>
              <a:lnSpc>
                <a:spcPct val="115000"/>
              </a:lnSpc>
              <a:spcBef>
                <a:spcPts val="0"/>
              </a:spcBef>
              <a:buSzPts val="1000"/>
              <a:tabLst>
                <a:tab pos="457200" algn="l"/>
              </a:tabLst>
            </a:pPr>
            <a:r>
              <a:rPr lang="en-IN" sz="1300" kern="100" dirty="0">
                <a:effectLst/>
                <a:ea typeface="Aptos" panose="020B0004020202020204" pitchFamily="34" charset="0"/>
                <a:cs typeface="Times New Roman" panose="02020603050405020304" pitchFamily="18" charset="0"/>
              </a:rPr>
              <a:t>Can be complex to manage and requires strong expertise. Risk management activities may require more time and effort.</a:t>
            </a:r>
            <a:endParaRPr lang="en-IN" sz="2200" kern="100" dirty="0">
              <a:effectLst/>
              <a:ea typeface="Aptos" panose="020B0004020202020204" pitchFamily="34" charset="0"/>
              <a:cs typeface="Times New Roman" panose="02020603050405020304" pitchFamily="18" charset="0"/>
            </a:endParaRPr>
          </a:p>
          <a:p>
            <a:pPr>
              <a:lnSpc>
                <a:spcPct val="115000"/>
              </a:lnSpc>
              <a:spcBef>
                <a:spcPts val="0"/>
              </a:spcBef>
              <a:buSzPts val="1000"/>
              <a:tabLst>
                <a:tab pos="457200" algn="l"/>
              </a:tabLst>
            </a:pPr>
            <a:r>
              <a:rPr lang="en-IN" sz="1300" kern="100" dirty="0">
                <a:effectLst/>
                <a:ea typeface="Aptos" panose="020B0004020202020204" pitchFamily="34" charset="0"/>
                <a:cs typeface="Times New Roman" panose="02020603050405020304" pitchFamily="18" charset="0"/>
              </a:rPr>
              <a:t>cost and longer development time due to frequent evaluation and planning.</a:t>
            </a:r>
            <a:endParaRPr lang="en-IN" sz="2200" kern="100" dirty="0">
              <a:effectLst/>
              <a:ea typeface="Aptos" panose="020B0004020202020204" pitchFamily="34" charset="0"/>
              <a:cs typeface="Times New Roman" panose="02020603050405020304" pitchFamily="18" charset="0"/>
            </a:endParaRPr>
          </a:p>
          <a:p>
            <a:pPr marL="0" marR="0" lvl="0" indent="0">
              <a:lnSpc>
                <a:spcPct val="115000"/>
              </a:lnSpc>
              <a:spcAft>
                <a:spcPts val="800"/>
              </a:spcAft>
              <a:buSzPts val="1000"/>
              <a:buNone/>
              <a:tabLst>
                <a:tab pos="457200" algn="l"/>
              </a:tabLst>
            </a:pPr>
            <a:r>
              <a:rPr lang="en-IN" sz="1300" b="1" kern="100" dirty="0">
                <a:effectLst/>
                <a:ea typeface="Aptos" panose="020B0004020202020204" pitchFamily="34" charset="0"/>
                <a:cs typeface="Times New Roman" panose="02020603050405020304" pitchFamily="18" charset="0"/>
              </a:rPr>
              <a:t>When to Use:</a:t>
            </a:r>
            <a:endParaRPr lang="en-IN" sz="2200" b="1" kern="100" dirty="0">
              <a:ea typeface="Aptos" panose="020B0004020202020204" pitchFamily="34" charset="0"/>
              <a:cs typeface="Times New Roman" panose="02020603050405020304" pitchFamily="18" charset="0"/>
            </a:endParaRPr>
          </a:p>
          <a:p>
            <a:pPr>
              <a:lnSpc>
                <a:spcPct val="115000"/>
              </a:lnSpc>
              <a:spcBef>
                <a:spcPts val="0"/>
              </a:spcBef>
              <a:buSzPts val="1000"/>
              <a:tabLst>
                <a:tab pos="457200" algn="l"/>
              </a:tabLst>
            </a:pPr>
            <a:r>
              <a:rPr lang="en-IN" sz="1300" kern="100" dirty="0">
                <a:effectLst/>
                <a:ea typeface="Aptos" panose="020B0004020202020204" pitchFamily="34" charset="0"/>
                <a:cs typeface="Times New Roman" panose="02020603050405020304" pitchFamily="18" charset="0"/>
              </a:rPr>
              <a:t>Ideal for large, complex, or high-risk projects.</a:t>
            </a:r>
            <a:endParaRPr lang="en-IN" sz="2200" kern="100" dirty="0">
              <a:ea typeface="Aptos" panose="020B0004020202020204" pitchFamily="34" charset="0"/>
              <a:cs typeface="Times New Roman" panose="02020603050405020304" pitchFamily="18" charset="0"/>
            </a:endParaRPr>
          </a:p>
          <a:p>
            <a:pPr>
              <a:lnSpc>
                <a:spcPct val="115000"/>
              </a:lnSpc>
              <a:spcBef>
                <a:spcPts val="0"/>
              </a:spcBef>
              <a:buSzPts val="1000"/>
              <a:tabLst>
                <a:tab pos="457200" algn="l"/>
              </a:tabLst>
            </a:pPr>
            <a:r>
              <a:rPr lang="en-IN" sz="1300" kern="100" dirty="0">
                <a:effectLst/>
                <a:ea typeface="Aptos" panose="020B0004020202020204" pitchFamily="34" charset="0"/>
                <a:cs typeface="Times New Roman" panose="02020603050405020304" pitchFamily="18" charset="0"/>
              </a:rPr>
              <a:t>When a project has undefined or rapidly changing requirements</a:t>
            </a:r>
            <a:endParaRPr lang="en-IN" sz="1200" kern="100" dirty="0">
              <a:effectLst/>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4957546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75447CC-A934-5269-353C-A865359EDC8A}"/>
              </a:ext>
            </a:extLst>
          </p:cNvPr>
          <p:cNvSpPr>
            <a:spLocks noGrp="1"/>
          </p:cNvSpPr>
          <p:nvPr>
            <p:ph idx="1"/>
          </p:nvPr>
        </p:nvSpPr>
        <p:spPr>
          <a:xfrm>
            <a:off x="838200" y="353962"/>
            <a:ext cx="10515600" cy="5823002"/>
          </a:xfrm>
        </p:spPr>
        <p:txBody>
          <a:bodyPr>
            <a:normAutofit/>
          </a:bodyPr>
          <a:lstStyle/>
          <a:p>
            <a:pPr marL="0" marR="0">
              <a:lnSpc>
                <a:spcPct val="115000"/>
              </a:lnSpc>
              <a:buNone/>
            </a:pPr>
            <a:r>
              <a:rPr lang="en-IN" sz="1200" b="1" kern="100" dirty="0">
                <a:effectLst/>
                <a:ea typeface="Aptos" panose="020B0004020202020204" pitchFamily="34" charset="0"/>
                <a:cs typeface="Times New Roman" panose="02020603050405020304" pitchFamily="18" charset="0"/>
              </a:rPr>
              <a:t>4. Agile Methodology:</a:t>
            </a:r>
            <a:endParaRPr lang="en-IN" sz="1200" kern="100" dirty="0">
              <a:effectLst/>
              <a:ea typeface="Aptos" panose="020B0004020202020204" pitchFamily="34" charset="0"/>
              <a:cs typeface="Times New Roman" panose="02020603050405020304" pitchFamily="18" charset="0"/>
            </a:endParaRPr>
          </a:p>
          <a:p>
            <a:pPr>
              <a:lnSpc>
                <a:spcPct val="115000"/>
              </a:lnSpc>
              <a:spcBef>
                <a:spcPts val="0"/>
              </a:spcBef>
              <a:buSzPts val="1000"/>
              <a:tabLst>
                <a:tab pos="457200" algn="l"/>
              </a:tabLst>
            </a:pPr>
            <a:r>
              <a:rPr lang="en-IN" sz="1200" kern="100" dirty="0">
                <a:effectLst/>
                <a:ea typeface="Aptos" panose="020B0004020202020204" pitchFamily="34" charset="0"/>
                <a:cs typeface="Times New Roman" panose="02020603050405020304" pitchFamily="18" charset="0"/>
              </a:rPr>
              <a:t>The Agile methodology focuses on continuous feedback, collaboration with stakeholders, and quick delivery of functional products.</a:t>
            </a:r>
          </a:p>
          <a:p>
            <a:pPr>
              <a:lnSpc>
                <a:spcPct val="115000"/>
              </a:lnSpc>
              <a:spcBef>
                <a:spcPts val="0"/>
              </a:spcBef>
              <a:buSzPts val="1000"/>
              <a:tabLst>
                <a:tab pos="457200" algn="l"/>
              </a:tabLst>
            </a:pPr>
            <a:r>
              <a:rPr lang="en-IN" sz="1200" kern="100" dirty="0">
                <a:effectLst/>
                <a:ea typeface="Aptos" panose="020B0004020202020204" pitchFamily="34" charset="0"/>
                <a:cs typeface="Times New Roman" panose="02020603050405020304" pitchFamily="18" charset="0"/>
              </a:rPr>
              <a:t>Stakeholders (including end-users) are involved throughout the development process, providing feedback after each sprint.</a:t>
            </a:r>
          </a:p>
          <a:p>
            <a:pPr>
              <a:lnSpc>
                <a:spcPct val="115000"/>
              </a:lnSpc>
              <a:spcBef>
                <a:spcPts val="0"/>
              </a:spcBef>
              <a:buSzPts val="1000"/>
              <a:tabLst>
                <a:tab pos="457200" algn="l"/>
              </a:tabLst>
            </a:pPr>
            <a:r>
              <a:rPr lang="en-IN" sz="1200" kern="100" dirty="0">
                <a:effectLst/>
                <a:ea typeface="Aptos" panose="020B0004020202020204" pitchFamily="34" charset="0"/>
                <a:cs typeface="Times New Roman" panose="02020603050405020304" pitchFamily="18" charset="0"/>
              </a:rPr>
              <a:t>Agile embraces changes in requirements even late in the development process.</a:t>
            </a:r>
          </a:p>
          <a:p>
            <a:pPr>
              <a:lnSpc>
                <a:spcPct val="115000"/>
              </a:lnSpc>
              <a:spcBef>
                <a:spcPts val="0"/>
              </a:spcBef>
              <a:buSzPts val="1000"/>
              <a:tabLst>
                <a:tab pos="457200" algn="l"/>
              </a:tabLst>
            </a:pPr>
            <a:r>
              <a:rPr lang="en-IN" sz="1200" kern="100" dirty="0">
                <a:effectLst/>
                <a:ea typeface="Aptos" panose="020B0004020202020204" pitchFamily="34" charset="0"/>
                <a:cs typeface="Times New Roman" panose="02020603050405020304" pitchFamily="18" charset="0"/>
              </a:rPr>
              <a:t>Allows for changes based on feedback, which is crucial if user needs evolve.</a:t>
            </a:r>
          </a:p>
          <a:p>
            <a:pPr>
              <a:lnSpc>
                <a:spcPct val="115000"/>
              </a:lnSpc>
              <a:spcBef>
                <a:spcPts val="0"/>
              </a:spcBef>
              <a:buSzPts val="1000"/>
              <a:tabLst>
                <a:tab pos="457200" algn="l"/>
              </a:tabLst>
            </a:pPr>
            <a:r>
              <a:rPr lang="en-IN" sz="1200" kern="100" dirty="0">
                <a:effectLst/>
                <a:ea typeface="Aptos" panose="020B0004020202020204" pitchFamily="34" charset="0"/>
                <a:cs typeface="Times New Roman" panose="02020603050405020304" pitchFamily="18" charset="0"/>
              </a:rPr>
              <a:t>Functional software is delivered at the end of each iteration.</a:t>
            </a:r>
          </a:p>
          <a:p>
            <a:pPr>
              <a:lnSpc>
                <a:spcPct val="115000"/>
              </a:lnSpc>
              <a:spcBef>
                <a:spcPts val="0"/>
              </a:spcBef>
              <a:buSzPts val="1000"/>
              <a:tabLst>
                <a:tab pos="457200" algn="l"/>
              </a:tabLst>
            </a:pPr>
            <a:r>
              <a:rPr lang="en-IN" sz="1200" kern="100" dirty="0">
                <a:effectLst/>
                <a:ea typeface="Aptos" panose="020B0004020202020204" pitchFamily="34" charset="0"/>
                <a:cs typeface="Times New Roman" panose="02020603050405020304" pitchFamily="18" charset="0"/>
              </a:rPr>
              <a:t>Ensures the product meets the user’s needs and expectations, as they are involved throughout the process.</a:t>
            </a:r>
          </a:p>
          <a:p>
            <a:pPr>
              <a:lnSpc>
                <a:spcPct val="115000"/>
              </a:lnSpc>
              <a:spcBef>
                <a:spcPts val="0"/>
              </a:spcBef>
              <a:buSzPts val="1000"/>
              <a:tabLst>
                <a:tab pos="457200" algn="l"/>
              </a:tabLst>
            </a:pPr>
            <a:r>
              <a:rPr lang="en-IN" sz="1200" kern="100" dirty="0">
                <a:effectLst/>
                <a:ea typeface="Aptos" panose="020B0004020202020204" pitchFamily="34" charset="0"/>
                <a:cs typeface="Times New Roman" panose="02020603050405020304" pitchFamily="18" charset="0"/>
              </a:rPr>
              <a:t>Requires frequent communication and collaboration</a:t>
            </a:r>
          </a:p>
          <a:p>
            <a:pPr>
              <a:lnSpc>
                <a:spcPct val="115000"/>
              </a:lnSpc>
              <a:spcBef>
                <a:spcPts val="0"/>
              </a:spcBef>
              <a:buSzPts val="1000"/>
              <a:tabLst>
                <a:tab pos="457200" algn="l"/>
              </a:tabLst>
            </a:pPr>
            <a:r>
              <a:rPr lang="en-IN" sz="1200" kern="100" dirty="0">
                <a:effectLst/>
                <a:ea typeface="Aptos" panose="020B0004020202020204" pitchFamily="34" charset="0"/>
                <a:cs typeface="Times New Roman" panose="02020603050405020304" pitchFamily="18" charset="0"/>
              </a:rPr>
              <a:t>Less predictability in terms of project timelines and costs compared to traditional methods.</a:t>
            </a:r>
          </a:p>
          <a:p>
            <a:pPr marL="0" marR="0" lvl="0" indent="0">
              <a:lnSpc>
                <a:spcPct val="115000"/>
              </a:lnSpc>
              <a:buSzPts val="1000"/>
              <a:buNone/>
              <a:tabLst>
                <a:tab pos="457200" algn="l"/>
              </a:tabLst>
            </a:pPr>
            <a:r>
              <a:rPr lang="en-IN" sz="1200" b="1" kern="100" dirty="0">
                <a:effectLst/>
                <a:ea typeface="Aptos" panose="020B0004020202020204" pitchFamily="34" charset="0"/>
                <a:cs typeface="Times New Roman" panose="02020603050405020304" pitchFamily="18" charset="0"/>
              </a:rPr>
              <a:t>When to Use:</a:t>
            </a:r>
            <a:endParaRPr lang="en-IN" sz="1200" b="1" kern="100" dirty="0">
              <a:ea typeface="Aptos" panose="020B0004020202020204" pitchFamily="34" charset="0"/>
              <a:cs typeface="Times New Roman" panose="02020603050405020304" pitchFamily="18" charset="0"/>
            </a:endParaRPr>
          </a:p>
          <a:p>
            <a:pPr>
              <a:lnSpc>
                <a:spcPct val="115000"/>
              </a:lnSpc>
              <a:spcBef>
                <a:spcPts val="0"/>
              </a:spcBef>
              <a:buSzPts val="1000"/>
              <a:tabLst>
                <a:tab pos="457200" algn="l"/>
              </a:tabLst>
            </a:pPr>
            <a:r>
              <a:rPr lang="en-IN" sz="1200" kern="100" dirty="0">
                <a:effectLst/>
                <a:ea typeface="Aptos" panose="020B0004020202020204" pitchFamily="34" charset="0"/>
                <a:cs typeface="Times New Roman" panose="02020603050405020304" pitchFamily="18" charset="0"/>
              </a:rPr>
              <a:t>Best suited for projects with </a:t>
            </a:r>
            <a:r>
              <a:rPr lang="en-IN" sz="1200" b="1" kern="100" dirty="0">
                <a:effectLst/>
                <a:ea typeface="Aptos" panose="020B0004020202020204" pitchFamily="34" charset="0"/>
                <a:cs typeface="Times New Roman" panose="02020603050405020304" pitchFamily="18" charset="0"/>
              </a:rPr>
              <a:t>evolving requirements</a:t>
            </a:r>
            <a:r>
              <a:rPr lang="en-IN" sz="1200" kern="100" dirty="0">
                <a:effectLst/>
                <a:ea typeface="Aptos" panose="020B0004020202020204" pitchFamily="34" charset="0"/>
                <a:cs typeface="Times New Roman" panose="02020603050405020304" pitchFamily="18" charset="0"/>
              </a:rPr>
              <a:t> and where fast delivery and user feedback are necessary.</a:t>
            </a:r>
          </a:p>
          <a:p>
            <a:pPr>
              <a:lnSpc>
                <a:spcPct val="115000"/>
              </a:lnSpc>
              <a:spcBef>
                <a:spcPts val="0"/>
              </a:spcBef>
              <a:buSzPts val="1000"/>
              <a:tabLst>
                <a:tab pos="457200" algn="l"/>
              </a:tabLst>
            </a:pPr>
            <a:r>
              <a:rPr lang="en-IN" sz="1200" kern="100" dirty="0">
                <a:effectLst/>
                <a:ea typeface="Aptos" panose="020B0004020202020204" pitchFamily="34" charset="0"/>
                <a:cs typeface="Times New Roman" panose="02020603050405020304" pitchFamily="18" charset="0"/>
              </a:rPr>
              <a:t>When working with teams that can collaborate and adapt quickly.</a:t>
            </a:r>
          </a:p>
          <a:p>
            <a:pPr>
              <a:lnSpc>
                <a:spcPct val="115000"/>
              </a:lnSpc>
              <a:spcBef>
                <a:spcPts val="0"/>
              </a:spcBef>
              <a:buSzPts val="1000"/>
              <a:tabLst>
                <a:tab pos="457200" algn="l"/>
              </a:tabLst>
            </a:pPr>
            <a:endParaRPr lang="en-IN" sz="1200" kern="100" dirty="0">
              <a:ea typeface="Aptos" panose="020B0004020202020204" pitchFamily="34" charset="0"/>
              <a:cs typeface="Times New Roman" panose="02020603050405020304" pitchFamily="18" charset="0"/>
            </a:endParaRPr>
          </a:p>
          <a:p>
            <a:pPr marL="0" marR="0">
              <a:lnSpc>
                <a:spcPct val="115000"/>
              </a:lnSpc>
              <a:spcBef>
                <a:spcPts val="0"/>
              </a:spcBef>
              <a:buNone/>
            </a:pPr>
            <a:r>
              <a:rPr lang="en-IN" sz="1300" b="1" kern="100" dirty="0">
                <a:effectLst/>
                <a:ea typeface="Aptos" panose="020B0004020202020204" pitchFamily="34" charset="0"/>
                <a:cs typeface="Times New Roman" panose="02020603050405020304" pitchFamily="18" charset="0"/>
              </a:rPr>
              <a:t>My Thoughts on Choosing the Right Methodology:</a:t>
            </a:r>
            <a:endParaRPr lang="en-IN" sz="1300" kern="100" dirty="0">
              <a:effectLst/>
              <a:ea typeface="Aptos" panose="020B0004020202020204" pitchFamily="34" charset="0"/>
              <a:cs typeface="Times New Roman" panose="02020603050405020304" pitchFamily="18" charset="0"/>
            </a:endParaRPr>
          </a:p>
          <a:p>
            <a:pPr marL="0" marR="0">
              <a:lnSpc>
                <a:spcPct val="115000"/>
              </a:lnSpc>
              <a:spcBef>
                <a:spcPts val="0"/>
              </a:spcBef>
              <a:buNone/>
            </a:pPr>
            <a:r>
              <a:rPr lang="en-IN" sz="1300" kern="100" dirty="0">
                <a:effectLst/>
                <a:ea typeface="Aptos" panose="020B0004020202020204" pitchFamily="34" charset="0"/>
                <a:cs typeface="Times New Roman" panose="02020603050405020304" pitchFamily="18" charset="0"/>
              </a:rPr>
              <a:t>For Mr. Henry's Online Agricultural Product Store, I believe the Agile methodology would be the most suitable. Here is why:</a:t>
            </a:r>
          </a:p>
          <a:p>
            <a:pPr marL="0" marR="0">
              <a:lnSpc>
                <a:spcPct val="115000"/>
              </a:lnSpc>
              <a:spcBef>
                <a:spcPts val="0"/>
              </a:spcBef>
              <a:buNone/>
            </a:pPr>
            <a:endParaRPr lang="en-IN" sz="1300" kern="100" dirty="0">
              <a:effectLst/>
              <a:ea typeface="Aptos" panose="020B0004020202020204" pitchFamily="34" charset="0"/>
              <a:cs typeface="Times New Roman" panose="02020603050405020304" pitchFamily="18" charset="0"/>
            </a:endParaRPr>
          </a:p>
          <a:p>
            <a:pPr marL="342900" marR="0" lvl="0" indent="-342900">
              <a:lnSpc>
                <a:spcPct val="115000"/>
              </a:lnSpc>
              <a:spcBef>
                <a:spcPts val="0"/>
              </a:spcBef>
              <a:buSzPts val="1000"/>
              <a:buFont typeface="Symbol" panose="05050102010706020507" pitchFamily="18" charset="2"/>
              <a:buChar char=""/>
              <a:tabLst>
                <a:tab pos="457200" algn="l"/>
              </a:tabLst>
            </a:pPr>
            <a:r>
              <a:rPr lang="en-IN" sz="1300" b="1" kern="100" dirty="0">
                <a:effectLst/>
                <a:ea typeface="Aptos" panose="020B0004020202020204" pitchFamily="34" charset="0"/>
                <a:cs typeface="Times New Roman" panose="02020603050405020304" pitchFamily="18" charset="0"/>
              </a:rPr>
              <a:t>Evolving Needs:</a:t>
            </a:r>
            <a:r>
              <a:rPr lang="en-IN" sz="1300" kern="100" dirty="0">
                <a:effectLst/>
                <a:ea typeface="Aptos" panose="020B0004020202020204" pitchFamily="34" charset="0"/>
                <a:cs typeface="Times New Roman" panose="02020603050405020304" pitchFamily="18" charset="0"/>
              </a:rPr>
              <a:t> As the application involves connecting farmers and manufacturers, requirements might evolve based on feedback from farmers (who may not be very tech-savvy) and manufacturers (who may update product catalogues or change prices).</a:t>
            </a:r>
          </a:p>
          <a:p>
            <a:pPr marL="342900" marR="0" lvl="0" indent="-342900">
              <a:lnSpc>
                <a:spcPct val="115000"/>
              </a:lnSpc>
              <a:spcBef>
                <a:spcPts val="0"/>
              </a:spcBef>
              <a:buSzPts val="1000"/>
              <a:buFont typeface="Symbol" panose="05050102010706020507" pitchFamily="18" charset="2"/>
              <a:buChar char=""/>
              <a:tabLst>
                <a:tab pos="457200" algn="l"/>
              </a:tabLst>
            </a:pPr>
            <a:r>
              <a:rPr lang="en-IN" sz="1300" b="1" kern="100" dirty="0">
                <a:effectLst/>
                <a:ea typeface="Aptos" panose="020B0004020202020204" pitchFamily="34" charset="0"/>
                <a:cs typeface="Times New Roman" panose="02020603050405020304" pitchFamily="18" charset="0"/>
              </a:rPr>
              <a:t>Fast Delivery:</a:t>
            </a:r>
            <a:r>
              <a:rPr lang="en-IN" sz="1300" kern="100" dirty="0">
                <a:effectLst/>
                <a:ea typeface="Aptos" panose="020B0004020202020204" pitchFamily="34" charset="0"/>
                <a:cs typeface="Times New Roman" panose="02020603050405020304" pitchFamily="18" charset="0"/>
              </a:rPr>
              <a:t> Agile allows for fast delivery of functional increments and regular feedback can help to improve every time.</a:t>
            </a:r>
          </a:p>
          <a:p>
            <a:pPr marL="342900" marR="0" lvl="0" indent="-342900">
              <a:lnSpc>
                <a:spcPct val="115000"/>
              </a:lnSpc>
              <a:spcBef>
                <a:spcPts val="0"/>
              </a:spcBef>
              <a:buSzPts val="1000"/>
              <a:buFont typeface="Symbol" panose="05050102010706020507" pitchFamily="18" charset="2"/>
              <a:buChar char=""/>
              <a:tabLst>
                <a:tab pos="457200" algn="l"/>
              </a:tabLst>
            </a:pPr>
            <a:r>
              <a:rPr lang="en-IN" sz="1300" b="1" kern="100" dirty="0">
                <a:effectLst/>
                <a:ea typeface="Aptos" panose="020B0004020202020204" pitchFamily="34" charset="0"/>
                <a:cs typeface="Times New Roman" panose="02020603050405020304" pitchFamily="18" charset="0"/>
              </a:rPr>
              <a:t>Stakeholder Collaboration:</a:t>
            </a:r>
            <a:r>
              <a:rPr lang="en-IN" sz="1300" kern="100" dirty="0">
                <a:effectLst/>
                <a:ea typeface="Aptos" panose="020B0004020202020204" pitchFamily="34" charset="0"/>
                <a:cs typeface="Times New Roman" panose="02020603050405020304" pitchFamily="18" charset="0"/>
              </a:rPr>
              <a:t> With Mr. Henry, Peter, Kevin, Ben, and other stakeholders being involved, </a:t>
            </a:r>
            <a:r>
              <a:rPr lang="en-IN" sz="1300" kern="100" dirty="0" err="1">
                <a:effectLst/>
                <a:ea typeface="Aptos" panose="020B0004020202020204" pitchFamily="34" charset="0"/>
                <a:cs typeface="Times New Roman" panose="02020603050405020304" pitchFamily="18" charset="0"/>
              </a:rPr>
              <a:t>Agile's</a:t>
            </a:r>
            <a:r>
              <a:rPr lang="en-IN" sz="1300" kern="100" dirty="0">
                <a:effectLst/>
                <a:ea typeface="Aptos" panose="020B0004020202020204" pitchFamily="34" charset="0"/>
                <a:cs typeface="Times New Roman" panose="02020603050405020304" pitchFamily="18" charset="0"/>
              </a:rPr>
              <a:t> emphasis on collaboration ensures that the product meets their needs and expectations throughout development.</a:t>
            </a:r>
          </a:p>
          <a:p>
            <a:pPr marL="342900" marR="0" lvl="0" indent="-342900">
              <a:lnSpc>
                <a:spcPct val="115000"/>
              </a:lnSpc>
              <a:spcBef>
                <a:spcPts val="0"/>
              </a:spcBef>
              <a:buSzPts val="1000"/>
              <a:buFont typeface="Symbol" panose="05050102010706020507" pitchFamily="18" charset="2"/>
              <a:buChar char=""/>
              <a:tabLst>
                <a:tab pos="457200" algn="l"/>
              </a:tabLst>
            </a:pPr>
            <a:r>
              <a:rPr lang="en-IN" sz="1300" b="1" kern="100" dirty="0">
                <a:effectLst/>
                <a:ea typeface="Aptos" panose="020B0004020202020204" pitchFamily="34" charset="0"/>
                <a:cs typeface="Times New Roman" panose="02020603050405020304" pitchFamily="18" charset="0"/>
              </a:rPr>
              <a:t>Flexibility and Adaptability:</a:t>
            </a:r>
            <a:r>
              <a:rPr lang="en-IN" sz="1300" kern="100" dirty="0">
                <a:effectLst/>
                <a:ea typeface="Aptos" panose="020B0004020202020204" pitchFamily="34" charset="0"/>
                <a:cs typeface="Times New Roman" panose="02020603050405020304" pitchFamily="18" charset="0"/>
              </a:rPr>
              <a:t> As the project progresses, new features (like delivery tracking or payment systems) can be add or subtract based on user needs.</a:t>
            </a:r>
          </a:p>
          <a:p>
            <a:pPr>
              <a:lnSpc>
                <a:spcPct val="115000"/>
              </a:lnSpc>
              <a:spcBef>
                <a:spcPts val="0"/>
              </a:spcBef>
              <a:buSzPts val="1000"/>
              <a:tabLst>
                <a:tab pos="457200" algn="l"/>
              </a:tabLst>
            </a:pPr>
            <a:endParaRPr lang="en-IN" sz="1200" kern="100" dirty="0">
              <a:effectLst/>
              <a:ea typeface="Aptos" panose="020B0004020202020204" pitchFamily="34" charset="0"/>
              <a:cs typeface="Times New Roman" panose="02020603050405020304" pitchFamily="18" charset="0"/>
            </a:endParaRPr>
          </a:p>
          <a:p>
            <a:pPr marL="0" indent="0">
              <a:buNone/>
            </a:pPr>
            <a:endParaRPr lang="en-IN" dirty="0"/>
          </a:p>
        </p:txBody>
      </p:sp>
    </p:spTree>
    <p:extLst>
      <p:ext uri="{BB962C8B-B14F-4D97-AF65-F5344CB8AC3E}">
        <p14:creationId xmlns:p14="http://schemas.microsoft.com/office/powerpoint/2010/main" val="19398311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343689-D7F6-6519-3E00-FC971FD88DD3}"/>
              </a:ext>
            </a:extLst>
          </p:cNvPr>
          <p:cNvSpPr>
            <a:spLocks noGrp="1"/>
          </p:cNvSpPr>
          <p:nvPr>
            <p:ph type="title"/>
          </p:nvPr>
        </p:nvSpPr>
        <p:spPr/>
        <p:txBody>
          <a:bodyPr>
            <a:normAutofit/>
          </a:bodyPr>
          <a:lstStyle/>
          <a:p>
            <a:r>
              <a:rPr lang="en-US" sz="1200" dirty="0">
                <a:latin typeface="+mn-lt"/>
              </a:rPr>
              <a:t>Q.9- Waterfall RUP Spiral and Scrum Models (They discussed models in SDLC like waterfall RUP Spiral and Scrum . You put forth your understanding on these models)</a:t>
            </a:r>
            <a:endParaRPr lang="en-IN" sz="1200" dirty="0">
              <a:latin typeface="+mn-lt"/>
            </a:endParaRPr>
          </a:p>
        </p:txBody>
      </p:sp>
      <p:sp>
        <p:nvSpPr>
          <p:cNvPr id="3" name="Content Placeholder 2">
            <a:extLst>
              <a:ext uri="{FF2B5EF4-FFF2-40B4-BE49-F238E27FC236}">
                <a16:creationId xmlns:a16="http://schemas.microsoft.com/office/drawing/2014/main" id="{0B8D7DE4-F97E-9D7F-0D80-1DA0A9152533}"/>
              </a:ext>
            </a:extLst>
          </p:cNvPr>
          <p:cNvSpPr>
            <a:spLocks noGrp="1"/>
          </p:cNvSpPr>
          <p:nvPr>
            <p:ph idx="1"/>
          </p:nvPr>
        </p:nvSpPr>
        <p:spPr>
          <a:xfrm>
            <a:off x="838200" y="1160206"/>
            <a:ext cx="10515600" cy="5016757"/>
          </a:xfrm>
        </p:spPr>
        <p:txBody>
          <a:bodyPr>
            <a:normAutofit lnSpcReduction="10000"/>
          </a:bodyPr>
          <a:lstStyle/>
          <a:p>
            <a:pPr marL="0" indent="0">
              <a:buNone/>
            </a:pPr>
            <a:r>
              <a:rPr lang="en-US" sz="1200" dirty="0">
                <a:ea typeface="+mj-ea"/>
                <a:cs typeface="+mj-cs"/>
              </a:rPr>
              <a:t>Ans.9: </a:t>
            </a:r>
            <a:r>
              <a:rPr lang="en-US" sz="1200" dirty="0"/>
              <a:t>An SDLC model refers to the approach that outlines the phases or stages of software development and how they interact. Models define the sequence and structure of the project development process.</a:t>
            </a:r>
          </a:p>
          <a:p>
            <a:pPr marL="0" indent="0">
              <a:buNone/>
            </a:pPr>
            <a:r>
              <a:rPr lang="en-US" sz="1200" dirty="0">
                <a:ea typeface="+mj-ea"/>
                <a:cs typeface="+mj-cs"/>
              </a:rPr>
              <a:t>Waterfall Model:</a:t>
            </a:r>
          </a:p>
          <a:p>
            <a:pPr marL="0" indent="0">
              <a:buNone/>
            </a:pPr>
            <a:r>
              <a:rPr lang="en-IN" sz="1200" b="1" kern="100" dirty="0">
                <a:effectLst/>
                <a:ea typeface="Aptos" panose="020B0004020202020204" pitchFamily="34" charset="0"/>
                <a:cs typeface="Times New Roman" panose="02020603050405020304" pitchFamily="18" charset="0"/>
              </a:rPr>
              <a:t>1. Sequential (Waterfall) :</a:t>
            </a:r>
            <a:endParaRPr lang="en-US" sz="1200" dirty="0"/>
          </a:p>
          <a:p>
            <a:pPr algn="just">
              <a:lnSpc>
                <a:spcPct val="115000"/>
              </a:lnSpc>
              <a:spcBef>
                <a:spcPts val="0"/>
              </a:spcBef>
            </a:pPr>
            <a:r>
              <a:rPr lang="en-IN" sz="1200" kern="100" dirty="0">
                <a:cs typeface="Times New Roman" panose="02020603050405020304" pitchFamily="18" charset="0"/>
              </a:rPr>
              <a:t>The Waterfall model is one of the traditional approaches to software development. The project flows in a sequential manner from one phase to the next where</a:t>
            </a:r>
          </a:p>
          <a:p>
            <a:pPr marL="0" indent="0" algn="just">
              <a:lnSpc>
                <a:spcPct val="115000"/>
              </a:lnSpc>
              <a:spcBef>
                <a:spcPts val="0"/>
              </a:spcBef>
              <a:buNone/>
            </a:pPr>
            <a:r>
              <a:rPr lang="en-IN" sz="1200" kern="100" dirty="0">
                <a:cs typeface="Times New Roman" panose="02020603050405020304" pitchFamily="18" charset="0"/>
              </a:rPr>
              <a:t>       Each phase must be completed before next phase.</a:t>
            </a:r>
          </a:p>
          <a:p>
            <a:pPr algn="just">
              <a:lnSpc>
                <a:spcPct val="115000"/>
              </a:lnSpc>
              <a:spcBef>
                <a:spcPts val="0"/>
              </a:spcBef>
            </a:pPr>
            <a:r>
              <a:rPr lang="en-IN" sz="1200" kern="100" dirty="0">
                <a:cs typeface="Times New Roman" panose="02020603050405020304" pitchFamily="18" charset="0"/>
              </a:rPr>
              <a:t>The development process follows a strict sequence of phases — Requirements Gathering → Design → Implementation → Testing → Deployment.</a:t>
            </a:r>
          </a:p>
          <a:p>
            <a:pPr>
              <a:lnSpc>
                <a:spcPct val="115000"/>
              </a:lnSpc>
              <a:spcBef>
                <a:spcPts val="0"/>
              </a:spcBef>
            </a:pPr>
            <a:r>
              <a:rPr lang="en-IN" sz="1200" kern="100" dirty="0">
                <a:cs typeface="Times New Roman" panose="02020603050405020304" pitchFamily="18" charset="0"/>
              </a:rPr>
              <a:t>Once requirements are defined, it is difficult to change them, and changes are expensive later in the process which is Good for projects with minimal changes</a:t>
            </a:r>
          </a:p>
          <a:p>
            <a:pPr algn="just">
              <a:lnSpc>
                <a:spcPct val="115000"/>
              </a:lnSpc>
              <a:spcBef>
                <a:spcPts val="0"/>
              </a:spcBef>
            </a:pPr>
            <a:r>
              <a:rPr lang="en-IN" sz="1200" kern="100" dirty="0">
                <a:cs typeface="Times New Roman" panose="02020603050405020304" pitchFamily="18" charset="0"/>
              </a:rPr>
              <a:t>Testing is done at the end so bugs cannot be discovered until the end.</a:t>
            </a:r>
          </a:p>
          <a:p>
            <a:pPr algn="just">
              <a:lnSpc>
                <a:spcPct val="115000"/>
              </a:lnSpc>
              <a:spcBef>
                <a:spcPts val="0"/>
              </a:spcBef>
            </a:pPr>
            <a:r>
              <a:rPr lang="en-IN" sz="1200" kern="100" dirty="0">
                <a:cs typeface="Times New Roman" panose="02020603050405020304" pitchFamily="18" charset="0"/>
              </a:rPr>
              <a:t>Not ideal for large project</a:t>
            </a:r>
          </a:p>
          <a:p>
            <a:pPr marL="0" marR="0" lvl="0" indent="0">
              <a:lnSpc>
                <a:spcPct val="115000"/>
              </a:lnSpc>
              <a:spcAft>
                <a:spcPts val="800"/>
              </a:spcAft>
              <a:buNone/>
            </a:pPr>
            <a:r>
              <a:rPr lang="en-IN" sz="1200" b="1" kern="0" dirty="0">
                <a:effectLst/>
                <a:ea typeface="Times New Roman" panose="02020603050405020304" pitchFamily="18" charset="0"/>
                <a:cs typeface="Times New Roman" panose="02020603050405020304" pitchFamily="18" charset="0"/>
              </a:rPr>
              <a:t>When to Use:</a:t>
            </a:r>
            <a:endParaRPr lang="en-IN" sz="1200" kern="100" dirty="0">
              <a:effectLst/>
              <a:ea typeface="Aptos" panose="020B0004020202020204" pitchFamily="34" charset="0"/>
              <a:cs typeface="Times New Roman" panose="02020603050405020304" pitchFamily="18" charset="0"/>
            </a:endParaRPr>
          </a:p>
          <a:p>
            <a:pPr marL="171450" lvl="1" indent="-171450">
              <a:lnSpc>
                <a:spcPct val="115000"/>
              </a:lnSpc>
              <a:spcBef>
                <a:spcPts val="0"/>
              </a:spcBef>
            </a:pPr>
            <a:r>
              <a:rPr lang="en-IN" sz="1200" kern="100" dirty="0">
                <a:effectLst/>
                <a:ea typeface="Aptos" panose="020B0004020202020204" pitchFamily="34" charset="0"/>
                <a:cs typeface="Times New Roman" panose="02020603050405020304" pitchFamily="18" charset="0"/>
              </a:rPr>
              <a:t>If the project has clear, unchanging requirements</a:t>
            </a:r>
          </a:p>
          <a:p>
            <a:pPr marL="171450" lvl="1" indent="-171450">
              <a:lnSpc>
                <a:spcPct val="115000"/>
              </a:lnSpc>
              <a:spcBef>
                <a:spcPts val="0"/>
              </a:spcBef>
            </a:pPr>
            <a:r>
              <a:rPr lang="en-IN" sz="1200" kern="100" dirty="0">
                <a:effectLst/>
                <a:ea typeface="Aptos" panose="020B0004020202020204" pitchFamily="34" charset="0"/>
                <a:cs typeface="Times New Roman" panose="02020603050405020304" pitchFamily="18" charset="0"/>
              </a:rPr>
              <a:t>When the project scope is well-defined upfront and minimal changes are expected.</a:t>
            </a:r>
            <a:endParaRPr lang="en-IN" sz="1200" kern="100" dirty="0">
              <a:ea typeface="Aptos" panose="020B0004020202020204" pitchFamily="34" charset="0"/>
              <a:cs typeface="Times New Roman" panose="02020603050405020304" pitchFamily="18" charset="0"/>
            </a:endParaRPr>
          </a:p>
          <a:p>
            <a:pPr>
              <a:buNone/>
            </a:pPr>
            <a:r>
              <a:rPr lang="en-US" sz="1200" b="1" kern="100" dirty="0">
                <a:cs typeface="Times New Roman" panose="02020603050405020304" pitchFamily="18" charset="0"/>
              </a:rPr>
              <a:t>Stages:</a:t>
            </a:r>
          </a:p>
          <a:p>
            <a:pPr>
              <a:buFont typeface="+mj-lt"/>
              <a:buAutoNum type="arabicPeriod"/>
            </a:pPr>
            <a:r>
              <a:rPr lang="en-US" sz="1200" kern="100" dirty="0">
                <a:cs typeface="Times New Roman" panose="02020603050405020304" pitchFamily="18" charset="0"/>
              </a:rPr>
              <a:t>Requirement Gathering – Collect all the project requirements.</a:t>
            </a:r>
          </a:p>
          <a:p>
            <a:pPr>
              <a:buFont typeface="+mj-lt"/>
              <a:buAutoNum type="arabicPeriod"/>
            </a:pPr>
            <a:r>
              <a:rPr lang="en-US" sz="1200" kern="100" dirty="0">
                <a:cs typeface="Times New Roman" panose="02020603050405020304" pitchFamily="18" charset="0"/>
              </a:rPr>
              <a:t>System Design – Design system architecture and components.</a:t>
            </a:r>
          </a:p>
          <a:p>
            <a:pPr>
              <a:buFont typeface="+mj-lt"/>
              <a:buAutoNum type="arabicPeriod"/>
            </a:pPr>
            <a:r>
              <a:rPr lang="en-US" sz="1200" kern="100" dirty="0">
                <a:cs typeface="Times New Roman" panose="02020603050405020304" pitchFamily="18" charset="0"/>
              </a:rPr>
              <a:t>Development-coding – Developers write code based on the design.</a:t>
            </a:r>
          </a:p>
          <a:p>
            <a:pPr>
              <a:buFont typeface="+mj-lt"/>
              <a:buAutoNum type="arabicPeriod"/>
            </a:pPr>
            <a:r>
              <a:rPr lang="en-US" sz="1200" kern="100" dirty="0">
                <a:cs typeface="Times New Roman" panose="02020603050405020304" pitchFamily="18" charset="0"/>
              </a:rPr>
              <a:t>Testing – Conduct testing to find defects.</a:t>
            </a:r>
          </a:p>
          <a:p>
            <a:pPr>
              <a:buFont typeface="+mj-lt"/>
              <a:buAutoNum type="arabicPeriod"/>
            </a:pPr>
            <a:r>
              <a:rPr lang="en-US" sz="1200" kern="100" dirty="0">
                <a:cs typeface="Times New Roman" panose="02020603050405020304" pitchFamily="18" charset="0"/>
              </a:rPr>
              <a:t>Deployment – Deploy the software.</a:t>
            </a:r>
          </a:p>
          <a:p>
            <a:pPr>
              <a:buFont typeface="+mj-lt"/>
              <a:buAutoNum type="arabicPeriod"/>
            </a:pPr>
            <a:r>
              <a:rPr lang="en-US" sz="1200" kern="100" dirty="0">
                <a:cs typeface="Times New Roman" panose="02020603050405020304" pitchFamily="18" charset="0"/>
              </a:rPr>
              <a:t>Maintenance – Post-deployment support and updates.</a:t>
            </a:r>
          </a:p>
          <a:p>
            <a:pPr marL="171450" lvl="1" indent="-171450">
              <a:lnSpc>
                <a:spcPct val="115000"/>
              </a:lnSpc>
              <a:spcBef>
                <a:spcPts val="0"/>
              </a:spcBef>
            </a:pPr>
            <a:endParaRPr lang="en-IN" sz="1200" kern="100" dirty="0">
              <a:effectLst/>
              <a:ea typeface="Aptos" panose="020B0004020202020204" pitchFamily="34" charset="0"/>
              <a:cs typeface="Times New Roman" panose="02020603050405020304" pitchFamily="18" charset="0"/>
            </a:endParaRPr>
          </a:p>
          <a:p>
            <a:pPr marL="171450" lvl="1" indent="-171450">
              <a:lnSpc>
                <a:spcPct val="115000"/>
              </a:lnSpc>
              <a:spcBef>
                <a:spcPts val="0"/>
              </a:spcBef>
            </a:pPr>
            <a:endParaRPr lang="en-IN" sz="1200" kern="100" dirty="0">
              <a:ea typeface="Aptos" panose="020B0004020202020204" pitchFamily="34" charset="0"/>
              <a:cs typeface="Times New Roman" panose="02020603050405020304" pitchFamily="18" charset="0"/>
            </a:endParaRPr>
          </a:p>
          <a:p>
            <a:pPr marL="0" indent="0">
              <a:buNone/>
            </a:pPr>
            <a:endParaRPr lang="en-IN" sz="1200" dirty="0">
              <a:ea typeface="+mj-ea"/>
              <a:cs typeface="+mj-cs"/>
            </a:endParaRPr>
          </a:p>
        </p:txBody>
      </p:sp>
    </p:spTree>
    <p:extLst>
      <p:ext uri="{BB962C8B-B14F-4D97-AF65-F5344CB8AC3E}">
        <p14:creationId xmlns:p14="http://schemas.microsoft.com/office/powerpoint/2010/main" val="42025925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C003203-1838-8FA7-B02C-FD5869AEE2C9}"/>
              </a:ext>
            </a:extLst>
          </p:cNvPr>
          <p:cNvSpPr>
            <a:spLocks noGrp="1"/>
          </p:cNvSpPr>
          <p:nvPr>
            <p:ph idx="1"/>
          </p:nvPr>
        </p:nvSpPr>
        <p:spPr>
          <a:xfrm>
            <a:off x="838200" y="550606"/>
            <a:ext cx="10515600" cy="5626357"/>
          </a:xfrm>
        </p:spPr>
        <p:txBody>
          <a:bodyPr>
            <a:normAutofit/>
          </a:bodyPr>
          <a:lstStyle/>
          <a:p>
            <a:pPr marL="0" marR="0">
              <a:lnSpc>
                <a:spcPct val="115000"/>
              </a:lnSpc>
              <a:spcAft>
                <a:spcPts val="800"/>
              </a:spcAft>
              <a:buNone/>
            </a:pPr>
            <a:r>
              <a:rPr lang="en-IN" sz="1200" b="1" kern="100" dirty="0">
                <a:effectLst/>
                <a:ea typeface="Aptos" panose="020B0004020202020204" pitchFamily="34" charset="0"/>
                <a:cs typeface="Times New Roman" panose="02020603050405020304" pitchFamily="18" charset="0"/>
              </a:rPr>
              <a:t>2. RUP (Rational Unified Process) Model:</a:t>
            </a:r>
            <a:endParaRPr lang="en-IN" sz="1200" kern="100" dirty="0">
              <a:effectLst/>
              <a:ea typeface="Aptos" panose="020B0004020202020204" pitchFamily="34" charset="0"/>
              <a:cs typeface="Times New Roman" panose="02020603050405020304" pitchFamily="18" charset="0"/>
            </a:endParaRPr>
          </a:p>
          <a:p>
            <a:pPr algn="just"/>
            <a:r>
              <a:rPr lang="en-IN" sz="1200" b="1" dirty="0">
                <a:effectLst/>
                <a:ea typeface="Aptos" panose="020B0004020202020204" pitchFamily="34" charset="0"/>
              </a:rPr>
              <a:t>RUP</a:t>
            </a:r>
            <a:r>
              <a:rPr lang="en-IN" sz="1200" dirty="0">
                <a:effectLst/>
                <a:ea typeface="Aptos" panose="020B0004020202020204" pitchFamily="34" charset="0"/>
              </a:rPr>
              <a:t> is a structured software development and divides the project into four main phases: </a:t>
            </a:r>
            <a:r>
              <a:rPr lang="en-IN" sz="1200" b="1" dirty="0">
                <a:effectLst/>
                <a:ea typeface="Aptos" panose="020B0004020202020204" pitchFamily="34" charset="0"/>
              </a:rPr>
              <a:t>Inception</a:t>
            </a:r>
            <a:r>
              <a:rPr lang="en-IN" sz="1200" dirty="0">
                <a:effectLst/>
                <a:ea typeface="Aptos" panose="020B0004020202020204" pitchFamily="34" charset="0"/>
              </a:rPr>
              <a:t>, </a:t>
            </a:r>
            <a:r>
              <a:rPr lang="en-IN" sz="1200" b="1" dirty="0">
                <a:effectLst/>
                <a:ea typeface="Aptos" panose="020B0004020202020204" pitchFamily="34" charset="0"/>
              </a:rPr>
              <a:t>Elaboration</a:t>
            </a:r>
            <a:r>
              <a:rPr lang="en-IN" sz="1200" dirty="0">
                <a:effectLst/>
                <a:ea typeface="Aptos" panose="020B0004020202020204" pitchFamily="34" charset="0"/>
              </a:rPr>
              <a:t>, </a:t>
            </a:r>
            <a:r>
              <a:rPr lang="en-IN" sz="1200" b="1" dirty="0">
                <a:effectLst/>
                <a:ea typeface="Aptos" panose="020B0004020202020204" pitchFamily="34" charset="0"/>
              </a:rPr>
              <a:t>Construction</a:t>
            </a:r>
            <a:r>
              <a:rPr lang="en-IN" sz="1200" dirty="0">
                <a:effectLst/>
                <a:ea typeface="Aptos" panose="020B0004020202020204" pitchFamily="34" charset="0"/>
              </a:rPr>
              <a:t>, and </a:t>
            </a:r>
            <a:r>
              <a:rPr lang="en-IN" sz="1200" b="1" dirty="0">
                <a:effectLst/>
                <a:ea typeface="Aptos" panose="020B0004020202020204" pitchFamily="34" charset="0"/>
              </a:rPr>
              <a:t>Transition </a:t>
            </a:r>
            <a:r>
              <a:rPr lang="en-IN" sz="1200" dirty="0">
                <a:effectLst/>
                <a:ea typeface="Aptos" panose="020B0004020202020204" pitchFamily="34" charset="0"/>
              </a:rPr>
              <a:t>with clear goals for each phase.</a:t>
            </a:r>
            <a:endParaRPr lang="en-IN" sz="1200" kern="100" dirty="0">
              <a:effectLst/>
              <a:ea typeface="Aptos" panose="020B0004020202020204" pitchFamily="34" charset="0"/>
              <a:cs typeface="Times New Roman" panose="02020603050405020304" pitchFamily="18" charset="0"/>
            </a:endParaRPr>
          </a:p>
          <a:p>
            <a:pPr>
              <a:lnSpc>
                <a:spcPct val="115000"/>
              </a:lnSpc>
              <a:spcBef>
                <a:spcPts val="0"/>
              </a:spcBef>
              <a:tabLst>
                <a:tab pos="457200" algn="l"/>
              </a:tabLst>
            </a:pPr>
            <a:r>
              <a:rPr lang="en-IN" sz="1200" kern="100" dirty="0">
                <a:effectLst/>
                <a:ea typeface="Aptos" panose="020B0004020202020204" pitchFamily="34" charset="0"/>
                <a:cs typeface="Times New Roman" panose="02020603050405020304" pitchFamily="18" charset="0"/>
              </a:rPr>
              <a:t>Allows for changes and adaptations as the project progresses.</a:t>
            </a:r>
          </a:p>
          <a:p>
            <a:pPr>
              <a:lnSpc>
                <a:spcPct val="115000"/>
              </a:lnSpc>
              <a:spcBef>
                <a:spcPts val="0"/>
              </a:spcBef>
            </a:pPr>
            <a:r>
              <a:rPr lang="en-IN" sz="1200" kern="100" dirty="0">
                <a:effectLst/>
                <a:ea typeface="Aptos" panose="020B0004020202020204" pitchFamily="34" charset="0"/>
                <a:cs typeface="Times New Roman" panose="02020603050405020304" pitchFamily="18" charset="0"/>
              </a:rPr>
              <a:t>Emphasis on risk management to identify and address risks early in the project.</a:t>
            </a:r>
          </a:p>
          <a:p>
            <a:pPr>
              <a:lnSpc>
                <a:spcPct val="115000"/>
              </a:lnSpc>
              <a:spcBef>
                <a:spcPts val="0"/>
              </a:spcBef>
            </a:pPr>
            <a:r>
              <a:rPr lang="en-IN" sz="1200" kern="100" dirty="0">
                <a:effectLst/>
                <a:ea typeface="Aptos" panose="020B0004020202020204" pitchFamily="34" charset="0"/>
                <a:cs typeface="Times New Roman" panose="02020603050405020304" pitchFamily="18" charset="0"/>
              </a:rPr>
              <a:t>Requires a lot of documentation, which may slow down development.</a:t>
            </a:r>
          </a:p>
          <a:p>
            <a:pPr>
              <a:lnSpc>
                <a:spcPct val="115000"/>
              </a:lnSpc>
              <a:spcBef>
                <a:spcPts val="0"/>
              </a:spcBef>
            </a:pPr>
            <a:r>
              <a:rPr lang="en-IN" sz="1200" kern="100" dirty="0">
                <a:effectLst/>
                <a:ea typeface="Aptos" panose="020B0004020202020204" pitchFamily="34" charset="0"/>
                <a:cs typeface="Times New Roman" panose="02020603050405020304" pitchFamily="18" charset="0"/>
              </a:rPr>
              <a:t>Needs skilled resources and tools to implement effectively.</a:t>
            </a:r>
            <a:endParaRPr lang="en-IN" sz="1200" kern="100" dirty="0">
              <a:ea typeface="Aptos" panose="020B0004020202020204" pitchFamily="34" charset="0"/>
              <a:cs typeface="Times New Roman" panose="02020603050405020304" pitchFamily="18" charset="0"/>
            </a:endParaRPr>
          </a:p>
          <a:p>
            <a:pPr marL="0" indent="0">
              <a:lnSpc>
                <a:spcPct val="115000"/>
              </a:lnSpc>
              <a:spcBef>
                <a:spcPts val="0"/>
              </a:spcBef>
              <a:buNone/>
            </a:pPr>
            <a:endParaRPr lang="en-IN" sz="1200" kern="100" dirty="0">
              <a:effectLst/>
              <a:ea typeface="Aptos" panose="020B0004020202020204" pitchFamily="34" charset="0"/>
              <a:cs typeface="Times New Roman" panose="02020603050405020304" pitchFamily="18" charset="0"/>
            </a:endParaRPr>
          </a:p>
          <a:p>
            <a:pPr marL="0" marR="0">
              <a:lnSpc>
                <a:spcPct val="115000"/>
              </a:lnSpc>
              <a:spcBef>
                <a:spcPts val="0"/>
              </a:spcBef>
              <a:buNone/>
            </a:pPr>
            <a:r>
              <a:rPr lang="en-IN" sz="1200" b="1" kern="100" dirty="0">
                <a:effectLst/>
                <a:ea typeface="Aptos" panose="020B0004020202020204" pitchFamily="34" charset="0"/>
                <a:cs typeface="Times New Roman" panose="02020603050405020304" pitchFamily="18" charset="0"/>
              </a:rPr>
              <a:t>When to Use:</a:t>
            </a:r>
          </a:p>
          <a:p>
            <a:pPr marL="0" marR="0">
              <a:lnSpc>
                <a:spcPct val="115000"/>
              </a:lnSpc>
              <a:spcBef>
                <a:spcPts val="0"/>
              </a:spcBef>
              <a:buNone/>
            </a:pPr>
            <a:endParaRPr lang="en-IN" sz="1200" kern="100" dirty="0">
              <a:effectLst/>
              <a:ea typeface="Aptos" panose="020B0004020202020204" pitchFamily="34" charset="0"/>
              <a:cs typeface="Times New Roman" panose="02020603050405020304" pitchFamily="18" charset="0"/>
            </a:endParaRPr>
          </a:p>
          <a:p>
            <a:pPr>
              <a:lnSpc>
                <a:spcPct val="115000"/>
              </a:lnSpc>
              <a:spcBef>
                <a:spcPts val="0"/>
              </a:spcBef>
              <a:buSzPts val="1000"/>
              <a:tabLst>
                <a:tab pos="457200" algn="l"/>
              </a:tabLst>
            </a:pPr>
            <a:r>
              <a:rPr lang="en-IN" sz="1200" kern="100" dirty="0">
                <a:effectLst/>
                <a:ea typeface="Aptos" panose="020B0004020202020204" pitchFamily="34" charset="0"/>
                <a:cs typeface="Times New Roman" panose="02020603050405020304" pitchFamily="18" charset="0"/>
              </a:rPr>
              <a:t>Ideal for large, complex projects with changing requirements.</a:t>
            </a:r>
          </a:p>
          <a:p>
            <a:pPr>
              <a:lnSpc>
                <a:spcPct val="115000"/>
              </a:lnSpc>
              <a:spcBef>
                <a:spcPts val="0"/>
              </a:spcBef>
              <a:buSzPts val="1000"/>
              <a:tabLst>
                <a:tab pos="457200" algn="l"/>
              </a:tabLst>
            </a:pPr>
            <a:r>
              <a:rPr lang="en-IN" sz="1200" kern="100" dirty="0">
                <a:effectLst/>
                <a:ea typeface="Aptos" panose="020B0004020202020204" pitchFamily="34" charset="0"/>
                <a:cs typeface="Times New Roman" panose="02020603050405020304" pitchFamily="18" charset="0"/>
              </a:rPr>
              <a:t>Projects where architectural design and risk management are critical.</a:t>
            </a:r>
          </a:p>
          <a:p>
            <a:pPr>
              <a:lnSpc>
                <a:spcPct val="115000"/>
              </a:lnSpc>
              <a:spcBef>
                <a:spcPts val="0"/>
              </a:spcBef>
              <a:buSzPts val="1000"/>
              <a:tabLst>
                <a:tab pos="457200" algn="l"/>
              </a:tabLst>
            </a:pPr>
            <a:r>
              <a:rPr lang="en-IN" sz="1200" kern="100" dirty="0">
                <a:effectLst/>
                <a:ea typeface="Aptos" panose="020B0004020202020204" pitchFamily="34" charset="0"/>
                <a:cs typeface="Times New Roman" panose="02020603050405020304" pitchFamily="18" charset="0"/>
              </a:rPr>
              <a:t>When you need an adaptable framework but still want structure and discipline.</a:t>
            </a:r>
          </a:p>
          <a:p>
            <a:pPr>
              <a:buNone/>
            </a:pPr>
            <a:r>
              <a:rPr lang="en-US" sz="1200" b="1" dirty="0"/>
              <a:t>Phases:</a:t>
            </a:r>
          </a:p>
          <a:p>
            <a:pPr>
              <a:buFont typeface="+mj-lt"/>
              <a:buAutoNum type="arabicPeriod"/>
            </a:pPr>
            <a:r>
              <a:rPr lang="en-US" sz="1200" dirty="0"/>
              <a:t>Inception – Define project goals, scope, and identify key requirements.</a:t>
            </a:r>
          </a:p>
          <a:p>
            <a:pPr>
              <a:buFont typeface="+mj-lt"/>
              <a:buAutoNum type="arabicPeriod"/>
            </a:pPr>
            <a:r>
              <a:rPr lang="en-US" sz="1200" dirty="0"/>
              <a:t>Elaboration – Analyze the project’s requirements in detail and design the architecture.</a:t>
            </a:r>
          </a:p>
          <a:p>
            <a:pPr>
              <a:buFont typeface="+mj-lt"/>
              <a:buAutoNum type="arabicPeriod"/>
            </a:pPr>
            <a:r>
              <a:rPr lang="en-US" sz="1200" dirty="0"/>
              <a:t>Construction – Build the system with iterations (smaller versions) of the product.</a:t>
            </a:r>
          </a:p>
          <a:p>
            <a:pPr>
              <a:buFont typeface="+mj-lt"/>
              <a:buAutoNum type="arabicPeriod"/>
            </a:pPr>
            <a:r>
              <a:rPr lang="en-US" sz="1200" dirty="0"/>
              <a:t>Transition – Finalize the product and deploy it to the user.</a:t>
            </a:r>
          </a:p>
          <a:p>
            <a:pPr>
              <a:lnSpc>
                <a:spcPct val="115000"/>
              </a:lnSpc>
              <a:spcBef>
                <a:spcPts val="0"/>
              </a:spcBef>
              <a:buSzPts val="1000"/>
              <a:tabLst>
                <a:tab pos="457200" algn="l"/>
              </a:tabLst>
            </a:pPr>
            <a:endParaRPr lang="en-IN" sz="3700" kern="100" dirty="0">
              <a:ea typeface="Aptos" panose="020B0004020202020204" pitchFamily="34" charset="0"/>
              <a:cs typeface="Times New Roman" panose="02020603050405020304" pitchFamily="18" charset="0"/>
            </a:endParaRPr>
          </a:p>
          <a:p>
            <a:pPr>
              <a:lnSpc>
                <a:spcPct val="115000"/>
              </a:lnSpc>
              <a:spcBef>
                <a:spcPts val="0"/>
              </a:spcBef>
              <a:buSzPts val="1000"/>
              <a:tabLst>
                <a:tab pos="457200" algn="l"/>
              </a:tabLst>
            </a:pPr>
            <a:endParaRPr lang="en-IN" sz="3700" kern="100" dirty="0">
              <a:effectLst/>
              <a:ea typeface="Aptos" panose="020B0004020202020204" pitchFamily="34" charset="0"/>
              <a:cs typeface="Times New Roman" panose="02020603050405020304" pitchFamily="18" charset="0"/>
            </a:endParaRPr>
          </a:p>
          <a:p>
            <a:pPr>
              <a:lnSpc>
                <a:spcPct val="115000"/>
              </a:lnSpc>
              <a:spcBef>
                <a:spcPts val="0"/>
              </a:spcBef>
              <a:buSzPts val="1000"/>
              <a:tabLst>
                <a:tab pos="457200" algn="l"/>
              </a:tabLst>
            </a:pPr>
            <a:endParaRPr lang="en-IN" sz="3700" kern="100" dirty="0">
              <a:ea typeface="Aptos" panose="020B0004020202020204" pitchFamily="34" charset="0"/>
              <a:cs typeface="Times New Roman" panose="02020603050405020304" pitchFamily="18" charset="0"/>
            </a:endParaRPr>
          </a:p>
          <a:p>
            <a:pPr>
              <a:lnSpc>
                <a:spcPct val="115000"/>
              </a:lnSpc>
              <a:spcBef>
                <a:spcPts val="0"/>
              </a:spcBef>
              <a:buSzPts val="1000"/>
              <a:tabLst>
                <a:tab pos="457200" algn="l"/>
              </a:tabLst>
            </a:pPr>
            <a:endParaRPr lang="en-IN" sz="3700" kern="100" dirty="0">
              <a:effectLst/>
              <a:ea typeface="Aptos" panose="020B0004020202020204" pitchFamily="34" charset="0"/>
              <a:cs typeface="Times New Roman" panose="02020603050405020304" pitchFamily="18" charset="0"/>
            </a:endParaRPr>
          </a:p>
          <a:p>
            <a:pPr>
              <a:lnSpc>
                <a:spcPct val="115000"/>
              </a:lnSpc>
              <a:spcBef>
                <a:spcPts val="0"/>
              </a:spcBef>
            </a:pPr>
            <a:endParaRPr lang="en-IN" sz="1200" kern="100" dirty="0">
              <a:effectLst/>
              <a:ea typeface="Aptos" panose="020B0004020202020204" pitchFamily="34" charset="0"/>
              <a:cs typeface="Times New Roman" panose="02020603050405020304" pitchFamily="18" charset="0"/>
            </a:endParaRPr>
          </a:p>
          <a:p>
            <a:endParaRPr lang="en-IN" dirty="0"/>
          </a:p>
        </p:txBody>
      </p:sp>
    </p:spTree>
    <p:extLst>
      <p:ext uri="{BB962C8B-B14F-4D97-AF65-F5344CB8AC3E}">
        <p14:creationId xmlns:p14="http://schemas.microsoft.com/office/powerpoint/2010/main" val="23184141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469B970-E7AB-5197-FCB7-15EF4348A329}"/>
              </a:ext>
            </a:extLst>
          </p:cNvPr>
          <p:cNvSpPr>
            <a:spLocks noGrp="1"/>
          </p:cNvSpPr>
          <p:nvPr>
            <p:ph idx="1"/>
          </p:nvPr>
        </p:nvSpPr>
        <p:spPr>
          <a:xfrm>
            <a:off x="838200" y="576072"/>
            <a:ext cx="10515600" cy="5600891"/>
          </a:xfrm>
        </p:spPr>
        <p:txBody>
          <a:bodyPr>
            <a:normAutofit/>
          </a:bodyPr>
          <a:lstStyle/>
          <a:p>
            <a:pPr marL="0" marR="0">
              <a:lnSpc>
                <a:spcPct val="115000"/>
              </a:lnSpc>
              <a:spcAft>
                <a:spcPts val="800"/>
              </a:spcAft>
              <a:buNone/>
            </a:pPr>
            <a:r>
              <a:rPr lang="en-IN" sz="1200" b="1" kern="100" dirty="0">
                <a:effectLst/>
                <a:ea typeface="Aptos" panose="020B0004020202020204" pitchFamily="34" charset="0"/>
                <a:cs typeface="Times New Roman" panose="02020603050405020304" pitchFamily="18" charset="0"/>
              </a:rPr>
              <a:t>3. Spiral Model:</a:t>
            </a:r>
            <a:endParaRPr lang="en-IN" sz="1200" kern="100" dirty="0">
              <a:effectLst/>
              <a:ea typeface="Aptos" panose="020B0004020202020204" pitchFamily="34" charset="0"/>
              <a:cs typeface="Times New Roman" panose="02020603050405020304" pitchFamily="18" charset="0"/>
            </a:endParaRPr>
          </a:p>
          <a:p>
            <a:pPr marL="0" marR="0">
              <a:lnSpc>
                <a:spcPct val="100000"/>
              </a:lnSpc>
              <a:spcAft>
                <a:spcPts val="800"/>
              </a:spcAft>
              <a:buFont typeface="Arial" panose="020B0604020202020204" pitchFamily="34" charset="0"/>
              <a:buNone/>
            </a:pPr>
            <a:r>
              <a:rPr lang="en-IN" sz="1200" dirty="0"/>
              <a:t>The Spiral model focuses on refining the product through repeated cycles, with each cycle addressing specific risks and adding new features. Helps in identify and mitigate risks early in the project. As Each cycle involves identifying and analysing risks, its easy to addressed before moving to the next phase.</a:t>
            </a:r>
          </a:p>
          <a:p>
            <a:pPr>
              <a:lnSpc>
                <a:spcPct val="100000"/>
              </a:lnSpc>
              <a:spcBef>
                <a:spcPts val="0"/>
              </a:spcBef>
            </a:pPr>
            <a:r>
              <a:rPr lang="en-IN" sz="1200" dirty="0"/>
              <a:t>The product evolves gradually with each iteration, becoming more complete with each cycle. Allows for continuous refinement and changes based on user feedback.</a:t>
            </a:r>
          </a:p>
          <a:p>
            <a:pPr>
              <a:lnSpc>
                <a:spcPct val="100000"/>
              </a:lnSpc>
              <a:spcBef>
                <a:spcPts val="0"/>
              </a:spcBef>
            </a:pPr>
            <a:r>
              <a:rPr lang="en-IN" sz="1200" dirty="0"/>
              <a:t>Issues can be identified early through regular cycles of feedback.</a:t>
            </a:r>
          </a:p>
          <a:p>
            <a:pPr>
              <a:lnSpc>
                <a:spcPct val="100000"/>
              </a:lnSpc>
              <a:spcBef>
                <a:spcPts val="0"/>
              </a:spcBef>
            </a:pPr>
            <a:r>
              <a:rPr lang="en-IN" sz="1200" dirty="0"/>
              <a:t>Managing the spirals and ensuring proper risk analysis can be complex and resource-intensive.</a:t>
            </a:r>
          </a:p>
          <a:p>
            <a:pPr>
              <a:lnSpc>
                <a:spcPct val="100000"/>
              </a:lnSpc>
              <a:spcBef>
                <a:spcPts val="0"/>
              </a:spcBef>
            </a:pPr>
            <a:r>
              <a:rPr lang="en-IN" sz="1200" dirty="0"/>
              <a:t>It is Not Suitable for Small Projects due to its complexity.</a:t>
            </a:r>
          </a:p>
          <a:p>
            <a:pPr>
              <a:lnSpc>
                <a:spcPct val="100000"/>
              </a:lnSpc>
              <a:spcBef>
                <a:spcPts val="0"/>
              </a:spcBef>
              <a:spcAft>
                <a:spcPts val="800"/>
              </a:spcAft>
            </a:pPr>
            <a:r>
              <a:rPr lang="en-IN" sz="1200" dirty="0"/>
              <a:t>The repeated evaluation and refinement cycles can extend the timeline and increase costs.</a:t>
            </a:r>
          </a:p>
          <a:p>
            <a:pPr marL="0" indent="0">
              <a:lnSpc>
                <a:spcPct val="100000"/>
              </a:lnSpc>
              <a:spcBef>
                <a:spcPts val="0"/>
              </a:spcBef>
              <a:spcAft>
                <a:spcPts val="800"/>
              </a:spcAft>
              <a:buNone/>
            </a:pPr>
            <a:r>
              <a:rPr lang="en-IN" sz="1200" b="1" dirty="0"/>
              <a:t>When to Use:</a:t>
            </a:r>
          </a:p>
          <a:p>
            <a:pPr marL="400050" indent="-285750">
              <a:lnSpc>
                <a:spcPct val="100000"/>
              </a:lnSpc>
              <a:spcBef>
                <a:spcPts val="0"/>
              </a:spcBef>
            </a:pPr>
            <a:r>
              <a:rPr lang="en-IN" sz="1200" dirty="0"/>
              <a:t>Suitable for large and complex projects with significant risks and uncertainties.</a:t>
            </a:r>
          </a:p>
          <a:p>
            <a:pPr marL="400050" indent="-285750">
              <a:lnSpc>
                <a:spcPct val="100000"/>
              </a:lnSpc>
              <a:spcBef>
                <a:spcPts val="0"/>
              </a:spcBef>
              <a:spcAft>
                <a:spcPts val="800"/>
              </a:spcAft>
            </a:pPr>
            <a:r>
              <a:rPr lang="en-IN" sz="1200" dirty="0"/>
              <a:t>Projects that require continuous refinement and where requirements are expected to evolve over time.</a:t>
            </a:r>
          </a:p>
          <a:p>
            <a:pPr>
              <a:buNone/>
            </a:pPr>
            <a:r>
              <a:rPr lang="en-US" sz="1200" b="1" dirty="0"/>
              <a:t>Phases:</a:t>
            </a:r>
            <a:endParaRPr lang="en-US" sz="1200" dirty="0"/>
          </a:p>
          <a:p>
            <a:pPr>
              <a:buFont typeface="+mj-lt"/>
              <a:buAutoNum type="arabicPeriod"/>
            </a:pPr>
            <a:r>
              <a:rPr lang="en-US" sz="1200" dirty="0"/>
              <a:t>Planning – Define objectives, constraints, and risks.</a:t>
            </a:r>
          </a:p>
          <a:p>
            <a:pPr>
              <a:buFont typeface="+mj-lt"/>
              <a:buAutoNum type="arabicPeriod"/>
            </a:pPr>
            <a:r>
              <a:rPr lang="en-US" sz="1200" dirty="0"/>
              <a:t>Risk Analysis – Identify potential risks and mitigate them.</a:t>
            </a:r>
          </a:p>
          <a:p>
            <a:pPr>
              <a:buFont typeface="+mj-lt"/>
              <a:buAutoNum type="arabicPeriod"/>
            </a:pPr>
            <a:r>
              <a:rPr lang="en-US" sz="1200" dirty="0"/>
              <a:t>Engineering – Design and develop the system.</a:t>
            </a:r>
          </a:p>
          <a:p>
            <a:pPr>
              <a:buFont typeface="+mj-lt"/>
              <a:buAutoNum type="arabicPeriod"/>
            </a:pPr>
            <a:r>
              <a:rPr lang="en-US" sz="1200" dirty="0"/>
              <a:t>Testing &amp; Evaluation – Test the system and evaluate progress.</a:t>
            </a:r>
          </a:p>
          <a:p>
            <a:pPr marL="400050" indent="-285750">
              <a:lnSpc>
                <a:spcPct val="100000"/>
              </a:lnSpc>
              <a:spcBef>
                <a:spcPts val="0"/>
              </a:spcBef>
              <a:spcAft>
                <a:spcPts val="800"/>
              </a:spcAft>
            </a:pPr>
            <a:endParaRPr lang="en-IN" sz="1200" dirty="0"/>
          </a:p>
          <a:p>
            <a:endParaRPr lang="en-IN" dirty="0"/>
          </a:p>
        </p:txBody>
      </p:sp>
    </p:spTree>
    <p:extLst>
      <p:ext uri="{BB962C8B-B14F-4D97-AF65-F5344CB8AC3E}">
        <p14:creationId xmlns:p14="http://schemas.microsoft.com/office/powerpoint/2010/main" val="39927801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81EA6C4-179E-4268-AE58-33C3BD1CD301}"/>
              </a:ext>
            </a:extLst>
          </p:cNvPr>
          <p:cNvSpPr>
            <a:spLocks noGrp="1"/>
          </p:cNvSpPr>
          <p:nvPr>
            <p:ph idx="1"/>
          </p:nvPr>
        </p:nvSpPr>
        <p:spPr>
          <a:xfrm>
            <a:off x="838200" y="832104"/>
            <a:ext cx="10515600" cy="5344859"/>
          </a:xfrm>
        </p:spPr>
        <p:txBody>
          <a:bodyPr>
            <a:normAutofit/>
          </a:bodyPr>
          <a:lstStyle/>
          <a:p>
            <a:pPr marL="0" marR="0" algn="just">
              <a:lnSpc>
                <a:spcPct val="115000"/>
              </a:lnSpc>
              <a:spcAft>
                <a:spcPts val="800"/>
              </a:spcAft>
              <a:buNone/>
            </a:pPr>
            <a:r>
              <a:rPr lang="en-IN" sz="1200" b="1" kern="100" dirty="0">
                <a:latin typeface="Calibri" panose="020F0502020204030204" pitchFamily="34" charset="0"/>
                <a:cs typeface="Times New Roman" panose="02020603050405020304" pitchFamily="18" charset="0"/>
              </a:rPr>
              <a:t>4. Scrum (Agile):</a:t>
            </a:r>
          </a:p>
          <a:p>
            <a:pPr marL="457200" marR="0" algn="just">
              <a:lnSpc>
                <a:spcPct val="115000"/>
              </a:lnSpc>
              <a:spcAft>
                <a:spcPts val="800"/>
              </a:spcAft>
              <a:buNone/>
            </a:pPr>
            <a:r>
              <a:rPr lang="en-IN" sz="1200" kern="100" dirty="0">
                <a:latin typeface="Calibri" panose="020F0502020204030204" pitchFamily="34" charset="0"/>
                <a:cs typeface="Times New Roman" panose="02020603050405020304" pitchFamily="18" charset="0"/>
              </a:rPr>
              <a:t>Scrum is highly flexible and iterative, encouraging collaboration, quick delivery, and frequent feedback, making it suitable for fast-paced projects with evolving needs.</a:t>
            </a:r>
          </a:p>
          <a:p>
            <a:pPr marL="0" marR="0" lvl="0" indent="0" algn="just">
              <a:lnSpc>
                <a:spcPct val="115000"/>
              </a:lnSpc>
              <a:spcAft>
                <a:spcPts val="800"/>
              </a:spcAft>
              <a:buSzPts val="1000"/>
              <a:buNone/>
              <a:tabLst>
                <a:tab pos="457200" algn="l"/>
              </a:tabLst>
            </a:pPr>
            <a:r>
              <a:rPr lang="en-IN" sz="1200" b="1" kern="100" dirty="0">
                <a:latin typeface="Calibri" panose="020F0502020204030204" pitchFamily="34" charset="0"/>
                <a:cs typeface="Times New Roman" panose="02020603050405020304" pitchFamily="18" charset="0"/>
              </a:rPr>
              <a:t>Roles:</a:t>
            </a:r>
          </a:p>
          <a:p>
            <a:pPr algn="just">
              <a:lnSpc>
                <a:spcPct val="115000"/>
              </a:lnSpc>
              <a:spcBef>
                <a:spcPts val="0"/>
              </a:spcBef>
              <a:buSzPts val="1000"/>
              <a:tabLst>
                <a:tab pos="457200" algn="l"/>
              </a:tabLst>
            </a:pPr>
            <a:r>
              <a:rPr lang="en-IN" sz="1200" b="1" kern="100" dirty="0">
                <a:latin typeface="Calibri" panose="020F0502020204030204" pitchFamily="34" charset="0"/>
                <a:cs typeface="Times New Roman" panose="02020603050405020304" pitchFamily="18" charset="0"/>
              </a:rPr>
              <a:t>Product Owner: </a:t>
            </a:r>
            <a:r>
              <a:rPr lang="en-IN" sz="1200" kern="100" dirty="0">
                <a:latin typeface="Calibri" panose="020F0502020204030204" pitchFamily="34" charset="0"/>
                <a:cs typeface="Times New Roman" panose="02020603050405020304" pitchFamily="18" charset="0"/>
              </a:rPr>
              <a:t>Responsible for the product backlog and prioritizing features.</a:t>
            </a:r>
          </a:p>
          <a:p>
            <a:pPr algn="just">
              <a:lnSpc>
                <a:spcPct val="115000"/>
              </a:lnSpc>
              <a:spcBef>
                <a:spcPts val="0"/>
              </a:spcBef>
              <a:buSzPts val="1000"/>
              <a:tabLst>
                <a:tab pos="457200" algn="l"/>
              </a:tabLst>
            </a:pPr>
            <a:r>
              <a:rPr lang="en-IN" sz="1200" b="1" kern="100" dirty="0">
                <a:latin typeface="Calibri" panose="020F0502020204030204" pitchFamily="34" charset="0"/>
                <a:cs typeface="Times New Roman" panose="02020603050405020304" pitchFamily="18" charset="0"/>
              </a:rPr>
              <a:t>Scrum Master: </a:t>
            </a:r>
            <a:r>
              <a:rPr lang="en-IN" sz="1200" kern="100" dirty="0">
                <a:latin typeface="Calibri" panose="020F0502020204030204" pitchFamily="34" charset="0"/>
                <a:cs typeface="Times New Roman" panose="02020603050405020304" pitchFamily="18" charset="0"/>
              </a:rPr>
              <a:t>Facilitates the Scrum process and removes impediments.</a:t>
            </a:r>
          </a:p>
          <a:p>
            <a:pPr algn="just">
              <a:lnSpc>
                <a:spcPct val="115000"/>
              </a:lnSpc>
              <a:spcBef>
                <a:spcPts val="0"/>
              </a:spcBef>
              <a:buSzPts val="1000"/>
              <a:tabLst>
                <a:tab pos="457200" algn="l"/>
              </a:tabLst>
            </a:pPr>
            <a:r>
              <a:rPr lang="en-IN" sz="1200" b="1" kern="100" dirty="0">
                <a:latin typeface="Calibri" panose="020F0502020204030204" pitchFamily="34" charset="0"/>
                <a:cs typeface="Times New Roman" panose="02020603050405020304" pitchFamily="18" charset="0"/>
              </a:rPr>
              <a:t>Development Team: </a:t>
            </a:r>
            <a:r>
              <a:rPr lang="en-IN" sz="1200" kern="100" dirty="0">
                <a:latin typeface="Calibri" panose="020F0502020204030204" pitchFamily="34" charset="0"/>
                <a:cs typeface="Times New Roman" panose="02020603050405020304" pitchFamily="18" charset="0"/>
              </a:rPr>
              <a:t>Works on the product features in each sprint.</a:t>
            </a:r>
          </a:p>
          <a:p>
            <a:pPr marL="0" marR="0" lvl="0" indent="0" algn="just">
              <a:lnSpc>
                <a:spcPct val="115000"/>
              </a:lnSpc>
              <a:spcAft>
                <a:spcPts val="800"/>
              </a:spcAft>
              <a:buSzPts val="1000"/>
              <a:buNone/>
              <a:tabLst>
                <a:tab pos="457200" algn="l"/>
              </a:tabLst>
            </a:pPr>
            <a:r>
              <a:rPr lang="en-IN" sz="1200" b="1" kern="100" dirty="0">
                <a:latin typeface="Calibri" panose="020F0502020204030204" pitchFamily="34" charset="0"/>
                <a:cs typeface="Times New Roman" panose="02020603050405020304" pitchFamily="18" charset="0"/>
              </a:rPr>
              <a:t>Phases:</a:t>
            </a:r>
          </a:p>
          <a:p>
            <a:pPr algn="just">
              <a:lnSpc>
                <a:spcPct val="150000"/>
              </a:lnSpc>
              <a:spcBef>
                <a:spcPts val="0"/>
              </a:spcBef>
              <a:buSzPts val="1000"/>
              <a:buFont typeface="+mj-lt"/>
              <a:buAutoNum type="arabicPeriod"/>
              <a:tabLst>
                <a:tab pos="457200" algn="l"/>
              </a:tabLst>
            </a:pPr>
            <a:r>
              <a:rPr lang="en-IN" sz="1200" kern="100" dirty="0">
                <a:latin typeface="Calibri" panose="020F0502020204030204" pitchFamily="34" charset="0"/>
                <a:cs typeface="Times New Roman" panose="02020603050405020304" pitchFamily="18" charset="0"/>
              </a:rPr>
              <a:t>Sprint Planning – Define tasks for the sprint.</a:t>
            </a:r>
          </a:p>
          <a:p>
            <a:pPr algn="just">
              <a:lnSpc>
                <a:spcPct val="150000"/>
              </a:lnSpc>
              <a:spcBef>
                <a:spcPts val="0"/>
              </a:spcBef>
              <a:buSzPts val="1000"/>
              <a:buFont typeface="+mj-lt"/>
              <a:buAutoNum type="arabicPeriod"/>
              <a:tabLst>
                <a:tab pos="457200" algn="l"/>
              </a:tabLst>
            </a:pPr>
            <a:r>
              <a:rPr lang="en-IN" sz="1200" kern="100" dirty="0">
                <a:latin typeface="Calibri" panose="020F0502020204030204" pitchFamily="34" charset="0"/>
                <a:cs typeface="Times New Roman" panose="02020603050405020304" pitchFamily="18" charset="0"/>
              </a:rPr>
              <a:t>Daily Scrum Meetings – Daily stand-up meetings for progress updates.</a:t>
            </a:r>
          </a:p>
          <a:p>
            <a:pPr algn="just">
              <a:lnSpc>
                <a:spcPct val="150000"/>
              </a:lnSpc>
              <a:spcBef>
                <a:spcPts val="0"/>
              </a:spcBef>
              <a:buSzPts val="1000"/>
              <a:buFont typeface="+mj-lt"/>
              <a:buAutoNum type="arabicPeriod"/>
              <a:tabLst>
                <a:tab pos="457200" algn="l"/>
              </a:tabLst>
            </a:pPr>
            <a:r>
              <a:rPr lang="en-IN" sz="1200" kern="100" dirty="0">
                <a:latin typeface="Calibri" panose="020F0502020204030204" pitchFamily="34" charset="0"/>
                <a:cs typeface="Times New Roman" panose="02020603050405020304" pitchFamily="18" charset="0"/>
              </a:rPr>
              <a:t>Sprint Review – Review the work completed in the sprint.</a:t>
            </a:r>
          </a:p>
          <a:p>
            <a:pPr algn="just">
              <a:lnSpc>
                <a:spcPct val="150000"/>
              </a:lnSpc>
              <a:spcBef>
                <a:spcPts val="0"/>
              </a:spcBef>
              <a:buSzPts val="1000"/>
              <a:buFont typeface="+mj-lt"/>
              <a:buAutoNum type="arabicPeriod"/>
              <a:tabLst>
                <a:tab pos="457200" algn="l"/>
              </a:tabLst>
            </a:pPr>
            <a:r>
              <a:rPr lang="en-IN" sz="1200" kern="100" dirty="0">
                <a:latin typeface="Calibri" panose="020F0502020204030204" pitchFamily="34" charset="0"/>
                <a:cs typeface="Times New Roman" panose="02020603050405020304" pitchFamily="18" charset="0"/>
              </a:rPr>
              <a:t>Sprint Retrospective – Reflect on the sprint to improve processes.</a:t>
            </a:r>
          </a:p>
          <a:p>
            <a:pPr marL="0" marR="0" algn="just">
              <a:lnSpc>
                <a:spcPct val="115000"/>
              </a:lnSpc>
              <a:spcAft>
                <a:spcPts val="800"/>
              </a:spcAft>
            </a:pPr>
            <a:r>
              <a:rPr lang="en-IN" sz="1200" b="1" kern="100" dirty="0">
                <a:latin typeface="Calibri" panose="020F0502020204030204" pitchFamily="34" charset="0"/>
                <a:cs typeface="Times New Roman" panose="02020603050405020304" pitchFamily="18" charset="0"/>
              </a:rPr>
              <a:t>When to use</a:t>
            </a:r>
            <a:r>
              <a:rPr lang="en-IN" sz="1200" kern="100" dirty="0">
                <a:latin typeface="Calibri" panose="020F0502020204030204" pitchFamily="34" charset="0"/>
                <a:cs typeface="Times New Roman" panose="02020603050405020304" pitchFamily="18" charset="0"/>
              </a:rPr>
              <a:t>: Scrum is ideal for projects where requirements are expected to evolve over time, and flexibility and quick iterations are needed.</a:t>
            </a:r>
          </a:p>
          <a:p>
            <a:endParaRPr lang="en-IN" dirty="0"/>
          </a:p>
        </p:txBody>
      </p:sp>
    </p:spTree>
    <p:extLst>
      <p:ext uri="{BB962C8B-B14F-4D97-AF65-F5344CB8AC3E}">
        <p14:creationId xmlns:p14="http://schemas.microsoft.com/office/powerpoint/2010/main" val="12925174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B01FD6-F513-35BA-0F8F-E2922FB459A4}"/>
              </a:ext>
            </a:extLst>
          </p:cNvPr>
          <p:cNvSpPr>
            <a:spLocks noGrp="1"/>
          </p:cNvSpPr>
          <p:nvPr>
            <p:ph type="title"/>
          </p:nvPr>
        </p:nvSpPr>
        <p:spPr/>
        <p:txBody>
          <a:bodyPr>
            <a:normAutofit/>
          </a:bodyPr>
          <a:lstStyle/>
          <a:p>
            <a:r>
              <a:rPr lang="en-US" sz="1200" dirty="0">
                <a:latin typeface="Arial" panose="020B0604020202020204" pitchFamily="34" charset="0"/>
                <a:cs typeface="Arial" panose="020B0604020202020204" pitchFamily="34" charset="0"/>
              </a:rPr>
              <a:t>Q.1-  Identify Business Process Model for Online Agriculture Store – (Goal, Inputs, Resources, Outputs, Activities, Value created to the end Customer)  </a:t>
            </a:r>
            <a:endParaRPr lang="en-IN" sz="12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BF81BD0-ADAE-D503-517C-C7BF66DC73DA}"/>
              </a:ext>
            </a:extLst>
          </p:cNvPr>
          <p:cNvSpPr>
            <a:spLocks noGrp="1"/>
          </p:cNvSpPr>
          <p:nvPr>
            <p:ph idx="1"/>
          </p:nvPr>
        </p:nvSpPr>
        <p:spPr/>
        <p:txBody>
          <a:bodyPr/>
          <a:lstStyle/>
          <a:p>
            <a:pPr marL="0" indent="0">
              <a:buNone/>
            </a:pPr>
            <a:r>
              <a:rPr lang="en-US" sz="1200" dirty="0">
                <a:latin typeface="Arial" panose="020B0604020202020204" pitchFamily="34" charset="0"/>
                <a:ea typeface="+mj-ea"/>
                <a:cs typeface="Arial" panose="020B0604020202020204" pitchFamily="34" charset="0"/>
              </a:rPr>
              <a:t>Ans. 1-  </a:t>
            </a:r>
          </a:p>
          <a:p>
            <a:pPr>
              <a:buFont typeface="Wingdings" panose="05000000000000000000" pitchFamily="2" charset="2"/>
              <a:buChar char="Ø"/>
            </a:pPr>
            <a:r>
              <a:rPr lang="en-US" sz="1200" b="1" dirty="0">
                <a:latin typeface="Arial" panose="020B0604020202020204" pitchFamily="34" charset="0"/>
                <a:ea typeface="+mj-ea"/>
                <a:cs typeface="Arial" panose="020B0604020202020204" pitchFamily="34" charset="0"/>
              </a:rPr>
              <a:t>Goal:  </a:t>
            </a:r>
            <a:r>
              <a:rPr lang="en-US" sz="1200" dirty="0">
                <a:ea typeface="+mj-ea"/>
                <a:cs typeface="Arial" panose="020B0604020202020204" pitchFamily="34" charset="0"/>
              </a:rPr>
              <a:t>To bridge gap between Farmers and manufacturing companies.</a:t>
            </a:r>
          </a:p>
          <a:p>
            <a:pPr>
              <a:buFont typeface="Wingdings" panose="05000000000000000000" pitchFamily="2" charset="2"/>
              <a:buChar char="Ø"/>
            </a:pPr>
            <a:r>
              <a:rPr lang="en-US" sz="1200" b="1" dirty="0">
                <a:latin typeface="Arial" panose="020B0604020202020204" pitchFamily="34" charset="0"/>
                <a:ea typeface="+mj-ea"/>
                <a:cs typeface="Arial" panose="020B0604020202020204" pitchFamily="34" charset="0"/>
              </a:rPr>
              <a:t>Inputs: </a:t>
            </a:r>
            <a:r>
              <a:rPr lang="en-US" sz="1200" dirty="0">
                <a:ea typeface="+mj-ea"/>
                <a:cs typeface="Arial" panose="020B0604020202020204" pitchFamily="34" charset="0"/>
              </a:rPr>
              <a:t>Product required list from Farmers, Product list available from manufacturing companies, market research to know market trends, technology knowledge.</a:t>
            </a:r>
            <a:endParaRPr lang="en-US" sz="1200" b="1" dirty="0">
              <a:ea typeface="+mj-ea"/>
              <a:cs typeface="Arial" panose="020B0604020202020204" pitchFamily="34" charset="0"/>
            </a:endParaRPr>
          </a:p>
          <a:p>
            <a:pPr>
              <a:buFont typeface="Wingdings" panose="05000000000000000000" pitchFamily="2" charset="2"/>
              <a:buChar char="Ø"/>
            </a:pPr>
            <a:r>
              <a:rPr lang="en-US" sz="1200" b="1" dirty="0">
                <a:latin typeface="Arial" panose="020B0604020202020204" pitchFamily="34" charset="0"/>
                <a:ea typeface="+mj-ea"/>
                <a:cs typeface="Arial" panose="020B0604020202020204" pitchFamily="34" charset="0"/>
              </a:rPr>
              <a:t>Resources: </a:t>
            </a:r>
            <a:r>
              <a:rPr lang="en-US" sz="1200" dirty="0">
                <a:ea typeface="+mj-ea"/>
                <a:cs typeface="Arial" panose="020B0604020202020204" pitchFamily="34" charset="0"/>
              </a:rPr>
              <a:t>Technology, delivery and shipping services, suppliers, payment systems, Customer support team, marketing for getting customers</a:t>
            </a:r>
            <a:r>
              <a:rPr lang="en-US" sz="1200" dirty="0">
                <a:latin typeface="Arial" panose="020B0604020202020204" pitchFamily="34" charset="0"/>
                <a:ea typeface="+mj-ea"/>
                <a:cs typeface="Arial" panose="020B0604020202020204" pitchFamily="34" charset="0"/>
              </a:rPr>
              <a:t>.</a:t>
            </a:r>
          </a:p>
          <a:p>
            <a:pPr>
              <a:buFont typeface="Wingdings" panose="05000000000000000000" pitchFamily="2" charset="2"/>
              <a:buChar char="Ø"/>
            </a:pPr>
            <a:r>
              <a:rPr lang="en-US" sz="1200" b="1" dirty="0">
                <a:latin typeface="Arial" panose="020B0604020202020204" pitchFamily="34" charset="0"/>
                <a:ea typeface="+mj-ea"/>
                <a:cs typeface="Arial" panose="020B0604020202020204" pitchFamily="34" charset="0"/>
              </a:rPr>
              <a:t>Outputs: </a:t>
            </a:r>
            <a:r>
              <a:rPr lang="en-US" sz="1200" dirty="0">
                <a:ea typeface="+mj-ea"/>
                <a:cs typeface="Arial" panose="020B0604020202020204" pitchFamily="34" charset="0"/>
              </a:rPr>
              <a:t>Farmer’s Data, Product sales (Delivered, ordered, Returned), Demand of the product, inventory management, Customer feedback</a:t>
            </a:r>
          </a:p>
          <a:p>
            <a:pPr>
              <a:buFont typeface="Wingdings" panose="05000000000000000000" pitchFamily="2" charset="2"/>
              <a:buChar char="Ø"/>
            </a:pPr>
            <a:r>
              <a:rPr lang="en-US" sz="1200" b="1" dirty="0">
                <a:latin typeface="Arial" panose="020B0604020202020204" pitchFamily="34" charset="0"/>
                <a:ea typeface="+mj-ea"/>
                <a:cs typeface="Arial" panose="020B0604020202020204" pitchFamily="34" charset="0"/>
              </a:rPr>
              <a:t>Activities: </a:t>
            </a:r>
            <a:r>
              <a:rPr lang="en-US" sz="1200" dirty="0">
                <a:ea typeface="+mj-ea"/>
                <a:cs typeface="Arial" panose="020B0604020202020204" pitchFamily="34" charset="0"/>
              </a:rPr>
              <a:t>Deal with manufacturing companies, excellent customer support in case of any queries from companies as well as farmers, Farmers accounts, ease filters for their preferences, search engine to filter out product easily, easy payment system and provide transaction related information to farmers. </a:t>
            </a:r>
          </a:p>
          <a:p>
            <a:pPr>
              <a:buFont typeface="Wingdings" panose="05000000000000000000" pitchFamily="2" charset="2"/>
              <a:buChar char="Ø"/>
            </a:pPr>
            <a:r>
              <a:rPr lang="en-US" sz="1200" b="1" dirty="0">
                <a:latin typeface="Arial" panose="020B0604020202020204" pitchFamily="34" charset="0"/>
                <a:ea typeface="+mj-ea"/>
                <a:cs typeface="Arial" panose="020B0604020202020204" pitchFamily="34" charset="0"/>
              </a:rPr>
              <a:t>Value created to the end Customer: </a:t>
            </a:r>
            <a:r>
              <a:rPr lang="en-US" sz="1200" dirty="0">
                <a:ea typeface="+mj-ea"/>
                <a:cs typeface="Arial" panose="020B0604020202020204" pitchFamily="34" charset="0"/>
              </a:rPr>
              <a:t>Cost Saving, Timely product Availability to farmers, Wide option of product, no transport cost of farmers, Farmers Can make informed decision with product details. Connecting farmers with manufacturers.</a:t>
            </a:r>
            <a:endParaRPr lang="en-IN" sz="1200" dirty="0">
              <a:ea typeface="+mj-ea"/>
              <a:cs typeface="Arial" panose="020B0604020202020204" pitchFamily="34" charset="0"/>
            </a:endParaRPr>
          </a:p>
        </p:txBody>
      </p:sp>
    </p:spTree>
    <p:extLst>
      <p:ext uri="{BB962C8B-B14F-4D97-AF65-F5344CB8AC3E}">
        <p14:creationId xmlns:p14="http://schemas.microsoft.com/office/powerpoint/2010/main" val="39797510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3CBD2-5E48-3C6A-A6EC-EE8C09F7D3A9}"/>
              </a:ext>
            </a:extLst>
          </p:cNvPr>
          <p:cNvSpPr>
            <a:spLocks noGrp="1"/>
          </p:cNvSpPr>
          <p:nvPr>
            <p:ph type="title"/>
          </p:nvPr>
        </p:nvSpPr>
        <p:spPr/>
        <p:txBody>
          <a:bodyPr>
            <a:normAutofit/>
          </a:bodyPr>
          <a:lstStyle/>
          <a:p>
            <a:r>
              <a:rPr lang="en-US" sz="1200" dirty="0">
                <a:latin typeface="+mn-lt"/>
              </a:rPr>
              <a:t>Q.10- When the APT IT SOLUTIONS company got the project to make this online agriculture product store, there is a difference of opinion between a couple of SMEs and the project team regarding which methodology would be more suitable for this project. SMEs are stressing on using the V model and the project team is leaning more onto the side of waterfall model. As a business analyst, which methodology do you think would be better for this project? </a:t>
            </a:r>
            <a:br>
              <a:rPr lang="en-US" sz="1200" dirty="0">
                <a:latin typeface="+mn-lt"/>
              </a:rPr>
            </a:br>
            <a:r>
              <a:rPr lang="en-US" sz="1200" dirty="0">
                <a:latin typeface="+mn-lt"/>
              </a:rPr>
              <a:t> Waterfall Vs V-Model?</a:t>
            </a:r>
            <a:br>
              <a:rPr lang="en-US" sz="1200" dirty="0">
                <a:latin typeface="+mn-lt"/>
              </a:rPr>
            </a:br>
            <a:br>
              <a:rPr lang="en-US" sz="1200" dirty="0">
                <a:latin typeface="+mn-lt"/>
              </a:rPr>
            </a:br>
            <a:r>
              <a:rPr lang="en-US" sz="1200" dirty="0">
                <a:latin typeface="+mn-lt"/>
              </a:rPr>
              <a:t>Ans.10- Please find the below difference and then based on it My recommendation at the end.</a:t>
            </a:r>
            <a:endParaRPr lang="en-IN" sz="1200" dirty="0">
              <a:latin typeface="+mn-lt"/>
            </a:endParaRPr>
          </a:p>
        </p:txBody>
      </p:sp>
      <p:sp>
        <p:nvSpPr>
          <p:cNvPr id="3" name="Text Placeholder 2">
            <a:extLst>
              <a:ext uri="{FF2B5EF4-FFF2-40B4-BE49-F238E27FC236}">
                <a16:creationId xmlns:a16="http://schemas.microsoft.com/office/drawing/2014/main" id="{6C7F5E9A-E126-C9F8-97D3-242382C2373F}"/>
              </a:ext>
            </a:extLst>
          </p:cNvPr>
          <p:cNvSpPr>
            <a:spLocks noGrp="1"/>
          </p:cNvSpPr>
          <p:nvPr>
            <p:ph type="body" idx="1"/>
          </p:nvPr>
        </p:nvSpPr>
        <p:spPr/>
        <p:txBody>
          <a:bodyPr>
            <a:normAutofit/>
          </a:bodyPr>
          <a:lstStyle/>
          <a:p>
            <a:pPr algn="ctr"/>
            <a:r>
              <a:rPr lang="en-US" sz="2800" dirty="0"/>
              <a:t>Waterfall Model </a:t>
            </a:r>
            <a:endParaRPr lang="en-IN" sz="2800" dirty="0"/>
          </a:p>
        </p:txBody>
      </p:sp>
      <p:sp>
        <p:nvSpPr>
          <p:cNvPr id="4" name="Content Placeholder 3">
            <a:extLst>
              <a:ext uri="{FF2B5EF4-FFF2-40B4-BE49-F238E27FC236}">
                <a16:creationId xmlns:a16="http://schemas.microsoft.com/office/drawing/2014/main" id="{04281C58-2B25-548C-4AB3-48240BCAC346}"/>
              </a:ext>
            </a:extLst>
          </p:cNvPr>
          <p:cNvSpPr>
            <a:spLocks noGrp="1"/>
          </p:cNvSpPr>
          <p:nvPr>
            <p:ph sz="half" idx="2"/>
          </p:nvPr>
        </p:nvSpPr>
        <p:spPr/>
        <p:txBody>
          <a:bodyPr>
            <a:noAutofit/>
          </a:bodyPr>
          <a:lstStyle/>
          <a:p>
            <a:r>
              <a:rPr lang="en-US" sz="1200" dirty="0"/>
              <a:t>Rigid, changes are difficult once a phase is completed.</a:t>
            </a:r>
          </a:p>
          <a:p>
            <a:r>
              <a:rPr lang="en-US" sz="1200" dirty="0"/>
              <a:t>Focuses on completing each phase before moving forward.</a:t>
            </a:r>
          </a:p>
          <a:p>
            <a:r>
              <a:rPr lang="en-US" sz="1200" dirty="0"/>
              <a:t>Risk is identified after testing phase.</a:t>
            </a:r>
          </a:p>
          <a:p>
            <a:r>
              <a:rPr lang="en-US" sz="1200" dirty="0"/>
              <a:t>Changes are difficult once a phase is completed, Difficult to adjust if the client needs or requirements change mid-project.</a:t>
            </a:r>
          </a:p>
          <a:p>
            <a:r>
              <a:rPr lang="en-US" sz="1200" dirty="0"/>
              <a:t>Suitable for projects with clear, well-defined requirements that are unlikely to change, with a clear timeline and deliverables.</a:t>
            </a:r>
          </a:p>
          <a:p>
            <a:r>
              <a:rPr lang="en-US" sz="1200" dirty="0"/>
              <a:t>Waterfall has below phases:</a:t>
            </a:r>
          </a:p>
          <a:p>
            <a:pPr>
              <a:spcBef>
                <a:spcPts val="0"/>
              </a:spcBef>
              <a:buFont typeface="+mj-lt"/>
              <a:buAutoNum type="arabicPeriod"/>
            </a:pPr>
            <a:r>
              <a:rPr lang="en-US" sz="1200" kern="100" dirty="0">
                <a:cs typeface="Times New Roman" panose="02020603050405020304" pitchFamily="18" charset="0"/>
              </a:rPr>
              <a:t>Requirement Gathering – Collect all the project requirements.</a:t>
            </a:r>
          </a:p>
          <a:p>
            <a:pPr>
              <a:spcBef>
                <a:spcPts val="0"/>
              </a:spcBef>
              <a:buFont typeface="+mj-lt"/>
              <a:buAutoNum type="arabicPeriod"/>
            </a:pPr>
            <a:r>
              <a:rPr lang="en-US" sz="1200" kern="100" dirty="0">
                <a:cs typeface="Times New Roman" panose="02020603050405020304" pitchFamily="18" charset="0"/>
              </a:rPr>
              <a:t>System Design – Design system architecture and components.</a:t>
            </a:r>
          </a:p>
          <a:p>
            <a:pPr>
              <a:spcBef>
                <a:spcPts val="0"/>
              </a:spcBef>
              <a:buFont typeface="+mj-lt"/>
              <a:buAutoNum type="arabicPeriod"/>
            </a:pPr>
            <a:r>
              <a:rPr lang="en-US" sz="1200" kern="100" dirty="0">
                <a:cs typeface="Times New Roman" panose="02020603050405020304" pitchFamily="18" charset="0"/>
              </a:rPr>
              <a:t>Development-coding – Developers write code based on the design.</a:t>
            </a:r>
          </a:p>
          <a:p>
            <a:pPr>
              <a:spcBef>
                <a:spcPts val="0"/>
              </a:spcBef>
              <a:buFont typeface="+mj-lt"/>
              <a:buAutoNum type="arabicPeriod"/>
            </a:pPr>
            <a:r>
              <a:rPr lang="en-US" sz="1200" kern="100" dirty="0">
                <a:cs typeface="Times New Roman" panose="02020603050405020304" pitchFamily="18" charset="0"/>
              </a:rPr>
              <a:t>Testing – Conduct testing to find defects.</a:t>
            </a:r>
          </a:p>
          <a:p>
            <a:pPr>
              <a:spcBef>
                <a:spcPts val="0"/>
              </a:spcBef>
              <a:buFont typeface="+mj-lt"/>
              <a:buAutoNum type="arabicPeriod"/>
            </a:pPr>
            <a:r>
              <a:rPr lang="en-US" sz="1200" kern="100" dirty="0">
                <a:cs typeface="Times New Roman" panose="02020603050405020304" pitchFamily="18" charset="0"/>
              </a:rPr>
              <a:t>Deployment – Deploy the software.</a:t>
            </a:r>
          </a:p>
          <a:p>
            <a:pPr>
              <a:spcBef>
                <a:spcPts val="0"/>
              </a:spcBef>
              <a:buFont typeface="+mj-lt"/>
              <a:buAutoNum type="arabicPeriod"/>
            </a:pPr>
            <a:r>
              <a:rPr lang="en-US" sz="1200" kern="100" dirty="0">
                <a:cs typeface="Times New Roman" panose="02020603050405020304" pitchFamily="18" charset="0"/>
              </a:rPr>
              <a:t>Maintenance – Post-deployment support and updates.</a:t>
            </a:r>
          </a:p>
          <a:p>
            <a:endParaRPr lang="en-US" sz="1200" dirty="0"/>
          </a:p>
          <a:p>
            <a:endParaRPr lang="en-IN" sz="1200" dirty="0"/>
          </a:p>
        </p:txBody>
      </p:sp>
      <p:sp>
        <p:nvSpPr>
          <p:cNvPr id="5" name="Text Placeholder 4">
            <a:extLst>
              <a:ext uri="{FF2B5EF4-FFF2-40B4-BE49-F238E27FC236}">
                <a16:creationId xmlns:a16="http://schemas.microsoft.com/office/drawing/2014/main" id="{5EF3540F-658D-90B4-C66D-9D4DBFD42B6C}"/>
              </a:ext>
            </a:extLst>
          </p:cNvPr>
          <p:cNvSpPr>
            <a:spLocks noGrp="1"/>
          </p:cNvSpPr>
          <p:nvPr>
            <p:ph type="body" sz="quarter" idx="3"/>
          </p:nvPr>
        </p:nvSpPr>
        <p:spPr/>
        <p:txBody>
          <a:bodyPr>
            <a:normAutofit/>
          </a:bodyPr>
          <a:lstStyle/>
          <a:p>
            <a:pPr algn="ctr"/>
            <a:r>
              <a:rPr lang="en-US" sz="2800" dirty="0"/>
              <a:t>V-Model</a:t>
            </a:r>
            <a:endParaRPr lang="en-IN" sz="2800" dirty="0"/>
          </a:p>
        </p:txBody>
      </p:sp>
      <p:sp>
        <p:nvSpPr>
          <p:cNvPr id="6" name="Content Placeholder 5">
            <a:extLst>
              <a:ext uri="{FF2B5EF4-FFF2-40B4-BE49-F238E27FC236}">
                <a16:creationId xmlns:a16="http://schemas.microsoft.com/office/drawing/2014/main" id="{EE34C104-7A3B-238A-6B1B-01ADD7CAED00}"/>
              </a:ext>
            </a:extLst>
          </p:cNvPr>
          <p:cNvSpPr>
            <a:spLocks noGrp="1"/>
          </p:cNvSpPr>
          <p:nvPr>
            <p:ph sz="quarter" idx="4"/>
          </p:nvPr>
        </p:nvSpPr>
        <p:spPr/>
        <p:txBody>
          <a:bodyPr/>
          <a:lstStyle/>
          <a:p>
            <a:r>
              <a:rPr lang="en-US" sz="1200" dirty="0"/>
              <a:t>Still rigid but includes early testing, which provides some flexibility in  catching issues early.</a:t>
            </a:r>
          </a:p>
          <a:p>
            <a:r>
              <a:rPr lang="en-US" sz="1200" dirty="0"/>
              <a:t>Focuses on verification and validation at each stage of development.</a:t>
            </a:r>
          </a:p>
          <a:p>
            <a:r>
              <a:rPr lang="en-US" sz="1200" dirty="0"/>
              <a:t>Risk is identified earlier due to integrated testing, catching defects earlier.</a:t>
            </a:r>
          </a:p>
          <a:p>
            <a:r>
              <a:rPr lang="en-US" sz="1200" dirty="0"/>
              <a:t>Early testing provides some flexibility in catching issues early.</a:t>
            </a:r>
          </a:p>
          <a:p>
            <a:r>
              <a:rPr lang="en-US" sz="1200" dirty="0"/>
              <a:t>Provides a clear structure for development and testing, making it easier to manage.</a:t>
            </a:r>
          </a:p>
          <a:p>
            <a:r>
              <a:rPr lang="en-US" sz="1200" dirty="0"/>
              <a:t>V-Model has below Phases:</a:t>
            </a:r>
          </a:p>
          <a:p>
            <a:pPr>
              <a:spcBef>
                <a:spcPts val="0"/>
              </a:spcBef>
              <a:buFont typeface="+mj-lt"/>
              <a:buAutoNum type="arabicPeriod"/>
            </a:pPr>
            <a:r>
              <a:rPr lang="en-US" sz="1200" dirty="0"/>
              <a:t>Requirement Analysis → Acceptance Testing (to verify if the requirements are met)</a:t>
            </a:r>
          </a:p>
          <a:p>
            <a:pPr>
              <a:spcBef>
                <a:spcPts val="0"/>
              </a:spcBef>
              <a:buFont typeface="+mj-lt"/>
              <a:buAutoNum type="arabicPeriod"/>
            </a:pPr>
            <a:r>
              <a:rPr lang="en-US" sz="1200" dirty="0"/>
              <a:t>System Design → System Testing (tests the overall system functionality)</a:t>
            </a:r>
          </a:p>
          <a:p>
            <a:pPr>
              <a:spcBef>
                <a:spcPts val="0"/>
              </a:spcBef>
              <a:buFont typeface="+mj-lt"/>
              <a:buAutoNum type="arabicPeriod"/>
            </a:pPr>
            <a:r>
              <a:rPr lang="en-US" sz="1200" dirty="0"/>
              <a:t>Architecture Design → Integration Testing (tests integration between components)</a:t>
            </a:r>
          </a:p>
          <a:p>
            <a:pPr>
              <a:spcBef>
                <a:spcPts val="0"/>
              </a:spcBef>
              <a:buFont typeface="+mj-lt"/>
              <a:buAutoNum type="arabicPeriod"/>
            </a:pPr>
            <a:r>
              <a:rPr lang="en-US" sz="1200" dirty="0"/>
              <a:t>Module Design → Unit Testing (tests individual components)</a:t>
            </a:r>
          </a:p>
          <a:p>
            <a:pPr>
              <a:spcBef>
                <a:spcPts val="0"/>
              </a:spcBef>
              <a:buFont typeface="+mj-lt"/>
              <a:buAutoNum type="arabicPeriod"/>
            </a:pPr>
            <a:r>
              <a:rPr lang="en-US" sz="1200" dirty="0"/>
              <a:t>Implementation → Development Testing (tests functionality during development)</a:t>
            </a:r>
          </a:p>
          <a:p>
            <a:endParaRPr lang="en-US" sz="1200" dirty="0"/>
          </a:p>
          <a:p>
            <a:pPr marL="0" indent="0" algn="just">
              <a:spcBef>
                <a:spcPts val="0"/>
              </a:spcBef>
              <a:buNone/>
            </a:pPr>
            <a:endParaRPr lang="en-IN" sz="1200" dirty="0"/>
          </a:p>
        </p:txBody>
      </p:sp>
    </p:spTree>
    <p:extLst>
      <p:ext uri="{BB962C8B-B14F-4D97-AF65-F5344CB8AC3E}">
        <p14:creationId xmlns:p14="http://schemas.microsoft.com/office/powerpoint/2010/main" val="11335825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E781CA51-EC4C-8398-EE96-8887DD40AB4E}"/>
              </a:ext>
            </a:extLst>
          </p:cNvPr>
          <p:cNvSpPr>
            <a:spLocks noGrp="1"/>
          </p:cNvSpPr>
          <p:nvPr>
            <p:ph idx="1"/>
          </p:nvPr>
        </p:nvSpPr>
        <p:spPr>
          <a:xfrm>
            <a:off x="838200" y="969264"/>
            <a:ext cx="10515600" cy="5207699"/>
          </a:xfrm>
        </p:spPr>
        <p:txBody>
          <a:bodyPr>
            <a:normAutofit/>
          </a:bodyPr>
          <a:lstStyle/>
          <a:p>
            <a:pPr marL="0" indent="0" algn="just">
              <a:buNone/>
            </a:pPr>
            <a:r>
              <a:rPr lang="en-US" sz="1200" dirty="0"/>
              <a:t>Recommendation:</a:t>
            </a:r>
          </a:p>
          <a:p>
            <a:pPr marL="0" indent="0" algn="just">
              <a:buNone/>
            </a:pPr>
            <a:r>
              <a:rPr lang="en-US" sz="1200" dirty="0"/>
              <a:t>For this agricultural product store project, I recommend V-Model which might be more beneficial as it’s focus on early validation through testing which can reduce the risk of errors after the development phase. However, it’s still a limited methodology, so if the project scope and requirements are likely to change over time (as with most real-world projects), a more flexible approach (like Agile or Scrum) might be more appropriate.</a:t>
            </a:r>
          </a:p>
          <a:p>
            <a:pPr marL="0" indent="0" algn="just">
              <a:buNone/>
            </a:pPr>
            <a:endParaRPr lang="en-US" sz="1200" dirty="0"/>
          </a:p>
          <a:p>
            <a:pPr marL="0" indent="0" algn="just">
              <a:buNone/>
            </a:pPr>
            <a:r>
              <a:rPr lang="en-US" sz="1200" dirty="0"/>
              <a:t>Q.11 – Justify your choice, As a BA, state your reason for choosing one model for this project ?</a:t>
            </a:r>
          </a:p>
          <a:p>
            <a:pPr>
              <a:buNone/>
            </a:pPr>
            <a:r>
              <a:rPr lang="en-US" sz="1200" dirty="0"/>
              <a:t>Ans.11- As a Business Analyst, the V-Model offers the right balance of structured development and continuous validation. By ensuring early testing and validation at each phase, the V-Model helps reduce the risk of delivering a product that doesn't meet user expectations and requirements. This is especially important for an application that will be used by farmers in remote areas, where reliability and usability are critical.</a:t>
            </a:r>
          </a:p>
          <a:p>
            <a:r>
              <a:rPr lang="en-US" sz="1200" dirty="0"/>
              <a:t>The Waterfall Model could have been an option if the requirements were fixed and unlikely to change, but due to the likely need for ongoing validation,            feedback, and adaptability, the V-Model provides the necessary focus on quality and validation throughout the project lifecycle.</a:t>
            </a:r>
          </a:p>
          <a:p>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a:p>
            <a:pPr marL="0" indent="0">
              <a:buNone/>
            </a:pPr>
            <a:endParaRPr lang="en-US" sz="1200" dirty="0"/>
          </a:p>
        </p:txBody>
      </p:sp>
    </p:spTree>
    <p:extLst>
      <p:ext uri="{BB962C8B-B14F-4D97-AF65-F5344CB8AC3E}">
        <p14:creationId xmlns:p14="http://schemas.microsoft.com/office/powerpoint/2010/main" val="9530293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046283-207E-ABA7-1B64-68EA8BFAC7FE}"/>
              </a:ext>
            </a:extLst>
          </p:cNvPr>
          <p:cNvSpPr>
            <a:spLocks noGrp="1"/>
          </p:cNvSpPr>
          <p:nvPr>
            <p:ph type="title"/>
          </p:nvPr>
        </p:nvSpPr>
        <p:spPr>
          <a:xfrm>
            <a:off x="776124" y="932053"/>
            <a:ext cx="10515600" cy="1325563"/>
          </a:xfrm>
        </p:spPr>
        <p:txBody>
          <a:bodyPr>
            <a:normAutofit fontScale="90000"/>
          </a:bodyPr>
          <a:lstStyle/>
          <a:p>
            <a:pPr marL="0" indent="0">
              <a:buNone/>
            </a:pPr>
            <a:br>
              <a:rPr lang="en-US" sz="1300" dirty="0">
                <a:latin typeface="+mn-lt"/>
              </a:rPr>
            </a:br>
            <a:r>
              <a:rPr lang="en-US" sz="1300" dirty="0">
                <a:latin typeface="+mn-lt"/>
              </a:rPr>
              <a:t>Q.12 – Gantt Chart.</a:t>
            </a:r>
            <a:br>
              <a:rPr lang="en-US" sz="1300" dirty="0">
                <a:latin typeface="+mn-lt"/>
              </a:rPr>
            </a:br>
            <a:br>
              <a:rPr lang="en-US" sz="1300" dirty="0">
                <a:latin typeface="+mn-lt"/>
              </a:rPr>
            </a:br>
            <a:r>
              <a:rPr lang="en-US" sz="1300" dirty="0">
                <a:latin typeface="+mn-lt"/>
              </a:rPr>
              <a:t>The Committee of Mr. Henry, </a:t>
            </a:r>
            <a:r>
              <a:rPr lang="en-US" sz="1300" dirty="0" err="1">
                <a:latin typeface="+mn-lt"/>
              </a:rPr>
              <a:t>Mr</a:t>
            </a:r>
            <a:r>
              <a:rPr lang="en-US" sz="1300" dirty="0">
                <a:latin typeface="+mn-lt"/>
              </a:rPr>
              <a:t> Pandu, and </a:t>
            </a:r>
            <a:r>
              <a:rPr lang="en-US" sz="1300" dirty="0" err="1">
                <a:latin typeface="+mn-lt"/>
              </a:rPr>
              <a:t>Mr</a:t>
            </a:r>
            <a:r>
              <a:rPr lang="en-US" sz="1300" dirty="0">
                <a:latin typeface="+mn-lt"/>
              </a:rPr>
              <a:t> Dooku discussed with </a:t>
            </a:r>
            <a:r>
              <a:rPr lang="en-US" sz="1300" dirty="0" err="1">
                <a:latin typeface="+mn-lt"/>
              </a:rPr>
              <a:t>Mr</a:t>
            </a:r>
            <a:r>
              <a:rPr lang="en-US" sz="1300" dirty="0">
                <a:latin typeface="+mn-lt"/>
              </a:rPr>
              <a:t> Karthik and </a:t>
            </a:r>
            <a:r>
              <a:rPr lang="en-US" sz="1300" dirty="0" err="1">
                <a:latin typeface="+mn-lt"/>
              </a:rPr>
              <a:t>finalised</a:t>
            </a:r>
            <a:r>
              <a:rPr lang="en-US" sz="1300" dirty="0">
                <a:latin typeface="+mn-lt"/>
              </a:rPr>
              <a:t> on the V Model approach (RG, RA, Design, D1, T1, D2, T2, D3, T3, D4, T4 and UAT) </a:t>
            </a:r>
            <a:r>
              <a:rPr lang="en-US" sz="1300" dirty="0" err="1">
                <a:latin typeface="+mn-lt"/>
              </a:rPr>
              <a:t>Mr</a:t>
            </a:r>
            <a:r>
              <a:rPr lang="en-US" sz="1300" dirty="0">
                <a:latin typeface="+mn-lt"/>
              </a:rPr>
              <a:t> </a:t>
            </a:r>
            <a:r>
              <a:rPr lang="en-US" sz="1300" dirty="0" err="1">
                <a:latin typeface="+mn-lt"/>
              </a:rPr>
              <a:t>Vandanam</a:t>
            </a:r>
            <a:r>
              <a:rPr lang="en-US" sz="1300" dirty="0">
                <a:latin typeface="+mn-lt"/>
              </a:rPr>
              <a:t> is mapped as a PM to this project. He studies this Project and Prepares a Gantt chart with V Model (RG, RA, Design, D1, T1, D2, T2, D3, T3, D4, T4 and UAT) as development process and the Resources are PM, BA, Java Developers, testers, DB Admin, NW Admin</a:t>
            </a:r>
            <a:r>
              <a:rPr lang="en-US" sz="1200" dirty="0"/>
              <a:t>. </a:t>
            </a:r>
            <a:br>
              <a:rPr lang="en-US" sz="1200" dirty="0"/>
            </a:br>
            <a:br>
              <a:rPr lang="en-US" sz="1200" dirty="0"/>
            </a:br>
            <a:br>
              <a:rPr lang="en-US" sz="1200" dirty="0"/>
            </a:br>
            <a:br>
              <a:rPr lang="en-US" sz="1200" dirty="0"/>
            </a:br>
            <a:br>
              <a:rPr lang="en-US" sz="1200" dirty="0">
                <a:latin typeface="+mn-lt"/>
              </a:rPr>
            </a:br>
            <a:r>
              <a:rPr lang="en-US" sz="1300" dirty="0">
                <a:latin typeface="+mn-lt"/>
              </a:rPr>
              <a:t>Ans.12 - Below are the Gannt Chart  </a:t>
            </a:r>
            <a:br>
              <a:rPr lang="en-US" sz="1200" dirty="0">
                <a:latin typeface="+mn-lt"/>
              </a:rPr>
            </a:br>
            <a:br>
              <a:rPr lang="en-US" sz="1200" dirty="0">
                <a:latin typeface="+mn-lt"/>
              </a:rPr>
            </a:br>
            <a:endParaRPr lang="en-IN" sz="1200" dirty="0">
              <a:latin typeface="+mn-lt"/>
            </a:endParaRPr>
          </a:p>
        </p:txBody>
      </p:sp>
      <p:graphicFrame>
        <p:nvGraphicFramePr>
          <p:cNvPr id="4" name="Content Placeholder 3">
            <a:extLst>
              <a:ext uri="{FF2B5EF4-FFF2-40B4-BE49-F238E27FC236}">
                <a16:creationId xmlns:a16="http://schemas.microsoft.com/office/drawing/2014/main" id="{39670BD8-42DE-C306-88B2-4E5F4D6CBC99}"/>
              </a:ext>
            </a:extLst>
          </p:cNvPr>
          <p:cNvGraphicFramePr>
            <a:graphicFrameLocks noGrp="1"/>
          </p:cNvGraphicFramePr>
          <p:nvPr>
            <p:ph idx="1"/>
            <p:extLst>
              <p:ext uri="{D42A27DB-BD31-4B8C-83A1-F6EECF244321}">
                <p14:modId xmlns:p14="http://schemas.microsoft.com/office/powerpoint/2010/main" val="3893687018"/>
              </p:ext>
            </p:extLst>
          </p:nvPr>
        </p:nvGraphicFramePr>
        <p:xfrm>
          <a:off x="3310128" y="1792225"/>
          <a:ext cx="5447593" cy="4384736"/>
        </p:xfrm>
        <a:graphic>
          <a:graphicData uri="http://schemas.openxmlformats.org/drawingml/2006/table">
            <a:tbl>
              <a:tblPr/>
              <a:tblGrid>
                <a:gridCol w="978809">
                  <a:extLst>
                    <a:ext uri="{9D8B030D-6E8A-4147-A177-3AD203B41FA5}">
                      <a16:colId xmlns:a16="http://schemas.microsoft.com/office/drawing/2014/main" val="1803653688"/>
                    </a:ext>
                  </a:extLst>
                </a:gridCol>
                <a:gridCol w="1117196">
                  <a:extLst>
                    <a:ext uri="{9D8B030D-6E8A-4147-A177-3AD203B41FA5}">
                      <a16:colId xmlns:a16="http://schemas.microsoft.com/office/drawing/2014/main" val="138560915"/>
                    </a:ext>
                  </a:extLst>
                </a:gridCol>
                <a:gridCol w="1117196">
                  <a:extLst>
                    <a:ext uri="{9D8B030D-6E8A-4147-A177-3AD203B41FA5}">
                      <a16:colId xmlns:a16="http://schemas.microsoft.com/office/drawing/2014/main" val="1483267478"/>
                    </a:ext>
                  </a:extLst>
                </a:gridCol>
                <a:gridCol w="1117196">
                  <a:extLst>
                    <a:ext uri="{9D8B030D-6E8A-4147-A177-3AD203B41FA5}">
                      <a16:colId xmlns:a16="http://schemas.microsoft.com/office/drawing/2014/main" val="3731605587"/>
                    </a:ext>
                  </a:extLst>
                </a:gridCol>
                <a:gridCol w="1117196">
                  <a:extLst>
                    <a:ext uri="{9D8B030D-6E8A-4147-A177-3AD203B41FA5}">
                      <a16:colId xmlns:a16="http://schemas.microsoft.com/office/drawing/2014/main" val="2931793448"/>
                    </a:ext>
                  </a:extLst>
                </a:gridCol>
              </a:tblGrid>
              <a:tr h="186584">
                <a:tc>
                  <a:txBody>
                    <a:bodyPr/>
                    <a:lstStyle/>
                    <a:p>
                      <a:endParaRPr lang="en-IN" sz="900" dirty="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extLst>
                  <a:ext uri="{0D108BD9-81ED-4DB2-BD59-A6C34878D82A}">
                    <a16:rowId xmlns:a16="http://schemas.microsoft.com/office/drawing/2014/main" val="4232040767"/>
                  </a:ext>
                </a:extLst>
              </a:tr>
              <a:tr h="326523">
                <a:tc>
                  <a:txBody>
                    <a:bodyPr/>
                    <a:lstStyle/>
                    <a:p>
                      <a:endParaRPr lang="en-IN" sz="900" dirty="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extLst>
                  <a:ext uri="{0D108BD9-81ED-4DB2-BD59-A6C34878D82A}">
                    <a16:rowId xmlns:a16="http://schemas.microsoft.com/office/drawing/2014/main" val="1174579768"/>
                  </a:ext>
                </a:extLst>
              </a:tr>
              <a:tr h="466461">
                <a:tc>
                  <a:txBody>
                    <a:bodyPr/>
                    <a:lstStyle/>
                    <a:p>
                      <a:endParaRPr lang="en-IN" sz="900" dirty="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pt-BR" sz="900"/>
                    </a:p>
                  </a:txBody>
                  <a:tcPr marL="46291" marR="46291" marT="23145" marB="23145" anchor="ctr">
                    <a:lnL>
                      <a:noFill/>
                    </a:lnL>
                    <a:lnR>
                      <a:noFill/>
                    </a:lnR>
                    <a:lnT>
                      <a:noFill/>
                    </a:lnT>
                    <a:lnB>
                      <a:noFill/>
                    </a:lnB>
                    <a:noFill/>
                  </a:tcPr>
                </a:tc>
                <a:extLst>
                  <a:ext uri="{0D108BD9-81ED-4DB2-BD59-A6C34878D82A}">
                    <a16:rowId xmlns:a16="http://schemas.microsoft.com/office/drawing/2014/main" val="246342817"/>
                  </a:ext>
                </a:extLst>
              </a:tr>
              <a:tr h="466461">
                <a:tc>
                  <a:txBody>
                    <a:bodyPr/>
                    <a:lstStyle/>
                    <a:p>
                      <a:endParaRPr lang="en-IN" sz="900"/>
                    </a:p>
                  </a:txBody>
                  <a:tcPr marL="46291" marR="46291" marT="23145" marB="23145" anchor="ctr">
                    <a:lnL>
                      <a:noFill/>
                    </a:lnL>
                    <a:lnR>
                      <a:noFill/>
                    </a:lnR>
                    <a:lnT>
                      <a:noFill/>
                    </a:lnT>
                    <a:lnB>
                      <a:noFill/>
                    </a:lnB>
                    <a:noFill/>
                  </a:tcPr>
                </a:tc>
                <a:tc>
                  <a:txBody>
                    <a:bodyPr/>
                    <a:lstStyle/>
                    <a:p>
                      <a:endParaRPr lang="en-IN" sz="900" dirty="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pt-BR" sz="900"/>
                    </a:p>
                  </a:txBody>
                  <a:tcPr marL="46291" marR="46291" marT="23145" marB="23145" anchor="ctr">
                    <a:lnL>
                      <a:noFill/>
                    </a:lnL>
                    <a:lnR>
                      <a:noFill/>
                    </a:lnR>
                    <a:lnT>
                      <a:noFill/>
                    </a:lnT>
                    <a:lnB>
                      <a:noFill/>
                    </a:lnB>
                    <a:noFill/>
                  </a:tcPr>
                </a:tc>
                <a:extLst>
                  <a:ext uri="{0D108BD9-81ED-4DB2-BD59-A6C34878D82A}">
                    <a16:rowId xmlns:a16="http://schemas.microsoft.com/office/drawing/2014/main" val="1803412348"/>
                  </a:ext>
                </a:extLst>
              </a:tr>
              <a:tr h="326523">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extLst>
                  <a:ext uri="{0D108BD9-81ED-4DB2-BD59-A6C34878D82A}">
                    <a16:rowId xmlns:a16="http://schemas.microsoft.com/office/drawing/2014/main" val="2001415978"/>
                  </a:ext>
                </a:extLst>
              </a:tr>
              <a:tr h="326523">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extLst>
                  <a:ext uri="{0D108BD9-81ED-4DB2-BD59-A6C34878D82A}">
                    <a16:rowId xmlns:a16="http://schemas.microsoft.com/office/drawing/2014/main" val="2213335317"/>
                  </a:ext>
                </a:extLst>
              </a:tr>
              <a:tr h="326523">
                <a:tc>
                  <a:txBody>
                    <a:bodyPr/>
                    <a:lstStyle/>
                    <a:p>
                      <a:endParaRPr lang="en-IN" sz="900"/>
                    </a:p>
                  </a:txBody>
                  <a:tcPr marL="46291" marR="46291" marT="23145" marB="23145" anchor="ctr">
                    <a:lnL>
                      <a:noFill/>
                    </a:lnL>
                    <a:lnR>
                      <a:noFill/>
                    </a:lnR>
                    <a:lnT>
                      <a:noFill/>
                    </a:lnT>
                    <a:lnB>
                      <a:noFill/>
                    </a:lnB>
                    <a:noFill/>
                  </a:tcPr>
                </a:tc>
                <a:tc>
                  <a:txBody>
                    <a:bodyPr/>
                    <a:lstStyle/>
                    <a:p>
                      <a:endParaRPr lang="en-IN" sz="900" dirty="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extLst>
                  <a:ext uri="{0D108BD9-81ED-4DB2-BD59-A6C34878D82A}">
                    <a16:rowId xmlns:a16="http://schemas.microsoft.com/office/drawing/2014/main" val="4041003776"/>
                  </a:ext>
                </a:extLst>
              </a:tr>
              <a:tr h="326523">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extLst>
                  <a:ext uri="{0D108BD9-81ED-4DB2-BD59-A6C34878D82A}">
                    <a16:rowId xmlns:a16="http://schemas.microsoft.com/office/drawing/2014/main" val="3578630409"/>
                  </a:ext>
                </a:extLst>
              </a:tr>
              <a:tr h="326523">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dirty="0"/>
                    </a:p>
                  </a:txBody>
                  <a:tcPr marL="46291" marR="46291" marT="23145" marB="23145" anchor="ctr">
                    <a:lnL>
                      <a:noFill/>
                    </a:lnL>
                    <a:lnR>
                      <a:noFill/>
                    </a:lnR>
                    <a:lnT>
                      <a:noFill/>
                    </a:lnT>
                    <a:lnB>
                      <a:noFill/>
                    </a:lnB>
                    <a:noFill/>
                  </a:tcPr>
                </a:tc>
                <a:extLst>
                  <a:ext uri="{0D108BD9-81ED-4DB2-BD59-A6C34878D82A}">
                    <a16:rowId xmlns:a16="http://schemas.microsoft.com/office/drawing/2014/main" val="1872281858"/>
                  </a:ext>
                </a:extLst>
              </a:tr>
              <a:tr h="326523">
                <a:tc>
                  <a:txBody>
                    <a:bodyPr/>
                    <a:lstStyle/>
                    <a:p>
                      <a:endParaRPr lang="en-IN" sz="900" dirty="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dirty="0"/>
                    </a:p>
                  </a:txBody>
                  <a:tcPr marL="46291" marR="46291" marT="23145" marB="23145" anchor="ctr">
                    <a:lnL>
                      <a:noFill/>
                    </a:lnL>
                    <a:lnR>
                      <a:noFill/>
                    </a:lnR>
                    <a:lnT>
                      <a:noFill/>
                    </a:lnT>
                    <a:lnB>
                      <a:noFill/>
                    </a:lnB>
                    <a:noFill/>
                  </a:tcPr>
                </a:tc>
                <a:extLst>
                  <a:ext uri="{0D108BD9-81ED-4DB2-BD59-A6C34878D82A}">
                    <a16:rowId xmlns:a16="http://schemas.microsoft.com/office/drawing/2014/main" val="481230809"/>
                  </a:ext>
                </a:extLst>
              </a:tr>
              <a:tr h="326523">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extLst>
                  <a:ext uri="{0D108BD9-81ED-4DB2-BD59-A6C34878D82A}">
                    <a16:rowId xmlns:a16="http://schemas.microsoft.com/office/drawing/2014/main" val="1064385233"/>
                  </a:ext>
                </a:extLst>
              </a:tr>
              <a:tr h="326523">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extLst>
                  <a:ext uri="{0D108BD9-81ED-4DB2-BD59-A6C34878D82A}">
                    <a16:rowId xmlns:a16="http://schemas.microsoft.com/office/drawing/2014/main" val="1265012342"/>
                  </a:ext>
                </a:extLst>
              </a:tr>
              <a:tr h="326523">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a:p>
                  </a:txBody>
                  <a:tcPr marL="46291" marR="46291" marT="23145" marB="23145" anchor="ctr">
                    <a:lnL>
                      <a:noFill/>
                    </a:lnL>
                    <a:lnR>
                      <a:noFill/>
                    </a:lnR>
                    <a:lnT>
                      <a:noFill/>
                    </a:lnT>
                    <a:lnB>
                      <a:noFill/>
                    </a:lnB>
                    <a:noFill/>
                  </a:tcPr>
                </a:tc>
                <a:tc>
                  <a:txBody>
                    <a:bodyPr/>
                    <a:lstStyle/>
                    <a:p>
                      <a:endParaRPr lang="en-IN" sz="900" dirty="0"/>
                    </a:p>
                  </a:txBody>
                  <a:tcPr marL="46291" marR="46291" marT="23145" marB="23145" anchor="ctr">
                    <a:lnL>
                      <a:noFill/>
                    </a:lnL>
                    <a:lnR>
                      <a:noFill/>
                    </a:lnR>
                    <a:lnT>
                      <a:noFill/>
                    </a:lnT>
                    <a:lnB>
                      <a:noFill/>
                    </a:lnB>
                    <a:noFill/>
                  </a:tcPr>
                </a:tc>
                <a:extLst>
                  <a:ext uri="{0D108BD9-81ED-4DB2-BD59-A6C34878D82A}">
                    <a16:rowId xmlns:a16="http://schemas.microsoft.com/office/drawing/2014/main" val="2738571262"/>
                  </a:ext>
                </a:extLst>
              </a:tr>
            </a:tbl>
          </a:graphicData>
        </a:graphic>
      </p:graphicFrame>
      <p:graphicFrame>
        <p:nvGraphicFramePr>
          <p:cNvPr id="3" name="Table 2">
            <a:extLst>
              <a:ext uri="{FF2B5EF4-FFF2-40B4-BE49-F238E27FC236}">
                <a16:creationId xmlns:a16="http://schemas.microsoft.com/office/drawing/2014/main" id="{765D9DC5-4536-D94E-7A79-66FCDC5B1B93}"/>
              </a:ext>
            </a:extLst>
          </p:cNvPr>
          <p:cNvGraphicFramePr>
            <a:graphicFrameLocks noGrp="1"/>
          </p:cNvGraphicFramePr>
          <p:nvPr>
            <p:extLst>
              <p:ext uri="{D42A27DB-BD31-4B8C-83A1-F6EECF244321}">
                <p14:modId xmlns:p14="http://schemas.microsoft.com/office/powerpoint/2010/main" val="3237085314"/>
              </p:ext>
            </p:extLst>
          </p:nvPr>
        </p:nvGraphicFramePr>
        <p:xfrm>
          <a:off x="838202" y="2450592"/>
          <a:ext cx="10515596" cy="2727372"/>
        </p:xfrm>
        <a:graphic>
          <a:graphicData uri="http://schemas.openxmlformats.org/drawingml/2006/table">
            <a:tbl>
              <a:tblPr>
                <a:tableStyleId>{5C22544A-7EE6-4342-B048-85BDC9FD1C3A}</a:tableStyleId>
              </a:tblPr>
              <a:tblGrid>
                <a:gridCol w="588285">
                  <a:extLst>
                    <a:ext uri="{9D8B030D-6E8A-4147-A177-3AD203B41FA5}">
                      <a16:colId xmlns:a16="http://schemas.microsoft.com/office/drawing/2014/main" val="416554567"/>
                    </a:ext>
                  </a:extLst>
                </a:gridCol>
                <a:gridCol w="845660">
                  <a:extLst>
                    <a:ext uri="{9D8B030D-6E8A-4147-A177-3AD203B41FA5}">
                      <a16:colId xmlns:a16="http://schemas.microsoft.com/office/drawing/2014/main" val="1647694081"/>
                    </a:ext>
                  </a:extLst>
                </a:gridCol>
                <a:gridCol w="649565">
                  <a:extLst>
                    <a:ext uri="{9D8B030D-6E8A-4147-A177-3AD203B41FA5}">
                      <a16:colId xmlns:a16="http://schemas.microsoft.com/office/drawing/2014/main" val="375618624"/>
                    </a:ext>
                  </a:extLst>
                </a:gridCol>
                <a:gridCol w="649565">
                  <a:extLst>
                    <a:ext uri="{9D8B030D-6E8A-4147-A177-3AD203B41FA5}">
                      <a16:colId xmlns:a16="http://schemas.microsoft.com/office/drawing/2014/main" val="1135856797"/>
                    </a:ext>
                  </a:extLst>
                </a:gridCol>
                <a:gridCol w="649565">
                  <a:extLst>
                    <a:ext uri="{9D8B030D-6E8A-4147-A177-3AD203B41FA5}">
                      <a16:colId xmlns:a16="http://schemas.microsoft.com/office/drawing/2014/main" val="1291339469"/>
                    </a:ext>
                  </a:extLst>
                </a:gridCol>
                <a:gridCol w="955964">
                  <a:extLst>
                    <a:ext uri="{9D8B030D-6E8A-4147-A177-3AD203B41FA5}">
                      <a16:colId xmlns:a16="http://schemas.microsoft.com/office/drawing/2014/main" val="2124207311"/>
                    </a:ext>
                  </a:extLst>
                </a:gridCol>
                <a:gridCol w="772124">
                  <a:extLst>
                    <a:ext uri="{9D8B030D-6E8A-4147-A177-3AD203B41FA5}">
                      <a16:colId xmlns:a16="http://schemas.microsoft.com/office/drawing/2014/main" val="176211801"/>
                    </a:ext>
                  </a:extLst>
                </a:gridCol>
                <a:gridCol w="772124">
                  <a:extLst>
                    <a:ext uri="{9D8B030D-6E8A-4147-A177-3AD203B41FA5}">
                      <a16:colId xmlns:a16="http://schemas.microsoft.com/office/drawing/2014/main" val="1587935923"/>
                    </a:ext>
                  </a:extLst>
                </a:gridCol>
                <a:gridCol w="772124">
                  <a:extLst>
                    <a:ext uri="{9D8B030D-6E8A-4147-A177-3AD203B41FA5}">
                      <a16:colId xmlns:a16="http://schemas.microsoft.com/office/drawing/2014/main" val="1015652741"/>
                    </a:ext>
                  </a:extLst>
                </a:gridCol>
                <a:gridCol w="772124">
                  <a:extLst>
                    <a:ext uri="{9D8B030D-6E8A-4147-A177-3AD203B41FA5}">
                      <a16:colId xmlns:a16="http://schemas.microsoft.com/office/drawing/2014/main" val="4077291750"/>
                    </a:ext>
                  </a:extLst>
                </a:gridCol>
                <a:gridCol w="772124">
                  <a:extLst>
                    <a:ext uri="{9D8B030D-6E8A-4147-A177-3AD203B41FA5}">
                      <a16:colId xmlns:a16="http://schemas.microsoft.com/office/drawing/2014/main" val="1761855684"/>
                    </a:ext>
                  </a:extLst>
                </a:gridCol>
                <a:gridCol w="772124">
                  <a:extLst>
                    <a:ext uri="{9D8B030D-6E8A-4147-A177-3AD203B41FA5}">
                      <a16:colId xmlns:a16="http://schemas.microsoft.com/office/drawing/2014/main" val="944902625"/>
                    </a:ext>
                  </a:extLst>
                </a:gridCol>
                <a:gridCol w="772124">
                  <a:extLst>
                    <a:ext uri="{9D8B030D-6E8A-4147-A177-3AD203B41FA5}">
                      <a16:colId xmlns:a16="http://schemas.microsoft.com/office/drawing/2014/main" val="40200708"/>
                    </a:ext>
                  </a:extLst>
                </a:gridCol>
                <a:gridCol w="772124">
                  <a:extLst>
                    <a:ext uri="{9D8B030D-6E8A-4147-A177-3AD203B41FA5}">
                      <a16:colId xmlns:a16="http://schemas.microsoft.com/office/drawing/2014/main" val="2714007310"/>
                    </a:ext>
                  </a:extLst>
                </a:gridCol>
              </a:tblGrid>
              <a:tr h="183839">
                <a:tc>
                  <a:txBody>
                    <a:bodyPr/>
                    <a:lstStyle/>
                    <a:p>
                      <a:pPr algn="l" fontAlgn="b"/>
                      <a:r>
                        <a:rPr lang="en-IN" sz="1100" u="none" strike="noStrike" dirty="0">
                          <a:effectLst/>
                        </a:rPr>
                        <a:t>Task </a:t>
                      </a:r>
                      <a:endParaRPr lang="en-IN" sz="1100" b="1" i="0" u="none" strike="noStrike" dirty="0">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a:effectLst/>
                        </a:rPr>
                        <a:t>Resources</a:t>
                      </a:r>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a:effectLst/>
                        </a:rPr>
                        <a:t>Month 1-2</a:t>
                      </a:r>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a:effectLst/>
                        </a:rPr>
                        <a:t>Month 2-3</a:t>
                      </a:r>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a:effectLst/>
                        </a:rPr>
                        <a:t>Month 3-5</a:t>
                      </a:r>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a:effectLst/>
                        </a:rPr>
                        <a:t>Month 6-7</a:t>
                      </a:r>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a:effectLst/>
                        </a:rPr>
                        <a:t>Month 7-8</a:t>
                      </a:r>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a:effectLst/>
                        </a:rPr>
                        <a:t>Month 8-10</a:t>
                      </a:r>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a:effectLst/>
                        </a:rPr>
                        <a:t>Month 10-11</a:t>
                      </a:r>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a:effectLst/>
                        </a:rPr>
                        <a:t>Month 11-12</a:t>
                      </a:r>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a:effectLst/>
                        </a:rPr>
                        <a:t>Month 12-13</a:t>
                      </a:r>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a:effectLst/>
                        </a:rPr>
                        <a:t>Month 13-14</a:t>
                      </a:r>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a:effectLst/>
                        </a:rPr>
                        <a:t>Month 14-15</a:t>
                      </a:r>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a:effectLst/>
                        </a:rPr>
                        <a:t>Month 16-18</a:t>
                      </a:r>
                      <a:endParaRPr lang="en-IN" sz="1100" b="1" i="0" u="none" strike="noStrike">
                        <a:solidFill>
                          <a:srgbClr val="000000"/>
                        </a:solidFill>
                        <a:effectLst/>
                        <a:latin typeface="Calibri" panose="020F0502020204030204" pitchFamily="34" charset="0"/>
                      </a:endParaRPr>
                    </a:p>
                  </a:txBody>
                  <a:tcPr marL="9192" marR="9192" marT="9192" marB="0" anchor="b"/>
                </a:tc>
                <a:extLst>
                  <a:ext uri="{0D108BD9-81ED-4DB2-BD59-A6C34878D82A}">
                    <a16:rowId xmlns:a16="http://schemas.microsoft.com/office/drawing/2014/main" val="1412971745"/>
                  </a:ext>
                </a:extLst>
              </a:tr>
              <a:tr h="183839">
                <a:tc>
                  <a:txBody>
                    <a:bodyPr/>
                    <a:lstStyle/>
                    <a:p>
                      <a:pPr algn="l" fontAlgn="b"/>
                      <a:r>
                        <a:rPr lang="en-IN" sz="1100" u="none" strike="noStrike">
                          <a:effectLst/>
                        </a:rPr>
                        <a:t>RG</a:t>
                      </a:r>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r>
                        <a:rPr lang="en-IN" sz="900" u="none" strike="noStrike">
                          <a:effectLst/>
                        </a:rPr>
                        <a:t>PM</a:t>
                      </a:r>
                      <a:endParaRPr lang="en-IN" sz="9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dirty="0">
                          <a:solidFill>
                            <a:srgbClr val="FF0000"/>
                          </a:solidFill>
                          <a:effectLst/>
                          <a:highlight>
                            <a:srgbClr val="FFFF00"/>
                          </a:highlight>
                        </a:rPr>
                        <a:t> </a:t>
                      </a:r>
                      <a:endParaRPr lang="en-IN" sz="1100" b="1" i="0" u="none" strike="noStrike" dirty="0">
                        <a:solidFill>
                          <a:srgbClr val="FF0000"/>
                        </a:solidFill>
                        <a:effectLst/>
                        <a:highlight>
                          <a:srgbClr val="FFFF00"/>
                        </a:highlight>
                        <a:latin typeface="Calibri" panose="020F0502020204030204" pitchFamily="34" charset="0"/>
                      </a:endParaRPr>
                    </a:p>
                  </a:txBody>
                  <a:tcPr marL="9192" marR="9192" marT="9192" marB="0" anchor="b">
                    <a:solidFill>
                      <a:schemeClr val="accent2"/>
                    </a:solidFill>
                  </a:tcPr>
                </a:tc>
                <a:tc>
                  <a:txBody>
                    <a:bodyPr/>
                    <a:lstStyle/>
                    <a:p>
                      <a:pPr algn="l" fontAlgn="b"/>
                      <a:r>
                        <a:rPr lang="en-IN" sz="1100" u="none" strike="noStrike" dirty="0">
                          <a:solidFill>
                            <a:srgbClr val="FF0000"/>
                          </a:solidFill>
                          <a:effectLst/>
                          <a:highlight>
                            <a:srgbClr val="FFFF00"/>
                          </a:highlight>
                        </a:rPr>
                        <a:t> </a:t>
                      </a:r>
                      <a:endParaRPr lang="en-IN" sz="1100" b="1" i="0" u="none" strike="noStrike" dirty="0">
                        <a:solidFill>
                          <a:srgbClr val="FF0000"/>
                        </a:solidFill>
                        <a:effectLst/>
                        <a:highlight>
                          <a:srgbClr val="FFFF00"/>
                        </a:highlight>
                        <a:latin typeface="Calibri" panose="020F0502020204030204" pitchFamily="34" charset="0"/>
                      </a:endParaRPr>
                    </a:p>
                  </a:txBody>
                  <a:tcPr marL="9192" marR="9192" marT="9192" marB="0" anchor="b">
                    <a:solidFill>
                      <a:schemeClr val="accent2"/>
                    </a:solidFill>
                  </a:tcPr>
                </a:tc>
                <a:tc>
                  <a:txBody>
                    <a:bodyPr/>
                    <a:lstStyle/>
                    <a:p>
                      <a:pPr algn="l" fontAlgn="b"/>
                      <a:r>
                        <a:rPr lang="en-IN" sz="1100" u="none" strike="noStrike" dirty="0">
                          <a:solidFill>
                            <a:srgbClr val="FF0000"/>
                          </a:solidFill>
                          <a:effectLst/>
                          <a:highlight>
                            <a:srgbClr val="FFFF00"/>
                          </a:highlight>
                        </a:rPr>
                        <a:t> </a:t>
                      </a:r>
                      <a:endParaRPr lang="en-IN" sz="1100" b="1" i="0" u="none" strike="noStrike" dirty="0">
                        <a:solidFill>
                          <a:srgbClr val="FF0000"/>
                        </a:solidFill>
                        <a:effectLst/>
                        <a:highlight>
                          <a:srgbClr val="FFFF00"/>
                        </a:highlight>
                        <a:latin typeface="Calibri" panose="020F0502020204030204" pitchFamily="34" charset="0"/>
                      </a:endParaRPr>
                    </a:p>
                  </a:txBody>
                  <a:tcPr marL="9192" marR="9192" marT="9192" marB="0" anchor="b">
                    <a:solidFill>
                      <a:schemeClr val="accent2"/>
                    </a:solidFill>
                  </a:tcPr>
                </a:tc>
                <a:tc>
                  <a:txBody>
                    <a:bodyPr/>
                    <a:lstStyle/>
                    <a:p>
                      <a:pPr algn="l" fontAlgn="b"/>
                      <a:r>
                        <a:rPr lang="en-IN" sz="1100" u="none" strike="noStrike" dirty="0">
                          <a:solidFill>
                            <a:srgbClr val="FF0000"/>
                          </a:solidFill>
                          <a:effectLst/>
                          <a:highlight>
                            <a:srgbClr val="FFFF00"/>
                          </a:highlight>
                        </a:rPr>
                        <a:t> </a:t>
                      </a:r>
                      <a:endParaRPr lang="en-IN" sz="1100" b="1" i="0" u="none" strike="noStrike" dirty="0">
                        <a:solidFill>
                          <a:srgbClr val="FF0000"/>
                        </a:solidFill>
                        <a:effectLst/>
                        <a:highlight>
                          <a:srgbClr val="FFFF00"/>
                        </a:highlight>
                        <a:latin typeface="Calibri" panose="020F0502020204030204" pitchFamily="34" charset="0"/>
                      </a:endParaRPr>
                    </a:p>
                  </a:txBody>
                  <a:tcPr marL="9192" marR="9192" marT="9192" marB="0" anchor="b">
                    <a:solidFill>
                      <a:schemeClr val="accent2"/>
                    </a:solidFill>
                  </a:tcPr>
                </a:tc>
                <a:tc>
                  <a:txBody>
                    <a:bodyPr/>
                    <a:lstStyle/>
                    <a:p>
                      <a:pPr algn="l" fontAlgn="b"/>
                      <a:r>
                        <a:rPr lang="en-IN" sz="1100" u="none" strike="noStrike" dirty="0">
                          <a:solidFill>
                            <a:srgbClr val="FF0000"/>
                          </a:solidFill>
                          <a:effectLst/>
                          <a:highlight>
                            <a:srgbClr val="FFFF00"/>
                          </a:highlight>
                        </a:rPr>
                        <a:t> </a:t>
                      </a:r>
                      <a:endParaRPr lang="en-IN" sz="1100" b="1" i="0" u="none" strike="noStrike" dirty="0">
                        <a:solidFill>
                          <a:srgbClr val="FF0000"/>
                        </a:solidFill>
                        <a:effectLst/>
                        <a:highlight>
                          <a:srgbClr val="FFFF00"/>
                        </a:highlight>
                        <a:latin typeface="Calibri" panose="020F0502020204030204" pitchFamily="34" charset="0"/>
                      </a:endParaRPr>
                    </a:p>
                  </a:txBody>
                  <a:tcPr marL="9192" marR="9192" marT="9192" marB="0" anchor="b">
                    <a:solidFill>
                      <a:schemeClr val="accent2"/>
                    </a:solidFill>
                  </a:tcPr>
                </a:tc>
                <a:tc>
                  <a:txBody>
                    <a:bodyPr/>
                    <a:lstStyle/>
                    <a:p>
                      <a:pPr algn="l" fontAlgn="b"/>
                      <a:r>
                        <a:rPr lang="en-IN" sz="1100" u="none" strike="noStrike" dirty="0">
                          <a:solidFill>
                            <a:srgbClr val="FF0000"/>
                          </a:solidFill>
                          <a:effectLst/>
                          <a:highlight>
                            <a:srgbClr val="FFFF00"/>
                          </a:highlight>
                        </a:rPr>
                        <a:t> </a:t>
                      </a:r>
                      <a:endParaRPr lang="en-IN" sz="1100" b="1" i="0" u="none" strike="noStrike" dirty="0">
                        <a:solidFill>
                          <a:srgbClr val="FF0000"/>
                        </a:solidFill>
                        <a:effectLst/>
                        <a:highlight>
                          <a:srgbClr val="FFFF00"/>
                        </a:highlight>
                        <a:latin typeface="Calibri" panose="020F0502020204030204" pitchFamily="34" charset="0"/>
                      </a:endParaRPr>
                    </a:p>
                  </a:txBody>
                  <a:tcPr marL="9192" marR="9192" marT="9192" marB="0" anchor="b">
                    <a:solidFill>
                      <a:schemeClr val="accent2"/>
                    </a:solidFill>
                  </a:tcPr>
                </a:tc>
                <a:tc>
                  <a:txBody>
                    <a:bodyPr/>
                    <a:lstStyle/>
                    <a:p>
                      <a:pPr algn="l" fontAlgn="b"/>
                      <a:r>
                        <a:rPr lang="en-IN" sz="1100" u="none" strike="noStrike" dirty="0">
                          <a:solidFill>
                            <a:srgbClr val="FF0000"/>
                          </a:solidFill>
                          <a:effectLst/>
                          <a:highlight>
                            <a:srgbClr val="FFFF00"/>
                          </a:highlight>
                        </a:rPr>
                        <a:t> </a:t>
                      </a:r>
                      <a:endParaRPr lang="en-IN" sz="1100" b="1" i="0" u="none" strike="noStrike" dirty="0">
                        <a:solidFill>
                          <a:srgbClr val="FF0000"/>
                        </a:solidFill>
                        <a:effectLst/>
                        <a:highlight>
                          <a:srgbClr val="FFFF00"/>
                        </a:highlight>
                        <a:latin typeface="Calibri" panose="020F0502020204030204" pitchFamily="34" charset="0"/>
                      </a:endParaRPr>
                    </a:p>
                  </a:txBody>
                  <a:tcPr marL="9192" marR="9192" marT="9192" marB="0" anchor="b">
                    <a:solidFill>
                      <a:schemeClr val="accent2"/>
                    </a:solidFill>
                  </a:tcPr>
                </a:tc>
                <a:tc>
                  <a:txBody>
                    <a:bodyPr/>
                    <a:lstStyle/>
                    <a:p>
                      <a:pPr algn="l" fontAlgn="b"/>
                      <a:r>
                        <a:rPr lang="en-IN" sz="1100" u="none" strike="noStrike" dirty="0">
                          <a:solidFill>
                            <a:srgbClr val="FF0000"/>
                          </a:solidFill>
                          <a:effectLst/>
                          <a:highlight>
                            <a:srgbClr val="FFFF00"/>
                          </a:highlight>
                        </a:rPr>
                        <a:t> </a:t>
                      </a:r>
                      <a:endParaRPr lang="en-IN" sz="1100" b="1" i="0" u="none" strike="noStrike" dirty="0">
                        <a:solidFill>
                          <a:srgbClr val="FF0000"/>
                        </a:solidFill>
                        <a:effectLst/>
                        <a:highlight>
                          <a:srgbClr val="FFFF00"/>
                        </a:highlight>
                        <a:latin typeface="Calibri" panose="020F0502020204030204" pitchFamily="34" charset="0"/>
                      </a:endParaRPr>
                    </a:p>
                  </a:txBody>
                  <a:tcPr marL="9192" marR="9192" marT="9192" marB="0" anchor="b">
                    <a:solidFill>
                      <a:schemeClr val="accent2"/>
                    </a:solidFill>
                  </a:tcPr>
                </a:tc>
                <a:tc>
                  <a:txBody>
                    <a:bodyPr/>
                    <a:lstStyle/>
                    <a:p>
                      <a:pPr algn="l" fontAlgn="b"/>
                      <a:r>
                        <a:rPr lang="en-IN" sz="1100" u="none" strike="noStrike" dirty="0">
                          <a:solidFill>
                            <a:srgbClr val="FF0000"/>
                          </a:solidFill>
                          <a:effectLst/>
                          <a:highlight>
                            <a:srgbClr val="FFFF00"/>
                          </a:highlight>
                        </a:rPr>
                        <a:t> </a:t>
                      </a:r>
                      <a:endParaRPr lang="en-IN" sz="1100" b="1" i="0" u="none" strike="noStrike" dirty="0">
                        <a:solidFill>
                          <a:srgbClr val="FF0000"/>
                        </a:solidFill>
                        <a:effectLst/>
                        <a:highlight>
                          <a:srgbClr val="FFFF00"/>
                        </a:highlight>
                        <a:latin typeface="Calibri" panose="020F0502020204030204" pitchFamily="34" charset="0"/>
                      </a:endParaRPr>
                    </a:p>
                  </a:txBody>
                  <a:tcPr marL="9192" marR="9192" marT="9192" marB="0" anchor="b">
                    <a:solidFill>
                      <a:schemeClr val="accent2"/>
                    </a:solidFill>
                  </a:tcPr>
                </a:tc>
                <a:tc>
                  <a:txBody>
                    <a:bodyPr/>
                    <a:lstStyle/>
                    <a:p>
                      <a:pPr algn="l" fontAlgn="b"/>
                      <a:r>
                        <a:rPr lang="en-IN" sz="1100" u="none" strike="noStrike" dirty="0">
                          <a:solidFill>
                            <a:srgbClr val="FF0000"/>
                          </a:solidFill>
                          <a:effectLst/>
                          <a:highlight>
                            <a:srgbClr val="FFFF00"/>
                          </a:highlight>
                        </a:rPr>
                        <a:t> </a:t>
                      </a:r>
                      <a:endParaRPr lang="en-IN" sz="1100" b="1" i="0" u="none" strike="noStrike" dirty="0">
                        <a:solidFill>
                          <a:srgbClr val="FF0000"/>
                        </a:solidFill>
                        <a:effectLst/>
                        <a:highlight>
                          <a:srgbClr val="FFFF00"/>
                        </a:highlight>
                        <a:latin typeface="Calibri" panose="020F0502020204030204" pitchFamily="34" charset="0"/>
                      </a:endParaRPr>
                    </a:p>
                  </a:txBody>
                  <a:tcPr marL="9192" marR="9192" marT="9192" marB="0" anchor="b">
                    <a:solidFill>
                      <a:schemeClr val="accent2"/>
                    </a:solidFill>
                  </a:tcPr>
                </a:tc>
                <a:tc>
                  <a:txBody>
                    <a:bodyPr/>
                    <a:lstStyle/>
                    <a:p>
                      <a:pPr algn="l" fontAlgn="b"/>
                      <a:r>
                        <a:rPr lang="en-IN" sz="1100" u="none" strike="noStrike" dirty="0">
                          <a:solidFill>
                            <a:srgbClr val="FF0000"/>
                          </a:solidFill>
                          <a:effectLst/>
                          <a:highlight>
                            <a:srgbClr val="FFFF00"/>
                          </a:highlight>
                        </a:rPr>
                        <a:t> </a:t>
                      </a:r>
                      <a:endParaRPr lang="en-IN" sz="1100" b="1" i="0" u="none" strike="noStrike" dirty="0">
                        <a:solidFill>
                          <a:srgbClr val="FF0000"/>
                        </a:solidFill>
                        <a:effectLst/>
                        <a:highlight>
                          <a:srgbClr val="FFFF00"/>
                        </a:highlight>
                        <a:latin typeface="Calibri" panose="020F0502020204030204" pitchFamily="34" charset="0"/>
                      </a:endParaRPr>
                    </a:p>
                  </a:txBody>
                  <a:tcPr marL="9192" marR="9192" marT="9192" marB="0" anchor="b">
                    <a:solidFill>
                      <a:schemeClr val="accent2"/>
                    </a:solidFill>
                  </a:tcPr>
                </a:tc>
                <a:tc>
                  <a:txBody>
                    <a:bodyPr/>
                    <a:lstStyle/>
                    <a:p>
                      <a:pPr algn="l" fontAlgn="b"/>
                      <a:r>
                        <a:rPr lang="en-IN" sz="1100" u="none" strike="noStrike" dirty="0">
                          <a:solidFill>
                            <a:srgbClr val="FF0000"/>
                          </a:solidFill>
                          <a:effectLst/>
                          <a:highlight>
                            <a:srgbClr val="FFFF00"/>
                          </a:highlight>
                        </a:rPr>
                        <a:t> </a:t>
                      </a:r>
                      <a:endParaRPr lang="en-IN" sz="1100" b="1" i="0" u="none" strike="noStrike" dirty="0">
                        <a:solidFill>
                          <a:srgbClr val="FF0000"/>
                        </a:solidFill>
                        <a:effectLst/>
                        <a:highlight>
                          <a:srgbClr val="FFFF00"/>
                        </a:highlight>
                        <a:latin typeface="Calibri" panose="020F0502020204030204" pitchFamily="34" charset="0"/>
                      </a:endParaRPr>
                    </a:p>
                  </a:txBody>
                  <a:tcPr marL="9192" marR="9192" marT="9192" marB="0" anchor="b">
                    <a:solidFill>
                      <a:schemeClr val="accent2"/>
                    </a:solidFill>
                  </a:tcPr>
                </a:tc>
                <a:extLst>
                  <a:ext uri="{0D108BD9-81ED-4DB2-BD59-A6C34878D82A}">
                    <a16:rowId xmlns:a16="http://schemas.microsoft.com/office/drawing/2014/main" val="1503258712"/>
                  </a:ext>
                </a:extLst>
              </a:tr>
              <a:tr h="373689">
                <a:tc>
                  <a:txBody>
                    <a:bodyPr/>
                    <a:lstStyle/>
                    <a:p>
                      <a:pPr algn="l" fontAlgn="b"/>
                      <a:r>
                        <a:rPr lang="en-IN" sz="1100" u="none" strike="noStrike" dirty="0">
                          <a:effectLst/>
                        </a:rPr>
                        <a:t>RA</a:t>
                      </a:r>
                      <a:endParaRPr lang="en-IN" sz="1100" b="1" i="0" u="none" strike="noStrike" dirty="0">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dirty="0" err="1">
                          <a:effectLst/>
                        </a:rPr>
                        <a:t>BA,Java</a:t>
                      </a:r>
                      <a:r>
                        <a:rPr lang="en-IN" sz="1100" u="none" strike="noStrike" dirty="0">
                          <a:effectLst/>
                        </a:rPr>
                        <a:t> Developers, DB Admin</a:t>
                      </a:r>
                      <a:endParaRPr lang="en-IN" sz="1100" b="1" i="0" u="none" strike="noStrike" dirty="0">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solidFill>
                      <a:schemeClr val="accent4"/>
                    </a:solidFill>
                  </a:tcPr>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solidFill>
                      <a:schemeClr val="accent4"/>
                    </a:solidFill>
                  </a:tcPr>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solidFill>
                      <a:schemeClr val="accent4"/>
                    </a:solidFill>
                  </a:tcPr>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solidFill>
                      <a:schemeClr val="accent4"/>
                    </a:solidFill>
                  </a:tcPr>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solidFill>
                      <a:schemeClr val="accent4"/>
                    </a:solidFill>
                  </a:tcPr>
                </a:tc>
                <a:tc>
                  <a:txBody>
                    <a:bodyPr/>
                    <a:lstStyle/>
                    <a:p>
                      <a:pPr algn="l" fontAlgn="b"/>
                      <a:r>
                        <a:rPr lang="en-IN" sz="1100" u="none" strike="noStrike">
                          <a:effectLst/>
                        </a:rPr>
                        <a:t> </a:t>
                      </a:r>
                      <a:endParaRPr lang="en-IN" sz="1100" b="1" i="0" u="none" strike="noStrike">
                        <a:solidFill>
                          <a:srgbClr val="000000"/>
                        </a:solidFill>
                        <a:effectLst/>
                        <a:latin typeface="Calibri" panose="020F0502020204030204" pitchFamily="34" charset="0"/>
                      </a:endParaRPr>
                    </a:p>
                  </a:txBody>
                  <a:tcPr marL="9192" marR="9192" marT="9192" marB="0" anchor="b">
                    <a:solidFill>
                      <a:schemeClr val="accent4"/>
                    </a:solidFill>
                  </a:tcPr>
                </a:tc>
                <a:tc>
                  <a:txBody>
                    <a:bodyPr/>
                    <a:lstStyle/>
                    <a:p>
                      <a:pPr algn="l" fontAlgn="b"/>
                      <a:r>
                        <a:rPr lang="en-IN" sz="1100" u="none" strike="noStrike">
                          <a:effectLst/>
                        </a:rPr>
                        <a:t> </a:t>
                      </a:r>
                      <a:endParaRPr lang="en-IN" sz="1100" b="1" i="0" u="none" strike="noStrike">
                        <a:solidFill>
                          <a:srgbClr val="000000"/>
                        </a:solidFill>
                        <a:effectLst/>
                        <a:latin typeface="Calibri" panose="020F0502020204030204" pitchFamily="34" charset="0"/>
                      </a:endParaRPr>
                    </a:p>
                  </a:txBody>
                  <a:tcPr marL="9192" marR="9192" marT="9192" marB="0" anchor="b">
                    <a:solidFill>
                      <a:schemeClr val="accent4"/>
                    </a:solidFill>
                  </a:tcPr>
                </a:tc>
                <a:tc>
                  <a:txBody>
                    <a:bodyPr/>
                    <a:lstStyle/>
                    <a:p>
                      <a:pPr algn="l" fontAlgn="b"/>
                      <a:r>
                        <a:rPr lang="en-IN" sz="1100" u="none" strike="noStrike">
                          <a:effectLst/>
                        </a:rPr>
                        <a:t> </a:t>
                      </a:r>
                      <a:endParaRPr lang="en-IN" sz="1100" b="1" i="0" u="none" strike="noStrike">
                        <a:solidFill>
                          <a:srgbClr val="000000"/>
                        </a:solidFill>
                        <a:effectLst/>
                        <a:latin typeface="Calibri" panose="020F0502020204030204" pitchFamily="34" charset="0"/>
                      </a:endParaRPr>
                    </a:p>
                  </a:txBody>
                  <a:tcPr marL="9192" marR="9192" marT="9192" marB="0" anchor="b">
                    <a:solidFill>
                      <a:schemeClr val="accent4"/>
                    </a:solidFill>
                  </a:tcPr>
                </a:tc>
                <a:tc>
                  <a:txBody>
                    <a:bodyPr/>
                    <a:lstStyle/>
                    <a:p>
                      <a:pPr algn="l" fontAlgn="b"/>
                      <a:r>
                        <a:rPr lang="en-IN" sz="1100" u="none" strike="noStrike">
                          <a:effectLst/>
                        </a:rPr>
                        <a:t> </a:t>
                      </a:r>
                      <a:endParaRPr lang="en-IN" sz="1100" b="1" i="0" u="none" strike="noStrike">
                        <a:solidFill>
                          <a:srgbClr val="000000"/>
                        </a:solidFill>
                        <a:effectLst/>
                        <a:latin typeface="Calibri" panose="020F0502020204030204" pitchFamily="34" charset="0"/>
                      </a:endParaRPr>
                    </a:p>
                  </a:txBody>
                  <a:tcPr marL="9192" marR="9192" marT="9192" marB="0" anchor="b">
                    <a:solidFill>
                      <a:schemeClr val="accent4"/>
                    </a:solidFill>
                  </a:tcPr>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solidFill>
                      <a:schemeClr val="accent4"/>
                    </a:solidFill>
                  </a:tcPr>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solidFill>
                      <a:schemeClr val="accent4"/>
                    </a:solidFill>
                  </a:tcPr>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solidFill>
                      <a:schemeClr val="accent4"/>
                    </a:solidFill>
                  </a:tcPr>
                </a:tc>
                <a:extLst>
                  <a:ext uri="{0D108BD9-81ED-4DB2-BD59-A6C34878D82A}">
                    <a16:rowId xmlns:a16="http://schemas.microsoft.com/office/drawing/2014/main" val="3959207269"/>
                  </a:ext>
                </a:extLst>
              </a:tr>
              <a:tr h="183839">
                <a:tc>
                  <a:txBody>
                    <a:bodyPr/>
                    <a:lstStyle/>
                    <a:p>
                      <a:pPr algn="l" fontAlgn="b"/>
                      <a:r>
                        <a:rPr lang="en-IN" sz="1100" u="none" strike="noStrike">
                          <a:effectLst/>
                        </a:rPr>
                        <a:t>Design </a:t>
                      </a:r>
                      <a:endParaRPr lang="en-IN" sz="1100" b="1" i="0" u="none" strike="noStrike">
                        <a:solidFill>
                          <a:srgbClr val="000000"/>
                        </a:solidFill>
                        <a:effectLst/>
                        <a:latin typeface="Calibri" panose="020F0502020204030204" pitchFamily="34" charset="0"/>
                      </a:endParaRPr>
                    </a:p>
                  </a:txBody>
                  <a:tcPr marL="9192" marR="9192" marT="9192" marB="0" anchor="b"/>
                </a:tc>
                <a:tc gridSpan="3">
                  <a:txBody>
                    <a:bodyPr/>
                    <a:lstStyle/>
                    <a:p>
                      <a:pPr algn="l" fontAlgn="b"/>
                      <a:r>
                        <a:rPr lang="pt-BR" sz="900" u="none" strike="noStrike" dirty="0">
                          <a:effectLst/>
                        </a:rPr>
                        <a:t>PM, BA, Java Developers, DB Admin</a:t>
                      </a:r>
                      <a:endParaRPr lang="pt-BR" sz="900" b="1" i="0" u="none" strike="noStrike" dirty="0">
                        <a:solidFill>
                          <a:srgbClr val="000000"/>
                        </a:solidFill>
                        <a:effectLst/>
                        <a:latin typeface="Calibri" panose="020F0502020204030204" pitchFamily="34" charset="0"/>
                      </a:endParaRPr>
                    </a:p>
                  </a:txBody>
                  <a:tcPr marL="9192" marR="9192" marT="9192" marB="0" anchor="b"/>
                </a:tc>
                <a:tc hMerge="1">
                  <a:txBody>
                    <a:bodyPr/>
                    <a:lstStyle/>
                    <a:p>
                      <a:endParaRPr lang="en-IN"/>
                    </a:p>
                  </a:txBody>
                  <a:tcPr/>
                </a:tc>
                <a:tc hMerge="1">
                  <a:txBody>
                    <a:bodyPr/>
                    <a:lstStyle/>
                    <a:p>
                      <a:endParaRPr lang="en-IN"/>
                    </a:p>
                  </a:txBody>
                  <a:tcPr/>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solidFill>
                      <a:schemeClr val="tx1">
                        <a:lumMod val="95000"/>
                        <a:lumOff val="5000"/>
                      </a:schemeClr>
                    </a:solidFill>
                  </a:tcPr>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tc>
                <a:extLst>
                  <a:ext uri="{0D108BD9-81ED-4DB2-BD59-A6C34878D82A}">
                    <a16:rowId xmlns:a16="http://schemas.microsoft.com/office/drawing/2014/main" val="1762433146"/>
                  </a:ext>
                </a:extLst>
              </a:tr>
              <a:tr h="183839">
                <a:tc>
                  <a:txBody>
                    <a:bodyPr/>
                    <a:lstStyle/>
                    <a:p>
                      <a:pPr algn="l" fontAlgn="b"/>
                      <a:r>
                        <a:rPr lang="en-IN" sz="1100" u="none" strike="noStrike">
                          <a:effectLst/>
                        </a:rPr>
                        <a:t>D1</a:t>
                      </a:r>
                      <a:endParaRPr lang="en-IN" sz="1100" b="1" i="0" u="none" strike="noStrike">
                        <a:solidFill>
                          <a:srgbClr val="000000"/>
                        </a:solidFill>
                        <a:effectLst/>
                        <a:latin typeface="Calibri" panose="020F0502020204030204" pitchFamily="34" charset="0"/>
                      </a:endParaRPr>
                    </a:p>
                  </a:txBody>
                  <a:tcPr marL="9192" marR="9192" marT="9192" marB="0" anchor="b"/>
                </a:tc>
                <a:tc gridSpan="3">
                  <a:txBody>
                    <a:bodyPr/>
                    <a:lstStyle/>
                    <a:p>
                      <a:pPr algn="l" fontAlgn="b"/>
                      <a:r>
                        <a:rPr lang="en-IN" sz="1100" u="none" strike="noStrike" dirty="0">
                          <a:effectLst/>
                        </a:rPr>
                        <a:t>Java Developers, DB Admin</a:t>
                      </a:r>
                      <a:endParaRPr lang="en-IN" sz="1100" b="1" i="0" u="none" strike="noStrike" dirty="0">
                        <a:solidFill>
                          <a:srgbClr val="000000"/>
                        </a:solidFill>
                        <a:effectLst/>
                        <a:latin typeface="Calibri" panose="020F0502020204030204" pitchFamily="34" charset="0"/>
                      </a:endParaRPr>
                    </a:p>
                  </a:txBody>
                  <a:tcPr marL="9192" marR="9192" marT="9192" marB="0" anchor="b"/>
                </a:tc>
                <a:tc hMerge="1">
                  <a:txBody>
                    <a:bodyPr/>
                    <a:lstStyle/>
                    <a:p>
                      <a:endParaRPr lang="en-IN"/>
                    </a:p>
                  </a:txBody>
                  <a:tcPr/>
                </a:tc>
                <a:tc hMerge="1">
                  <a:txBody>
                    <a:bodyPr/>
                    <a:lstStyle/>
                    <a:p>
                      <a:endParaRPr lang="en-IN"/>
                    </a:p>
                  </a:txBody>
                  <a:tcPr/>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solidFill>
                      <a:schemeClr val="bg2">
                        <a:lumMod val="25000"/>
                      </a:schemeClr>
                    </a:solidFill>
                  </a:tcPr>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solidFill>
                      <a:schemeClr val="bg2">
                        <a:lumMod val="25000"/>
                      </a:schemeClr>
                    </a:solidFill>
                  </a:tcPr>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a:effectLst/>
                        </a:rPr>
                        <a:t> </a:t>
                      </a:r>
                      <a:endParaRPr lang="en-IN" sz="1100" b="1" i="0" u="none" strike="noStrike">
                        <a:solidFill>
                          <a:srgbClr val="000000"/>
                        </a:solidFill>
                        <a:effectLst/>
                        <a:latin typeface="Calibri" panose="020F0502020204030204" pitchFamily="34" charset="0"/>
                      </a:endParaRPr>
                    </a:p>
                  </a:txBody>
                  <a:tcPr marL="9192" marR="9192" marT="9192" marB="0" anchor="b"/>
                </a:tc>
                <a:extLst>
                  <a:ext uri="{0D108BD9-81ED-4DB2-BD59-A6C34878D82A}">
                    <a16:rowId xmlns:a16="http://schemas.microsoft.com/office/drawing/2014/main" val="3885724810"/>
                  </a:ext>
                </a:extLst>
              </a:tr>
              <a:tr h="183839">
                <a:tc>
                  <a:txBody>
                    <a:bodyPr/>
                    <a:lstStyle/>
                    <a:p>
                      <a:pPr algn="l" fontAlgn="b"/>
                      <a:r>
                        <a:rPr lang="en-IN" sz="1100" u="none" strike="noStrike">
                          <a:effectLst/>
                        </a:rPr>
                        <a:t>T1</a:t>
                      </a:r>
                      <a:endParaRPr lang="en-IN" sz="1100" b="1" i="0" u="none" strike="noStrike">
                        <a:solidFill>
                          <a:srgbClr val="000000"/>
                        </a:solidFill>
                        <a:effectLst/>
                        <a:latin typeface="Calibri" panose="020F0502020204030204" pitchFamily="34" charset="0"/>
                      </a:endParaRPr>
                    </a:p>
                  </a:txBody>
                  <a:tcPr marL="9192" marR="9192" marT="9192" marB="0" anchor="b"/>
                </a:tc>
                <a:tc gridSpan="2">
                  <a:txBody>
                    <a:bodyPr/>
                    <a:lstStyle/>
                    <a:p>
                      <a:pPr algn="l" fontAlgn="b"/>
                      <a:r>
                        <a:rPr lang="en-IN" sz="1100" u="none" strike="noStrike" dirty="0">
                          <a:effectLst/>
                        </a:rPr>
                        <a:t>Testers (Jason, Alekya)</a:t>
                      </a:r>
                      <a:endParaRPr lang="en-IN" sz="1100" b="1" i="0" u="none" strike="noStrike" dirty="0">
                        <a:solidFill>
                          <a:srgbClr val="000000"/>
                        </a:solidFill>
                        <a:effectLst/>
                        <a:latin typeface="Calibri" panose="020F0502020204030204" pitchFamily="34" charset="0"/>
                      </a:endParaRPr>
                    </a:p>
                  </a:txBody>
                  <a:tcPr marL="9192" marR="9192" marT="9192" marB="0" anchor="b"/>
                </a:tc>
                <a:tc hMerge="1">
                  <a:txBody>
                    <a:bodyPr/>
                    <a:lstStyle/>
                    <a:p>
                      <a:endParaRPr lang="en-IN"/>
                    </a:p>
                  </a:txBody>
                  <a:tcPr/>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a:effectLst/>
                        </a:rPr>
                        <a:t> </a:t>
                      </a:r>
                      <a:endParaRPr lang="en-IN" sz="1100" b="1" i="0" u="none" strike="noStrike">
                        <a:solidFill>
                          <a:srgbClr val="000000"/>
                        </a:solidFill>
                        <a:effectLst/>
                        <a:latin typeface="Calibri" panose="020F0502020204030204" pitchFamily="34" charset="0"/>
                      </a:endParaRPr>
                    </a:p>
                  </a:txBody>
                  <a:tcPr marL="9192" marR="9192" marT="9192" marB="0" anchor="b">
                    <a:solidFill>
                      <a:schemeClr val="bg2">
                        <a:lumMod val="25000"/>
                      </a:schemeClr>
                    </a:solidFill>
                  </a:tcPr>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solidFill>
                      <a:schemeClr val="bg2">
                        <a:lumMod val="25000"/>
                      </a:schemeClr>
                    </a:solidFill>
                  </a:tcPr>
                </a:tc>
                <a:tc>
                  <a:txBody>
                    <a:bodyPr/>
                    <a:lstStyle/>
                    <a:p>
                      <a:pPr algn="l" fontAlgn="b"/>
                      <a:endParaRPr lang="en-IN" sz="1100" b="1" i="0" u="none" strike="noStrike" dirty="0">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a:effectLst/>
                        </a:rPr>
                        <a:t> </a:t>
                      </a:r>
                      <a:endParaRPr lang="en-IN" sz="1100" b="1" i="0" u="none" strike="noStrike">
                        <a:solidFill>
                          <a:srgbClr val="000000"/>
                        </a:solidFill>
                        <a:effectLst/>
                        <a:latin typeface="Calibri" panose="020F0502020204030204" pitchFamily="34" charset="0"/>
                      </a:endParaRPr>
                    </a:p>
                  </a:txBody>
                  <a:tcPr marL="9192" marR="9192" marT="9192" marB="0" anchor="b"/>
                </a:tc>
                <a:extLst>
                  <a:ext uri="{0D108BD9-81ED-4DB2-BD59-A6C34878D82A}">
                    <a16:rowId xmlns:a16="http://schemas.microsoft.com/office/drawing/2014/main" val="1824794933"/>
                  </a:ext>
                </a:extLst>
              </a:tr>
              <a:tr h="183839">
                <a:tc>
                  <a:txBody>
                    <a:bodyPr/>
                    <a:lstStyle/>
                    <a:p>
                      <a:pPr algn="l" fontAlgn="b"/>
                      <a:r>
                        <a:rPr lang="en-IN" sz="1100" u="none" strike="noStrike">
                          <a:effectLst/>
                        </a:rPr>
                        <a:t>D2</a:t>
                      </a:r>
                      <a:endParaRPr lang="en-IN" sz="1100" b="1" i="0" u="none" strike="noStrike">
                        <a:solidFill>
                          <a:srgbClr val="000000"/>
                        </a:solidFill>
                        <a:effectLst/>
                        <a:latin typeface="Calibri" panose="020F0502020204030204" pitchFamily="34" charset="0"/>
                      </a:endParaRPr>
                    </a:p>
                  </a:txBody>
                  <a:tcPr marL="9192" marR="9192" marT="9192" marB="0" anchor="b"/>
                </a:tc>
                <a:tc gridSpan="2">
                  <a:txBody>
                    <a:bodyPr/>
                    <a:lstStyle/>
                    <a:p>
                      <a:pPr algn="l" fontAlgn="b"/>
                      <a:r>
                        <a:rPr lang="en-IN" sz="1100" u="none" strike="noStrike" dirty="0">
                          <a:effectLst/>
                        </a:rPr>
                        <a:t>Java Developers, </a:t>
                      </a:r>
                      <a:endParaRPr lang="en-IN" sz="1100" b="1" i="0" u="none" strike="noStrike" dirty="0">
                        <a:solidFill>
                          <a:srgbClr val="000000"/>
                        </a:solidFill>
                        <a:effectLst/>
                        <a:latin typeface="Calibri" panose="020F0502020204030204" pitchFamily="34" charset="0"/>
                      </a:endParaRPr>
                    </a:p>
                  </a:txBody>
                  <a:tcPr marL="9192" marR="9192" marT="9192" marB="0" anchor="b"/>
                </a:tc>
                <a:tc hMerge="1">
                  <a:txBody>
                    <a:bodyPr/>
                    <a:lstStyle/>
                    <a:p>
                      <a:endParaRPr lang="en-IN"/>
                    </a:p>
                  </a:txBody>
                  <a:tcPr/>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solidFill>
                      <a:schemeClr val="bg2">
                        <a:lumMod val="25000"/>
                      </a:schemeClr>
                    </a:solidFill>
                  </a:tcPr>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solidFill>
                      <a:schemeClr val="bg2">
                        <a:lumMod val="25000"/>
                      </a:schemeClr>
                    </a:solidFill>
                  </a:tcPr>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a:effectLst/>
                        </a:rPr>
                        <a:t> </a:t>
                      </a:r>
                      <a:endParaRPr lang="en-IN" sz="1100" b="1" i="0" u="none" strike="noStrike">
                        <a:solidFill>
                          <a:srgbClr val="000000"/>
                        </a:solidFill>
                        <a:effectLst/>
                        <a:latin typeface="Calibri" panose="020F0502020204030204" pitchFamily="34" charset="0"/>
                      </a:endParaRPr>
                    </a:p>
                  </a:txBody>
                  <a:tcPr marL="9192" marR="9192" marT="9192" marB="0" anchor="b"/>
                </a:tc>
                <a:extLst>
                  <a:ext uri="{0D108BD9-81ED-4DB2-BD59-A6C34878D82A}">
                    <a16:rowId xmlns:a16="http://schemas.microsoft.com/office/drawing/2014/main" val="2939968626"/>
                  </a:ext>
                </a:extLst>
              </a:tr>
              <a:tr h="183839">
                <a:tc>
                  <a:txBody>
                    <a:bodyPr/>
                    <a:lstStyle/>
                    <a:p>
                      <a:pPr algn="l" fontAlgn="b"/>
                      <a:r>
                        <a:rPr lang="en-IN" sz="1100" u="none" strike="noStrike">
                          <a:effectLst/>
                        </a:rPr>
                        <a:t>T2</a:t>
                      </a:r>
                      <a:endParaRPr lang="en-IN" sz="1100" b="1" i="0" u="none" strike="noStrike">
                        <a:solidFill>
                          <a:srgbClr val="000000"/>
                        </a:solidFill>
                        <a:effectLst/>
                        <a:latin typeface="Calibri" panose="020F0502020204030204" pitchFamily="34" charset="0"/>
                      </a:endParaRPr>
                    </a:p>
                  </a:txBody>
                  <a:tcPr marL="9192" marR="9192" marT="9192" marB="0" anchor="b"/>
                </a:tc>
                <a:tc gridSpan="2">
                  <a:txBody>
                    <a:bodyPr/>
                    <a:lstStyle/>
                    <a:p>
                      <a:pPr algn="l" fontAlgn="b"/>
                      <a:r>
                        <a:rPr lang="en-IN" sz="1100" u="none" strike="noStrike" dirty="0">
                          <a:effectLst/>
                        </a:rPr>
                        <a:t>Testers (Jason, Alekya)</a:t>
                      </a:r>
                      <a:endParaRPr lang="en-IN" sz="1100" b="1" i="0" u="none" strike="noStrike" dirty="0">
                        <a:solidFill>
                          <a:srgbClr val="000000"/>
                        </a:solidFill>
                        <a:effectLst/>
                        <a:latin typeface="Calibri" panose="020F0502020204030204" pitchFamily="34" charset="0"/>
                      </a:endParaRPr>
                    </a:p>
                  </a:txBody>
                  <a:tcPr marL="9192" marR="9192" marT="9192" marB="0" anchor="b"/>
                </a:tc>
                <a:tc hMerge="1">
                  <a:txBody>
                    <a:bodyPr/>
                    <a:lstStyle/>
                    <a:p>
                      <a:endParaRPr lang="en-IN"/>
                    </a:p>
                  </a:txBody>
                  <a:tcPr/>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solidFill>
                      <a:schemeClr val="bg2">
                        <a:lumMod val="25000"/>
                      </a:schemeClr>
                    </a:solidFill>
                  </a:tcPr>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solidFill>
                      <a:schemeClr val="bg2">
                        <a:lumMod val="25000"/>
                      </a:schemeClr>
                    </a:solidFill>
                  </a:tcPr>
                </a:tc>
                <a:tc>
                  <a:txBody>
                    <a:bodyPr/>
                    <a:lstStyle/>
                    <a:p>
                      <a:pPr algn="l" fontAlgn="b"/>
                      <a:endParaRPr lang="en-IN" sz="1100" b="1" i="0" u="none" strike="noStrike" dirty="0">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a:effectLst/>
                        </a:rPr>
                        <a:t> </a:t>
                      </a:r>
                      <a:endParaRPr lang="en-IN" sz="1100" b="1" i="0" u="none" strike="noStrike">
                        <a:solidFill>
                          <a:srgbClr val="000000"/>
                        </a:solidFill>
                        <a:effectLst/>
                        <a:latin typeface="Calibri" panose="020F0502020204030204" pitchFamily="34" charset="0"/>
                      </a:endParaRPr>
                    </a:p>
                  </a:txBody>
                  <a:tcPr marL="9192" marR="9192" marT="9192" marB="0" anchor="b"/>
                </a:tc>
                <a:extLst>
                  <a:ext uri="{0D108BD9-81ED-4DB2-BD59-A6C34878D82A}">
                    <a16:rowId xmlns:a16="http://schemas.microsoft.com/office/drawing/2014/main" val="1425632851"/>
                  </a:ext>
                </a:extLst>
              </a:tr>
              <a:tr h="183839">
                <a:tc>
                  <a:txBody>
                    <a:bodyPr/>
                    <a:lstStyle/>
                    <a:p>
                      <a:pPr algn="l" fontAlgn="b"/>
                      <a:r>
                        <a:rPr lang="en-IN" sz="1100" u="none" strike="noStrike">
                          <a:effectLst/>
                        </a:rPr>
                        <a:t>D3</a:t>
                      </a:r>
                      <a:endParaRPr lang="en-IN" sz="1100" b="1" i="0" u="none" strike="noStrike">
                        <a:solidFill>
                          <a:srgbClr val="000000"/>
                        </a:solidFill>
                        <a:effectLst/>
                        <a:latin typeface="Calibri" panose="020F0502020204030204" pitchFamily="34" charset="0"/>
                      </a:endParaRPr>
                    </a:p>
                  </a:txBody>
                  <a:tcPr marL="9192" marR="9192" marT="9192" marB="0" anchor="b"/>
                </a:tc>
                <a:tc gridSpan="3">
                  <a:txBody>
                    <a:bodyPr/>
                    <a:lstStyle/>
                    <a:p>
                      <a:pPr algn="l" fontAlgn="b"/>
                      <a:r>
                        <a:rPr lang="en-IN" sz="1100" u="none" strike="noStrike" dirty="0">
                          <a:effectLst/>
                        </a:rPr>
                        <a:t>Java Developers, DB Admin</a:t>
                      </a:r>
                      <a:endParaRPr lang="en-IN" sz="1100" b="1" i="0" u="none" strike="noStrike" dirty="0">
                        <a:solidFill>
                          <a:srgbClr val="000000"/>
                        </a:solidFill>
                        <a:effectLst/>
                        <a:latin typeface="Calibri" panose="020F0502020204030204" pitchFamily="34" charset="0"/>
                      </a:endParaRPr>
                    </a:p>
                  </a:txBody>
                  <a:tcPr marL="9192" marR="9192" marT="9192" marB="0" anchor="b"/>
                </a:tc>
                <a:tc hMerge="1">
                  <a:txBody>
                    <a:bodyPr/>
                    <a:lstStyle/>
                    <a:p>
                      <a:endParaRPr lang="en-IN"/>
                    </a:p>
                  </a:txBody>
                  <a:tcPr/>
                </a:tc>
                <a:tc hMerge="1">
                  <a:txBody>
                    <a:bodyPr/>
                    <a:lstStyle/>
                    <a:p>
                      <a:endParaRPr lang="en-IN"/>
                    </a:p>
                  </a:txBody>
                  <a:tcPr/>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solidFill>
                      <a:schemeClr val="bg2">
                        <a:lumMod val="25000"/>
                      </a:schemeClr>
                    </a:solidFill>
                  </a:tcPr>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solidFill>
                      <a:schemeClr val="bg2">
                        <a:lumMod val="25000"/>
                      </a:schemeClr>
                    </a:solidFill>
                  </a:tcPr>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a:effectLst/>
                        </a:rPr>
                        <a:t> </a:t>
                      </a:r>
                      <a:endParaRPr lang="en-IN" sz="1100" b="1" i="0" u="none" strike="noStrike">
                        <a:solidFill>
                          <a:srgbClr val="000000"/>
                        </a:solidFill>
                        <a:effectLst/>
                        <a:latin typeface="Calibri" panose="020F0502020204030204" pitchFamily="34" charset="0"/>
                      </a:endParaRPr>
                    </a:p>
                  </a:txBody>
                  <a:tcPr marL="9192" marR="9192" marT="9192" marB="0" anchor="b"/>
                </a:tc>
                <a:extLst>
                  <a:ext uri="{0D108BD9-81ED-4DB2-BD59-A6C34878D82A}">
                    <a16:rowId xmlns:a16="http://schemas.microsoft.com/office/drawing/2014/main" val="75978453"/>
                  </a:ext>
                </a:extLst>
              </a:tr>
              <a:tr h="183839">
                <a:tc>
                  <a:txBody>
                    <a:bodyPr/>
                    <a:lstStyle/>
                    <a:p>
                      <a:pPr algn="l" fontAlgn="b"/>
                      <a:r>
                        <a:rPr lang="en-IN" sz="1100" u="none" strike="noStrike">
                          <a:effectLst/>
                        </a:rPr>
                        <a:t>T3</a:t>
                      </a:r>
                      <a:endParaRPr lang="en-IN" sz="1100" b="1" i="0" u="none" strike="noStrike">
                        <a:solidFill>
                          <a:srgbClr val="000000"/>
                        </a:solidFill>
                        <a:effectLst/>
                        <a:latin typeface="Calibri" panose="020F0502020204030204" pitchFamily="34" charset="0"/>
                      </a:endParaRPr>
                    </a:p>
                  </a:txBody>
                  <a:tcPr marL="9192" marR="9192" marT="9192" marB="0" anchor="b"/>
                </a:tc>
                <a:tc gridSpan="2">
                  <a:txBody>
                    <a:bodyPr/>
                    <a:lstStyle/>
                    <a:p>
                      <a:pPr algn="l" fontAlgn="b"/>
                      <a:r>
                        <a:rPr lang="en-IN" sz="1100" u="none" strike="noStrike">
                          <a:effectLst/>
                        </a:rPr>
                        <a:t>Testers (Jason, Alekya)</a:t>
                      </a:r>
                      <a:endParaRPr lang="en-IN" sz="1100" b="1" i="0" u="none" strike="noStrike">
                        <a:solidFill>
                          <a:srgbClr val="000000"/>
                        </a:solidFill>
                        <a:effectLst/>
                        <a:latin typeface="Calibri" panose="020F0502020204030204" pitchFamily="34" charset="0"/>
                      </a:endParaRPr>
                    </a:p>
                  </a:txBody>
                  <a:tcPr marL="9192" marR="9192" marT="9192" marB="0" anchor="b"/>
                </a:tc>
                <a:tc hMerge="1">
                  <a:txBody>
                    <a:bodyPr/>
                    <a:lstStyle/>
                    <a:p>
                      <a:endParaRPr lang="en-IN"/>
                    </a:p>
                  </a:txBody>
                  <a:tcPr/>
                </a:tc>
                <a:tc>
                  <a:txBody>
                    <a:bodyPr/>
                    <a:lstStyle/>
                    <a:p>
                      <a:pPr algn="l" fontAlgn="b"/>
                      <a:endParaRPr lang="en-IN" sz="1100" b="1" i="0" u="none" strike="noStrike" dirty="0">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solidFill>
                      <a:schemeClr val="bg2">
                        <a:lumMod val="25000"/>
                      </a:schemeClr>
                    </a:solidFill>
                  </a:tcPr>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solidFill>
                      <a:schemeClr val="bg2">
                        <a:lumMod val="25000"/>
                      </a:schemeClr>
                    </a:solidFill>
                  </a:tcPr>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a:effectLst/>
                        </a:rPr>
                        <a:t> </a:t>
                      </a:r>
                      <a:endParaRPr lang="en-IN" sz="1100" b="1" i="0" u="none" strike="noStrike">
                        <a:solidFill>
                          <a:srgbClr val="000000"/>
                        </a:solidFill>
                        <a:effectLst/>
                        <a:latin typeface="Calibri" panose="020F0502020204030204" pitchFamily="34" charset="0"/>
                      </a:endParaRPr>
                    </a:p>
                  </a:txBody>
                  <a:tcPr marL="9192" marR="9192" marT="9192" marB="0" anchor="b"/>
                </a:tc>
                <a:extLst>
                  <a:ext uri="{0D108BD9-81ED-4DB2-BD59-A6C34878D82A}">
                    <a16:rowId xmlns:a16="http://schemas.microsoft.com/office/drawing/2014/main" val="3734622248"/>
                  </a:ext>
                </a:extLst>
              </a:tr>
              <a:tr h="183839">
                <a:tc>
                  <a:txBody>
                    <a:bodyPr/>
                    <a:lstStyle/>
                    <a:p>
                      <a:pPr algn="l" fontAlgn="b"/>
                      <a:r>
                        <a:rPr lang="en-IN" sz="1100" u="none" strike="noStrike">
                          <a:effectLst/>
                        </a:rPr>
                        <a:t>D4</a:t>
                      </a:r>
                      <a:endParaRPr lang="en-IN" sz="1100" b="1" i="0" u="none" strike="noStrike">
                        <a:solidFill>
                          <a:srgbClr val="000000"/>
                        </a:solidFill>
                        <a:effectLst/>
                        <a:latin typeface="Calibri" panose="020F0502020204030204" pitchFamily="34" charset="0"/>
                      </a:endParaRPr>
                    </a:p>
                  </a:txBody>
                  <a:tcPr marL="9192" marR="9192" marT="9192" marB="0" anchor="b"/>
                </a:tc>
                <a:tc gridSpan="3">
                  <a:txBody>
                    <a:bodyPr/>
                    <a:lstStyle/>
                    <a:p>
                      <a:pPr algn="l" fontAlgn="b"/>
                      <a:r>
                        <a:rPr lang="en-IN" sz="1100" u="none" strike="noStrike">
                          <a:effectLst/>
                        </a:rPr>
                        <a:t>Java Developers, DB Admin</a:t>
                      </a:r>
                      <a:endParaRPr lang="en-IN" sz="1100" b="1" i="0" u="none" strike="noStrike">
                        <a:solidFill>
                          <a:srgbClr val="000000"/>
                        </a:solidFill>
                        <a:effectLst/>
                        <a:latin typeface="Calibri" panose="020F0502020204030204" pitchFamily="34" charset="0"/>
                      </a:endParaRPr>
                    </a:p>
                  </a:txBody>
                  <a:tcPr marL="9192" marR="9192" marT="9192" marB="0" anchor="b"/>
                </a:tc>
                <a:tc hMerge="1">
                  <a:txBody>
                    <a:bodyPr/>
                    <a:lstStyle/>
                    <a:p>
                      <a:endParaRPr lang="en-IN"/>
                    </a:p>
                  </a:txBody>
                  <a:tcPr/>
                </a:tc>
                <a:tc hMerge="1">
                  <a:txBody>
                    <a:bodyPr/>
                    <a:lstStyle/>
                    <a:p>
                      <a:endParaRPr lang="en-IN"/>
                    </a:p>
                  </a:txBody>
                  <a:tcPr/>
                </a:tc>
                <a:tc>
                  <a:txBody>
                    <a:bodyPr/>
                    <a:lstStyle/>
                    <a:p>
                      <a:pPr algn="l" fontAlgn="b"/>
                      <a:endParaRPr lang="en-IN" sz="1100" b="1" i="0" u="none" strike="noStrike" dirty="0">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solidFill>
                      <a:schemeClr val="bg2">
                        <a:lumMod val="25000"/>
                      </a:schemeClr>
                    </a:solidFill>
                  </a:tcPr>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solidFill>
                      <a:schemeClr val="bg2">
                        <a:lumMod val="25000"/>
                      </a:schemeClr>
                    </a:solidFill>
                  </a:tcPr>
                </a:tc>
                <a:tc>
                  <a:txBody>
                    <a:bodyPr/>
                    <a:lstStyle/>
                    <a:p>
                      <a:pPr algn="l" fontAlgn="b"/>
                      <a:r>
                        <a:rPr lang="en-IN" sz="1100" u="none" strike="noStrike">
                          <a:effectLst/>
                        </a:rPr>
                        <a:t> </a:t>
                      </a:r>
                      <a:endParaRPr lang="en-IN" sz="1100" b="1" i="0" u="none" strike="noStrike">
                        <a:solidFill>
                          <a:srgbClr val="000000"/>
                        </a:solidFill>
                        <a:effectLst/>
                        <a:latin typeface="Calibri" panose="020F0502020204030204" pitchFamily="34" charset="0"/>
                      </a:endParaRPr>
                    </a:p>
                  </a:txBody>
                  <a:tcPr marL="9192" marR="9192" marT="9192" marB="0" anchor="b"/>
                </a:tc>
                <a:extLst>
                  <a:ext uri="{0D108BD9-81ED-4DB2-BD59-A6C34878D82A}">
                    <a16:rowId xmlns:a16="http://schemas.microsoft.com/office/drawing/2014/main" val="4068160362"/>
                  </a:ext>
                </a:extLst>
              </a:tr>
              <a:tr h="183839">
                <a:tc>
                  <a:txBody>
                    <a:bodyPr/>
                    <a:lstStyle/>
                    <a:p>
                      <a:pPr algn="l" fontAlgn="b"/>
                      <a:r>
                        <a:rPr lang="en-IN" sz="1100" u="none" strike="noStrike">
                          <a:effectLst/>
                        </a:rPr>
                        <a:t>T4</a:t>
                      </a:r>
                      <a:endParaRPr lang="en-IN" sz="1100" b="1" i="0" u="none" strike="noStrike">
                        <a:solidFill>
                          <a:srgbClr val="000000"/>
                        </a:solidFill>
                        <a:effectLst/>
                        <a:latin typeface="Calibri" panose="020F0502020204030204" pitchFamily="34" charset="0"/>
                      </a:endParaRPr>
                    </a:p>
                  </a:txBody>
                  <a:tcPr marL="9192" marR="9192" marT="9192" marB="0" anchor="b"/>
                </a:tc>
                <a:tc gridSpan="2">
                  <a:txBody>
                    <a:bodyPr/>
                    <a:lstStyle/>
                    <a:p>
                      <a:pPr algn="l" fontAlgn="b"/>
                      <a:r>
                        <a:rPr lang="en-IN" sz="1100" u="none" strike="noStrike">
                          <a:effectLst/>
                        </a:rPr>
                        <a:t>Testers (Jason, Alekya)</a:t>
                      </a:r>
                      <a:endParaRPr lang="en-IN" sz="1100" b="1" i="0" u="none" strike="noStrike">
                        <a:solidFill>
                          <a:srgbClr val="000000"/>
                        </a:solidFill>
                        <a:effectLst/>
                        <a:latin typeface="Calibri" panose="020F0502020204030204" pitchFamily="34" charset="0"/>
                      </a:endParaRPr>
                    </a:p>
                  </a:txBody>
                  <a:tcPr marL="9192" marR="9192" marT="9192" marB="0" anchor="b"/>
                </a:tc>
                <a:tc hMerge="1">
                  <a:txBody>
                    <a:bodyPr/>
                    <a:lstStyle/>
                    <a:p>
                      <a:endParaRPr lang="en-IN"/>
                    </a:p>
                  </a:txBody>
                  <a:tcPr/>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endParaRPr lang="en-IN" sz="1100" b="1" i="0" u="none" strike="noStrike" dirty="0">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a:effectLst/>
                        </a:rPr>
                        <a:t> </a:t>
                      </a:r>
                      <a:endParaRPr lang="en-IN" sz="1100" b="1" i="0" u="none" strike="noStrike">
                        <a:solidFill>
                          <a:srgbClr val="000000"/>
                        </a:solidFill>
                        <a:effectLst/>
                        <a:latin typeface="Calibri" panose="020F0502020204030204" pitchFamily="34" charset="0"/>
                      </a:endParaRPr>
                    </a:p>
                  </a:txBody>
                  <a:tcPr marL="9192" marR="9192" marT="9192" marB="0" anchor="b">
                    <a:solidFill>
                      <a:schemeClr val="bg2">
                        <a:lumMod val="25000"/>
                      </a:schemeClr>
                    </a:solidFill>
                  </a:tcPr>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solidFill>
                      <a:schemeClr val="bg2">
                        <a:lumMod val="25000"/>
                      </a:schemeClr>
                    </a:solidFill>
                  </a:tcPr>
                </a:tc>
                <a:tc>
                  <a:txBody>
                    <a:bodyPr/>
                    <a:lstStyle/>
                    <a:p>
                      <a:pPr algn="l" fontAlgn="b"/>
                      <a:r>
                        <a:rPr lang="en-IN" sz="1100" u="none" strike="noStrike">
                          <a:effectLst/>
                        </a:rPr>
                        <a:t> </a:t>
                      </a:r>
                      <a:endParaRPr lang="en-IN" sz="1100" b="1" i="0" u="none" strike="noStrike">
                        <a:solidFill>
                          <a:srgbClr val="000000"/>
                        </a:solidFill>
                        <a:effectLst/>
                        <a:latin typeface="Calibri" panose="020F0502020204030204" pitchFamily="34" charset="0"/>
                      </a:endParaRPr>
                    </a:p>
                  </a:txBody>
                  <a:tcPr marL="9192" marR="9192" marT="9192" marB="0" anchor="b"/>
                </a:tc>
                <a:extLst>
                  <a:ext uri="{0D108BD9-81ED-4DB2-BD59-A6C34878D82A}">
                    <a16:rowId xmlns:a16="http://schemas.microsoft.com/office/drawing/2014/main" val="867374407"/>
                  </a:ext>
                </a:extLst>
              </a:tr>
              <a:tr h="193031">
                <a:tc>
                  <a:txBody>
                    <a:bodyPr/>
                    <a:lstStyle/>
                    <a:p>
                      <a:pPr algn="l" fontAlgn="b"/>
                      <a:r>
                        <a:rPr lang="en-IN" sz="1100" u="none" strike="noStrike">
                          <a:effectLst/>
                        </a:rPr>
                        <a:t>UAT</a:t>
                      </a:r>
                      <a:endParaRPr lang="en-IN" sz="1100" b="1" i="0" u="none" strike="noStrike">
                        <a:solidFill>
                          <a:srgbClr val="000000"/>
                        </a:solidFill>
                        <a:effectLst/>
                        <a:latin typeface="Calibri" panose="020F0502020204030204" pitchFamily="34" charset="0"/>
                      </a:endParaRPr>
                    </a:p>
                  </a:txBody>
                  <a:tcPr marL="9192" marR="9192" marT="9192" marB="0" anchor="b"/>
                </a:tc>
                <a:tc gridSpan="3">
                  <a:txBody>
                    <a:bodyPr/>
                    <a:lstStyle/>
                    <a:p>
                      <a:pPr algn="l" fontAlgn="b"/>
                      <a:r>
                        <a:rPr lang="en-IN" sz="1100" u="none" strike="noStrike">
                          <a:effectLst/>
                        </a:rPr>
                        <a:t>PM, BA, Testers, Stakeholders</a:t>
                      </a:r>
                      <a:endParaRPr lang="en-IN" sz="1100" b="1" i="0" u="none" strike="noStrike">
                        <a:solidFill>
                          <a:srgbClr val="000000"/>
                        </a:solidFill>
                        <a:effectLst/>
                        <a:latin typeface="Calibri" panose="020F0502020204030204" pitchFamily="34" charset="0"/>
                      </a:endParaRPr>
                    </a:p>
                  </a:txBody>
                  <a:tcPr marL="9192" marR="9192" marT="9192" marB="0" anchor="b"/>
                </a:tc>
                <a:tc hMerge="1">
                  <a:txBody>
                    <a:bodyPr/>
                    <a:lstStyle/>
                    <a:p>
                      <a:endParaRPr lang="en-IN"/>
                    </a:p>
                  </a:txBody>
                  <a:tcPr/>
                </a:tc>
                <a:tc hMerge="1">
                  <a:txBody>
                    <a:bodyPr/>
                    <a:lstStyle/>
                    <a:p>
                      <a:endParaRPr lang="en-IN"/>
                    </a:p>
                  </a:txBody>
                  <a:tcPr/>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a:effectLst/>
                        </a:rPr>
                        <a:t> </a:t>
                      </a:r>
                      <a:endParaRPr lang="en-IN" sz="1100" b="1" i="0" u="none" strike="noStrike">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tc>
                <a:tc>
                  <a:txBody>
                    <a:bodyPr/>
                    <a:lstStyle/>
                    <a:p>
                      <a:pPr algn="l" fontAlgn="b"/>
                      <a:r>
                        <a:rPr lang="en-IN" sz="1100" u="none" strike="noStrike" dirty="0">
                          <a:effectLst/>
                        </a:rPr>
                        <a:t> </a:t>
                      </a:r>
                      <a:endParaRPr lang="en-IN" sz="1100" b="1" i="0" u="none" strike="noStrike" dirty="0">
                        <a:solidFill>
                          <a:srgbClr val="000000"/>
                        </a:solidFill>
                        <a:effectLst/>
                        <a:latin typeface="Calibri" panose="020F0502020204030204" pitchFamily="34" charset="0"/>
                      </a:endParaRPr>
                    </a:p>
                  </a:txBody>
                  <a:tcPr marL="9192" marR="9192" marT="9192" marB="0" anchor="b">
                    <a:solidFill>
                      <a:srgbClr val="00B050"/>
                    </a:solidFill>
                  </a:tcPr>
                </a:tc>
                <a:extLst>
                  <a:ext uri="{0D108BD9-81ED-4DB2-BD59-A6C34878D82A}">
                    <a16:rowId xmlns:a16="http://schemas.microsoft.com/office/drawing/2014/main" val="2734902688"/>
                  </a:ext>
                </a:extLst>
              </a:tr>
            </a:tbl>
          </a:graphicData>
        </a:graphic>
      </p:graphicFrame>
    </p:spTree>
    <p:extLst>
      <p:ext uri="{BB962C8B-B14F-4D97-AF65-F5344CB8AC3E}">
        <p14:creationId xmlns:p14="http://schemas.microsoft.com/office/powerpoint/2010/main" val="20952737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Content Placeholder 11">
            <a:extLst>
              <a:ext uri="{FF2B5EF4-FFF2-40B4-BE49-F238E27FC236}">
                <a16:creationId xmlns:a16="http://schemas.microsoft.com/office/drawing/2014/main" id="{BB9B930E-BAAB-439F-46BB-B79FE81BE34D}"/>
              </a:ext>
            </a:extLst>
          </p:cNvPr>
          <p:cNvGraphicFramePr>
            <a:graphicFrameLocks noGrp="1"/>
          </p:cNvGraphicFramePr>
          <p:nvPr>
            <p:ph idx="1"/>
            <p:extLst>
              <p:ext uri="{D42A27DB-BD31-4B8C-83A1-F6EECF244321}">
                <p14:modId xmlns:p14="http://schemas.microsoft.com/office/powerpoint/2010/main" val="1604611631"/>
              </p:ext>
            </p:extLst>
          </p:nvPr>
        </p:nvGraphicFramePr>
        <p:xfrm>
          <a:off x="1956816" y="2039112"/>
          <a:ext cx="5303520" cy="3502938"/>
        </p:xfrm>
        <a:graphic>
          <a:graphicData uri="http://schemas.openxmlformats.org/drawingml/2006/table">
            <a:tbl>
              <a:tblPr firstRow="1" firstCol="1" bandRow="1">
                <a:tableStyleId>{5C22544A-7EE6-4342-B048-85BDC9FD1C3A}</a:tableStyleId>
              </a:tblPr>
              <a:tblGrid>
                <a:gridCol w="1261872">
                  <a:extLst>
                    <a:ext uri="{9D8B030D-6E8A-4147-A177-3AD203B41FA5}">
                      <a16:colId xmlns:a16="http://schemas.microsoft.com/office/drawing/2014/main" val="1995415613"/>
                    </a:ext>
                  </a:extLst>
                </a:gridCol>
                <a:gridCol w="2273808">
                  <a:extLst>
                    <a:ext uri="{9D8B030D-6E8A-4147-A177-3AD203B41FA5}">
                      <a16:colId xmlns:a16="http://schemas.microsoft.com/office/drawing/2014/main" val="500759844"/>
                    </a:ext>
                  </a:extLst>
                </a:gridCol>
                <a:gridCol w="1767840">
                  <a:extLst>
                    <a:ext uri="{9D8B030D-6E8A-4147-A177-3AD203B41FA5}">
                      <a16:colId xmlns:a16="http://schemas.microsoft.com/office/drawing/2014/main" val="2387960090"/>
                    </a:ext>
                  </a:extLst>
                </a:gridCol>
              </a:tblGrid>
              <a:tr h="381677">
                <a:tc>
                  <a:txBody>
                    <a:bodyPr/>
                    <a:lstStyle/>
                    <a:p>
                      <a:pPr marL="0" marR="0" algn="ctr">
                        <a:lnSpc>
                          <a:spcPct val="115000"/>
                        </a:lnSpc>
                        <a:spcAft>
                          <a:spcPts val="800"/>
                        </a:spcAft>
                        <a:buNone/>
                      </a:pPr>
                      <a:r>
                        <a:rPr lang="en-IN" sz="900" kern="100">
                          <a:effectLst/>
                        </a:rPr>
                        <a:t>Aspect</a:t>
                      </a:r>
                      <a:endParaRPr lang="en-IN"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marL="0" marR="0" algn="ctr">
                        <a:lnSpc>
                          <a:spcPct val="115000"/>
                        </a:lnSpc>
                        <a:spcAft>
                          <a:spcPts val="800"/>
                        </a:spcAft>
                        <a:buNone/>
                      </a:pPr>
                      <a:r>
                        <a:rPr lang="en-IN" sz="900" kern="100">
                          <a:effectLst/>
                        </a:rPr>
                        <a:t>Fixed Bid</a:t>
                      </a:r>
                      <a:endParaRPr lang="en-IN"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marL="0" marR="0" algn="ctr">
                        <a:lnSpc>
                          <a:spcPct val="115000"/>
                        </a:lnSpc>
                        <a:spcAft>
                          <a:spcPts val="800"/>
                        </a:spcAft>
                        <a:buNone/>
                      </a:pPr>
                      <a:r>
                        <a:rPr lang="en-IN" sz="900" kern="100">
                          <a:effectLst/>
                        </a:rPr>
                        <a:t>Billing (Time and Materials)</a:t>
                      </a:r>
                      <a:endParaRPr lang="en-IN"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422938965"/>
                  </a:ext>
                </a:extLst>
              </a:tr>
              <a:tr h="381677">
                <a:tc>
                  <a:txBody>
                    <a:bodyPr/>
                    <a:lstStyle/>
                    <a:p>
                      <a:pPr marL="0" marR="0" algn="ctr">
                        <a:lnSpc>
                          <a:spcPct val="115000"/>
                        </a:lnSpc>
                        <a:spcAft>
                          <a:spcPts val="800"/>
                        </a:spcAft>
                        <a:buNone/>
                      </a:pPr>
                      <a:r>
                        <a:rPr lang="en-IN" sz="900" kern="100" dirty="0">
                          <a:effectLst/>
                        </a:rPr>
                        <a:t>Pricing Structure</a:t>
                      </a:r>
                      <a:endParaRPr lang="en-IN"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marL="0" marR="0" algn="ctr">
                        <a:lnSpc>
                          <a:spcPct val="115000"/>
                        </a:lnSpc>
                        <a:spcAft>
                          <a:spcPts val="800"/>
                        </a:spcAft>
                        <a:buNone/>
                      </a:pPr>
                      <a:r>
                        <a:rPr lang="en-IN" sz="900" kern="100">
                          <a:effectLst/>
                        </a:rPr>
                        <a:t>Fixed price for the entire project</a:t>
                      </a:r>
                      <a:endParaRPr lang="en-IN"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marL="0" marR="0" algn="ctr">
                        <a:lnSpc>
                          <a:spcPct val="115000"/>
                        </a:lnSpc>
                        <a:spcAft>
                          <a:spcPts val="800"/>
                        </a:spcAft>
                        <a:buNone/>
                      </a:pPr>
                      <a:r>
                        <a:rPr lang="en-IN" sz="900" kern="100">
                          <a:effectLst/>
                        </a:rPr>
                        <a:t>Billed based on time spent or materials used</a:t>
                      </a:r>
                      <a:endParaRPr lang="en-IN"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008175014"/>
                  </a:ext>
                </a:extLst>
              </a:tr>
              <a:tr h="381677">
                <a:tc>
                  <a:txBody>
                    <a:bodyPr/>
                    <a:lstStyle/>
                    <a:p>
                      <a:pPr marL="0" marR="0" algn="ctr">
                        <a:lnSpc>
                          <a:spcPct val="115000"/>
                        </a:lnSpc>
                        <a:spcAft>
                          <a:spcPts val="800"/>
                        </a:spcAft>
                        <a:buNone/>
                      </a:pPr>
                      <a:r>
                        <a:rPr lang="en-IN" sz="900" kern="100" dirty="0">
                          <a:effectLst/>
                        </a:rPr>
                        <a:t>Risk</a:t>
                      </a:r>
                      <a:endParaRPr lang="en-IN"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marL="0" marR="0" algn="ctr">
                        <a:lnSpc>
                          <a:spcPct val="115000"/>
                        </a:lnSpc>
                        <a:spcAft>
                          <a:spcPts val="800"/>
                        </a:spcAft>
                        <a:buNone/>
                      </a:pPr>
                      <a:r>
                        <a:rPr lang="en-IN" sz="900" kern="100" dirty="0">
                          <a:effectLst/>
                        </a:rPr>
                        <a:t>Provider bears the risk of cost overruns</a:t>
                      </a:r>
                      <a:endParaRPr lang="en-IN"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marL="0" marR="0" algn="ctr">
                        <a:lnSpc>
                          <a:spcPct val="115000"/>
                        </a:lnSpc>
                        <a:spcAft>
                          <a:spcPts val="800"/>
                        </a:spcAft>
                        <a:buNone/>
                      </a:pPr>
                      <a:r>
                        <a:rPr lang="en-IN" sz="900" kern="100">
                          <a:effectLst/>
                        </a:rPr>
                        <a:t>Client bears the risk of cost overruns</a:t>
                      </a:r>
                      <a:endParaRPr lang="en-IN"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881230957"/>
                  </a:ext>
                </a:extLst>
              </a:tr>
              <a:tr h="381677">
                <a:tc>
                  <a:txBody>
                    <a:bodyPr/>
                    <a:lstStyle/>
                    <a:p>
                      <a:pPr marL="0" marR="0" algn="ctr">
                        <a:lnSpc>
                          <a:spcPct val="115000"/>
                        </a:lnSpc>
                        <a:spcAft>
                          <a:spcPts val="800"/>
                        </a:spcAft>
                        <a:buNone/>
                      </a:pPr>
                      <a:r>
                        <a:rPr lang="en-IN" sz="900" kern="100">
                          <a:effectLst/>
                        </a:rPr>
                        <a:t>Scope</a:t>
                      </a:r>
                      <a:endParaRPr lang="en-IN"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marL="0" marR="0" algn="ctr">
                        <a:lnSpc>
                          <a:spcPct val="115000"/>
                        </a:lnSpc>
                        <a:spcAft>
                          <a:spcPts val="800"/>
                        </a:spcAft>
                        <a:buNone/>
                      </a:pPr>
                      <a:r>
                        <a:rPr lang="en-IN" sz="900" kern="100">
                          <a:effectLst/>
                        </a:rPr>
                        <a:t>Well-defined scope upfront</a:t>
                      </a:r>
                      <a:endParaRPr lang="en-IN"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marL="0" marR="0" algn="ctr">
                        <a:lnSpc>
                          <a:spcPct val="115000"/>
                        </a:lnSpc>
                        <a:spcAft>
                          <a:spcPts val="800"/>
                        </a:spcAft>
                        <a:buNone/>
                      </a:pPr>
                      <a:r>
                        <a:rPr lang="en-IN" sz="900" kern="100">
                          <a:effectLst/>
                        </a:rPr>
                        <a:t>Flexible, scope can change during the project</a:t>
                      </a:r>
                      <a:endParaRPr lang="en-IN"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452426692"/>
                  </a:ext>
                </a:extLst>
              </a:tr>
              <a:tr h="381677">
                <a:tc>
                  <a:txBody>
                    <a:bodyPr/>
                    <a:lstStyle/>
                    <a:p>
                      <a:pPr marL="0" marR="0" algn="ctr">
                        <a:lnSpc>
                          <a:spcPct val="115000"/>
                        </a:lnSpc>
                        <a:spcAft>
                          <a:spcPts val="800"/>
                        </a:spcAft>
                        <a:buNone/>
                      </a:pPr>
                      <a:r>
                        <a:rPr lang="en-IN" sz="900" kern="100">
                          <a:effectLst/>
                        </a:rPr>
                        <a:t>Budget Predictability</a:t>
                      </a:r>
                      <a:endParaRPr lang="en-IN"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marL="0" marR="0" algn="ctr">
                        <a:lnSpc>
                          <a:spcPct val="115000"/>
                        </a:lnSpc>
                        <a:spcAft>
                          <a:spcPts val="800"/>
                        </a:spcAft>
                        <a:buNone/>
                      </a:pPr>
                      <a:r>
                        <a:rPr lang="en-IN" sz="900" kern="100" dirty="0">
                          <a:effectLst/>
                        </a:rPr>
                        <a:t>High predictability for clients</a:t>
                      </a:r>
                      <a:endParaRPr lang="en-IN"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marL="0" marR="0" algn="ctr">
                        <a:lnSpc>
                          <a:spcPct val="115000"/>
                        </a:lnSpc>
                        <a:spcAft>
                          <a:spcPts val="800"/>
                        </a:spcAft>
                        <a:buNone/>
                      </a:pPr>
                      <a:r>
                        <a:rPr lang="en-IN" sz="900" kern="100">
                          <a:effectLst/>
                        </a:rPr>
                        <a:t>Uncertain, as it depends on time and effort</a:t>
                      </a:r>
                      <a:endParaRPr lang="en-IN"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378559100"/>
                  </a:ext>
                </a:extLst>
              </a:tr>
              <a:tr h="525212">
                <a:tc>
                  <a:txBody>
                    <a:bodyPr/>
                    <a:lstStyle/>
                    <a:p>
                      <a:pPr marL="0" marR="0" algn="ctr">
                        <a:lnSpc>
                          <a:spcPct val="115000"/>
                        </a:lnSpc>
                        <a:spcAft>
                          <a:spcPts val="800"/>
                        </a:spcAft>
                        <a:buNone/>
                      </a:pPr>
                      <a:r>
                        <a:rPr lang="en-IN" sz="900" kern="100">
                          <a:effectLst/>
                        </a:rPr>
                        <a:t>Flexibility</a:t>
                      </a:r>
                      <a:endParaRPr lang="en-IN"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marL="0" marR="0" algn="ctr">
                        <a:lnSpc>
                          <a:spcPct val="115000"/>
                        </a:lnSpc>
                        <a:spcAft>
                          <a:spcPts val="800"/>
                        </a:spcAft>
                        <a:buNone/>
                      </a:pPr>
                      <a:r>
                        <a:rPr lang="en-IN" sz="900" kern="100">
                          <a:effectLst/>
                        </a:rPr>
                        <a:t>Limited flexibility for scope changes</a:t>
                      </a:r>
                      <a:endParaRPr lang="en-IN"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marL="0" marR="0" algn="ctr">
                        <a:lnSpc>
                          <a:spcPct val="115000"/>
                        </a:lnSpc>
                        <a:spcAft>
                          <a:spcPts val="800"/>
                        </a:spcAft>
                        <a:buNone/>
                      </a:pPr>
                      <a:r>
                        <a:rPr lang="en-IN" sz="900" kern="100">
                          <a:effectLst/>
                        </a:rPr>
                        <a:t>High flexibility for changes to scope and requirements</a:t>
                      </a:r>
                      <a:endParaRPr lang="en-IN"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602593885"/>
                  </a:ext>
                </a:extLst>
              </a:tr>
              <a:tr h="544129">
                <a:tc>
                  <a:txBody>
                    <a:bodyPr/>
                    <a:lstStyle/>
                    <a:p>
                      <a:pPr marL="0" marR="0" algn="ctr">
                        <a:lnSpc>
                          <a:spcPct val="115000"/>
                        </a:lnSpc>
                        <a:spcAft>
                          <a:spcPts val="800"/>
                        </a:spcAft>
                        <a:buNone/>
                      </a:pPr>
                      <a:r>
                        <a:rPr lang="en-IN" sz="900" kern="100" dirty="0">
                          <a:effectLst/>
                        </a:rPr>
                        <a:t>Payment Structure</a:t>
                      </a:r>
                      <a:endParaRPr lang="en-IN"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marL="0" marR="0" algn="ctr">
                        <a:lnSpc>
                          <a:spcPct val="115000"/>
                        </a:lnSpc>
                        <a:spcAft>
                          <a:spcPts val="800"/>
                        </a:spcAft>
                        <a:buNone/>
                      </a:pPr>
                      <a:r>
                        <a:rPr lang="en-IN" sz="900" kern="100" dirty="0">
                          <a:effectLst/>
                        </a:rPr>
                        <a:t>Payments may be made at milestones or completion</a:t>
                      </a:r>
                      <a:endParaRPr lang="en-IN"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marL="0" marR="0" algn="ctr">
                        <a:lnSpc>
                          <a:spcPct val="115000"/>
                        </a:lnSpc>
                        <a:spcAft>
                          <a:spcPts val="800"/>
                        </a:spcAft>
                        <a:buNone/>
                      </a:pPr>
                      <a:r>
                        <a:rPr lang="en-IN" sz="900" kern="100">
                          <a:effectLst/>
                        </a:rPr>
                        <a:t>Ongoing payments, typically at regular intervals (e.g., weekly or monthly)</a:t>
                      </a:r>
                      <a:endParaRPr lang="en-IN"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608185833"/>
                  </a:ext>
                </a:extLst>
              </a:tr>
              <a:tr h="525212">
                <a:tc>
                  <a:txBody>
                    <a:bodyPr/>
                    <a:lstStyle/>
                    <a:p>
                      <a:pPr marL="0" marR="0" algn="ctr">
                        <a:lnSpc>
                          <a:spcPct val="115000"/>
                        </a:lnSpc>
                        <a:spcAft>
                          <a:spcPts val="800"/>
                        </a:spcAft>
                        <a:buNone/>
                      </a:pPr>
                      <a:r>
                        <a:rPr lang="en-IN" sz="900" kern="100">
                          <a:effectLst/>
                        </a:rPr>
                        <a:t>Project Management</a:t>
                      </a:r>
                      <a:endParaRPr lang="en-IN"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marL="0" marR="0" algn="ctr">
                        <a:lnSpc>
                          <a:spcPct val="115000"/>
                        </a:lnSpc>
                        <a:spcAft>
                          <a:spcPts val="800"/>
                        </a:spcAft>
                        <a:buNone/>
                      </a:pPr>
                      <a:r>
                        <a:rPr lang="en-IN" sz="900" kern="100">
                          <a:effectLst/>
                        </a:rPr>
                        <a:t>Well-suited for projects with clear, unchanging requirements</a:t>
                      </a:r>
                      <a:endParaRPr lang="en-IN" sz="1200" kern="10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tc>
                  <a:txBody>
                    <a:bodyPr/>
                    <a:lstStyle/>
                    <a:p>
                      <a:pPr marL="0" marR="0" algn="ctr">
                        <a:lnSpc>
                          <a:spcPct val="115000"/>
                        </a:lnSpc>
                        <a:spcAft>
                          <a:spcPts val="800"/>
                        </a:spcAft>
                        <a:buNone/>
                      </a:pPr>
                      <a:r>
                        <a:rPr lang="en-IN" sz="900" kern="100" dirty="0">
                          <a:effectLst/>
                        </a:rPr>
                        <a:t>Best for projects with evolving or unclear requirements</a:t>
                      </a:r>
                      <a:endParaRPr lang="en-IN" sz="1200" kern="100" dirty="0">
                        <a:effectLst/>
                        <a:latin typeface="Aptos" panose="020B0004020202020204" pitchFamily="34" charset="0"/>
                        <a:ea typeface="Aptos" panose="020B000402020202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678074604"/>
                  </a:ext>
                </a:extLst>
              </a:tr>
            </a:tbl>
          </a:graphicData>
        </a:graphic>
      </p:graphicFrame>
      <p:sp>
        <p:nvSpPr>
          <p:cNvPr id="13" name="Rectangle 7">
            <a:extLst>
              <a:ext uri="{FF2B5EF4-FFF2-40B4-BE49-F238E27FC236}">
                <a16:creationId xmlns:a16="http://schemas.microsoft.com/office/drawing/2014/main" id="{4C769CFD-1EC3-7FB1-B9A0-B0256E5B28F5}"/>
              </a:ext>
            </a:extLst>
          </p:cNvPr>
          <p:cNvSpPr>
            <a:spLocks noChangeArrowheads="1"/>
          </p:cNvSpPr>
          <p:nvPr/>
        </p:nvSpPr>
        <p:spPr bwMode="auto">
          <a:xfrm>
            <a:off x="960120" y="1315951"/>
            <a:ext cx="7616952"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lang="en-US" altLang="en-US" sz="1200" dirty="0"/>
              <a:t>Q.13 - Explain the difference between Fixed Bid and Billing projects?</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altLang="en-US" sz="1200" b="0" i="0" u="none" strike="noStrike" cap="none" normalizeH="0" baseline="0" dirty="0">
                <a:ln>
                  <a:noFill/>
                </a:ln>
                <a:solidFill>
                  <a:schemeClr val="tx1"/>
                </a:solidFill>
                <a:effectLst/>
              </a:rPr>
              <a:t>Ans.13- Please find the Answer  below:</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3996869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988E8C-8FA8-17E6-777C-9CD4CFD96729}"/>
              </a:ext>
            </a:extLst>
          </p:cNvPr>
          <p:cNvSpPr>
            <a:spLocks noGrp="1"/>
          </p:cNvSpPr>
          <p:nvPr>
            <p:ph type="title"/>
          </p:nvPr>
        </p:nvSpPr>
        <p:spPr>
          <a:xfrm>
            <a:off x="838200" y="365125"/>
            <a:ext cx="10515600" cy="659003"/>
          </a:xfrm>
        </p:spPr>
        <p:txBody>
          <a:bodyPr>
            <a:normAutofit/>
          </a:bodyPr>
          <a:lstStyle/>
          <a:p>
            <a:r>
              <a:rPr lang="en-US" sz="1200" dirty="0">
                <a:latin typeface="+mn-lt"/>
              </a:rPr>
              <a:t>Question 14 – Preparer Timesheets of a BA in various stages of SDLC  - 20 marks </a:t>
            </a:r>
            <a:endParaRPr lang="en-IN" sz="1200" dirty="0">
              <a:latin typeface="+mn-lt"/>
            </a:endParaRPr>
          </a:p>
        </p:txBody>
      </p:sp>
      <p:sp>
        <p:nvSpPr>
          <p:cNvPr id="3" name="Content Placeholder 2">
            <a:extLst>
              <a:ext uri="{FF2B5EF4-FFF2-40B4-BE49-F238E27FC236}">
                <a16:creationId xmlns:a16="http://schemas.microsoft.com/office/drawing/2014/main" id="{BB0B8CB5-DBEB-4735-D5BB-DE1B5F5E3394}"/>
              </a:ext>
            </a:extLst>
          </p:cNvPr>
          <p:cNvSpPr>
            <a:spLocks noGrp="1"/>
          </p:cNvSpPr>
          <p:nvPr>
            <p:ph idx="1"/>
          </p:nvPr>
        </p:nvSpPr>
        <p:spPr>
          <a:xfrm>
            <a:off x="838200" y="941832"/>
            <a:ext cx="10515600" cy="4653693"/>
          </a:xfrm>
        </p:spPr>
        <p:txBody>
          <a:bodyPr>
            <a:normAutofit/>
          </a:bodyPr>
          <a:lstStyle/>
          <a:p>
            <a:pPr marL="0" indent="0">
              <a:buNone/>
            </a:pPr>
            <a:r>
              <a:rPr lang="en-US" sz="1200" dirty="0"/>
              <a:t>Ans. 14 Please find the below Time sheet of BA</a:t>
            </a:r>
          </a:p>
          <a:p>
            <a:pPr marL="0" indent="0">
              <a:buNone/>
            </a:pPr>
            <a:r>
              <a:rPr lang="en-US" sz="1200" b="1" dirty="0"/>
              <a:t>1. Design Timesheet of BA </a:t>
            </a:r>
          </a:p>
          <a:p>
            <a:pPr marL="0" indent="0">
              <a:buNone/>
            </a:pPr>
            <a:endParaRPr lang="en-US" sz="1200" dirty="0"/>
          </a:p>
          <a:p>
            <a:pPr marL="0" indent="0">
              <a:buNone/>
            </a:pPr>
            <a:endParaRPr lang="en-IN" sz="1200" dirty="0"/>
          </a:p>
          <a:p>
            <a:pPr marL="0" indent="0">
              <a:buNone/>
            </a:pPr>
            <a:endParaRPr lang="en-IN" sz="1200" dirty="0"/>
          </a:p>
          <a:p>
            <a:pPr marL="0" indent="0">
              <a:buNone/>
            </a:pPr>
            <a:endParaRPr lang="en-IN" sz="1200" dirty="0"/>
          </a:p>
          <a:p>
            <a:pPr marL="0" indent="0">
              <a:buNone/>
            </a:pPr>
            <a:endParaRPr lang="en-IN" sz="1200" dirty="0"/>
          </a:p>
          <a:p>
            <a:pPr marL="0" indent="0">
              <a:buNone/>
            </a:pPr>
            <a:endParaRPr lang="en-IN" sz="1200" dirty="0"/>
          </a:p>
          <a:p>
            <a:pPr marL="0" indent="0">
              <a:buNone/>
            </a:pPr>
            <a:r>
              <a:rPr lang="en-IN" sz="1200" b="1" dirty="0"/>
              <a:t>2. Development Timesheet of BA</a:t>
            </a:r>
          </a:p>
          <a:p>
            <a:pPr marL="0" indent="0">
              <a:buNone/>
            </a:pPr>
            <a:endParaRPr lang="en-IN" sz="1200" dirty="0"/>
          </a:p>
          <a:p>
            <a:pPr marL="0" indent="0">
              <a:buNone/>
            </a:pPr>
            <a:endParaRPr lang="en-IN" sz="1200" dirty="0"/>
          </a:p>
        </p:txBody>
      </p:sp>
      <p:graphicFrame>
        <p:nvGraphicFramePr>
          <p:cNvPr id="4" name="Table 3">
            <a:extLst>
              <a:ext uri="{FF2B5EF4-FFF2-40B4-BE49-F238E27FC236}">
                <a16:creationId xmlns:a16="http://schemas.microsoft.com/office/drawing/2014/main" id="{DD21C9BC-8237-128A-1416-AF263C16A053}"/>
              </a:ext>
            </a:extLst>
          </p:cNvPr>
          <p:cNvGraphicFramePr>
            <a:graphicFrameLocks noGrp="1"/>
          </p:cNvGraphicFramePr>
          <p:nvPr>
            <p:extLst>
              <p:ext uri="{D42A27DB-BD31-4B8C-83A1-F6EECF244321}">
                <p14:modId xmlns:p14="http://schemas.microsoft.com/office/powerpoint/2010/main" val="3482195075"/>
              </p:ext>
            </p:extLst>
          </p:nvPr>
        </p:nvGraphicFramePr>
        <p:xfrm>
          <a:off x="2093976" y="1463167"/>
          <a:ext cx="6611113" cy="1372029"/>
        </p:xfrm>
        <a:graphic>
          <a:graphicData uri="http://schemas.openxmlformats.org/drawingml/2006/table">
            <a:tbl>
              <a:tblPr>
                <a:tableStyleId>{5C22544A-7EE6-4342-B048-85BDC9FD1C3A}</a:tableStyleId>
              </a:tblPr>
              <a:tblGrid>
                <a:gridCol w="2430992">
                  <a:extLst>
                    <a:ext uri="{9D8B030D-6E8A-4147-A177-3AD203B41FA5}">
                      <a16:colId xmlns:a16="http://schemas.microsoft.com/office/drawing/2014/main" val="1442668512"/>
                    </a:ext>
                  </a:extLst>
                </a:gridCol>
                <a:gridCol w="2312408">
                  <a:extLst>
                    <a:ext uri="{9D8B030D-6E8A-4147-A177-3AD203B41FA5}">
                      <a16:colId xmlns:a16="http://schemas.microsoft.com/office/drawing/2014/main" val="1580544037"/>
                    </a:ext>
                  </a:extLst>
                </a:gridCol>
                <a:gridCol w="1867713">
                  <a:extLst>
                    <a:ext uri="{9D8B030D-6E8A-4147-A177-3AD203B41FA5}">
                      <a16:colId xmlns:a16="http://schemas.microsoft.com/office/drawing/2014/main" val="3390368434"/>
                    </a:ext>
                  </a:extLst>
                </a:gridCol>
              </a:tblGrid>
              <a:tr h="142553">
                <a:tc>
                  <a:txBody>
                    <a:bodyPr/>
                    <a:lstStyle/>
                    <a:p>
                      <a:pPr algn="ctr" fontAlgn="b"/>
                      <a:r>
                        <a:rPr lang="en-IN" sz="1200" u="none" strike="noStrike" dirty="0">
                          <a:effectLst/>
                          <a:latin typeface="+mn-lt"/>
                        </a:rPr>
                        <a:t>Task Description</a:t>
                      </a:r>
                      <a:endParaRPr lang="en-IN" sz="1200" b="0" i="0" u="none" strike="noStrike" dirty="0">
                        <a:solidFill>
                          <a:srgbClr val="000000"/>
                        </a:solidFill>
                        <a:effectLst/>
                        <a:latin typeface="+mn-lt"/>
                      </a:endParaRPr>
                    </a:p>
                  </a:txBody>
                  <a:tcPr marL="9525" marR="9525" marT="9525" marB="0" anchor="b"/>
                </a:tc>
                <a:tc>
                  <a:txBody>
                    <a:bodyPr/>
                    <a:lstStyle/>
                    <a:p>
                      <a:pPr algn="ctr" fontAlgn="b"/>
                      <a:r>
                        <a:rPr lang="en-IN" sz="1200" u="none" strike="noStrike">
                          <a:effectLst/>
                          <a:latin typeface="+mn-lt"/>
                        </a:rPr>
                        <a:t>Hours Spent</a:t>
                      </a:r>
                      <a:endParaRPr lang="en-IN" sz="1200" b="0" i="0" u="none" strike="noStrike">
                        <a:solidFill>
                          <a:srgbClr val="000000"/>
                        </a:solidFill>
                        <a:effectLst/>
                        <a:latin typeface="+mn-lt"/>
                      </a:endParaRPr>
                    </a:p>
                  </a:txBody>
                  <a:tcPr marL="9525" marR="9525" marT="9525" marB="0" anchor="b"/>
                </a:tc>
                <a:tc>
                  <a:txBody>
                    <a:bodyPr/>
                    <a:lstStyle/>
                    <a:p>
                      <a:pPr algn="ctr" fontAlgn="b"/>
                      <a:r>
                        <a:rPr lang="en-IN" sz="1200" u="none" strike="noStrike">
                          <a:effectLst/>
                          <a:latin typeface="+mn-lt"/>
                        </a:rPr>
                        <a:t>Notes</a:t>
                      </a:r>
                      <a:endParaRPr lang="en-IN" sz="1200" b="0" i="0" u="none" strike="noStrike">
                        <a:solidFill>
                          <a:srgbClr val="000000"/>
                        </a:solidFill>
                        <a:effectLst/>
                        <a:latin typeface="+mn-lt"/>
                      </a:endParaRPr>
                    </a:p>
                  </a:txBody>
                  <a:tcPr marL="9525" marR="9525" marT="9525" marB="0" anchor="b"/>
                </a:tc>
                <a:extLst>
                  <a:ext uri="{0D108BD9-81ED-4DB2-BD59-A6C34878D82A}">
                    <a16:rowId xmlns:a16="http://schemas.microsoft.com/office/drawing/2014/main" val="1551002281"/>
                  </a:ext>
                </a:extLst>
              </a:tr>
              <a:tr h="403863">
                <a:tc>
                  <a:txBody>
                    <a:bodyPr/>
                    <a:lstStyle/>
                    <a:p>
                      <a:pPr algn="ctr" fontAlgn="b"/>
                      <a:r>
                        <a:rPr lang="en-IN" sz="1200" u="none" strike="noStrike" dirty="0">
                          <a:effectLst/>
                          <a:latin typeface="+mn-lt"/>
                        </a:rPr>
                        <a:t>Requirements Gatherings Sessions</a:t>
                      </a:r>
                      <a:endParaRPr lang="en-IN" sz="1200" b="0" i="0" u="none" strike="noStrike" dirty="0">
                        <a:solidFill>
                          <a:srgbClr val="000000"/>
                        </a:solidFill>
                        <a:effectLst/>
                        <a:latin typeface="+mn-lt"/>
                      </a:endParaRPr>
                    </a:p>
                  </a:txBody>
                  <a:tcPr marL="9525" marR="9525" marT="9525" marB="0" anchor="b"/>
                </a:tc>
                <a:tc>
                  <a:txBody>
                    <a:bodyPr/>
                    <a:lstStyle/>
                    <a:p>
                      <a:pPr algn="ctr" fontAlgn="b"/>
                      <a:r>
                        <a:rPr lang="en-IN" sz="1200" u="none" strike="noStrike" dirty="0">
                          <a:effectLst/>
                          <a:latin typeface="+mn-lt"/>
                        </a:rPr>
                        <a:t>8</a:t>
                      </a:r>
                      <a:endParaRPr lang="en-IN" sz="1200" b="0" i="0" u="none" strike="noStrike" dirty="0">
                        <a:solidFill>
                          <a:srgbClr val="000000"/>
                        </a:solidFill>
                        <a:effectLst/>
                        <a:latin typeface="+mn-lt"/>
                      </a:endParaRPr>
                    </a:p>
                  </a:txBody>
                  <a:tcPr marL="9525" marR="9525" marT="9525" marB="0" anchor="b"/>
                </a:tc>
                <a:tc>
                  <a:txBody>
                    <a:bodyPr/>
                    <a:lstStyle/>
                    <a:p>
                      <a:pPr algn="ctr" fontAlgn="b"/>
                      <a:r>
                        <a:rPr lang="en-US" sz="1200" u="none" strike="noStrike">
                          <a:effectLst/>
                          <a:latin typeface="+mn-lt"/>
                        </a:rPr>
                        <a:t>Meetings with Stakeholders to refine requirements</a:t>
                      </a:r>
                      <a:endParaRPr lang="en-US" sz="1200" b="0" i="0" u="none" strike="noStrike">
                        <a:solidFill>
                          <a:srgbClr val="000000"/>
                        </a:solidFill>
                        <a:effectLst/>
                        <a:latin typeface="+mn-lt"/>
                      </a:endParaRPr>
                    </a:p>
                  </a:txBody>
                  <a:tcPr marL="9525" marR="9525" marT="9525" marB="0" anchor="b"/>
                </a:tc>
                <a:extLst>
                  <a:ext uri="{0D108BD9-81ED-4DB2-BD59-A6C34878D82A}">
                    <a16:rowId xmlns:a16="http://schemas.microsoft.com/office/drawing/2014/main" val="2521121419"/>
                  </a:ext>
                </a:extLst>
              </a:tr>
              <a:tr h="323997">
                <a:tc>
                  <a:txBody>
                    <a:bodyPr/>
                    <a:lstStyle/>
                    <a:p>
                      <a:pPr algn="ctr" fontAlgn="b"/>
                      <a:r>
                        <a:rPr lang="en-US" sz="1200" u="none" strike="noStrike" dirty="0">
                          <a:effectLst/>
                          <a:latin typeface="+mn-lt"/>
                        </a:rPr>
                        <a:t>Drafting Use cases and Stories</a:t>
                      </a:r>
                      <a:endParaRPr lang="en-US" sz="1200" b="0" i="0" u="none" strike="noStrike" dirty="0">
                        <a:solidFill>
                          <a:srgbClr val="000000"/>
                        </a:solidFill>
                        <a:effectLst/>
                        <a:latin typeface="+mn-lt"/>
                      </a:endParaRPr>
                    </a:p>
                  </a:txBody>
                  <a:tcPr marL="9525" marR="9525" marT="9525" marB="0" anchor="b"/>
                </a:tc>
                <a:tc>
                  <a:txBody>
                    <a:bodyPr/>
                    <a:lstStyle/>
                    <a:p>
                      <a:pPr algn="ctr" fontAlgn="b"/>
                      <a:r>
                        <a:rPr lang="en-IN" sz="1200" u="none" strike="noStrike" dirty="0">
                          <a:effectLst/>
                          <a:latin typeface="+mn-lt"/>
                        </a:rPr>
                        <a:t>12</a:t>
                      </a:r>
                      <a:endParaRPr lang="en-IN" sz="1200" b="0" i="0" u="none" strike="noStrike" dirty="0">
                        <a:solidFill>
                          <a:srgbClr val="000000"/>
                        </a:solidFill>
                        <a:effectLst/>
                        <a:latin typeface="+mn-lt"/>
                      </a:endParaRPr>
                    </a:p>
                  </a:txBody>
                  <a:tcPr marL="9525" marR="9525" marT="9525" marB="0" anchor="b"/>
                </a:tc>
                <a:tc>
                  <a:txBody>
                    <a:bodyPr/>
                    <a:lstStyle/>
                    <a:p>
                      <a:pPr algn="ctr" fontAlgn="b"/>
                      <a:r>
                        <a:rPr lang="en-US" sz="1200" u="none" strike="noStrike" dirty="0">
                          <a:effectLst/>
                          <a:latin typeface="+mn-lt"/>
                        </a:rPr>
                        <a:t>Writing Detailed use cases and stories </a:t>
                      </a:r>
                      <a:endParaRPr lang="en-US"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885583465"/>
                  </a:ext>
                </a:extLst>
              </a:tr>
              <a:tr h="400476">
                <a:tc>
                  <a:txBody>
                    <a:bodyPr/>
                    <a:lstStyle/>
                    <a:p>
                      <a:pPr algn="ctr" fontAlgn="b"/>
                      <a:r>
                        <a:rPr lang="en-IN" sz="1200" u="none" strike="noStrike" dirty="0">
                          <a:effectLst/>
                          <a:latin typeface="+mn-lt"/>
                        </a:rPr>
                        <a:t>Creating Process Flow Diagrams</a:t>
                      </a:r>
                    </a:p>
                    <a:p>
                      <a:pPr algn="ctr" fontAlgn="b"/>
                      <a:r>
                        <a:rPr lang="en-IN" sz="1200" b="1" i="0" u="none" strike="noStrike" dirty="0">
                          <a:solidFill>
                            <a:srgbClr val="000000"/>
                          </a:solidFill>
                          <a:effectLst/>
                          <a:latin typeface="+mn-lt"/>
                        </a:rPr>
                        <a:t>Total hours</a:t>
                      </a:r>
                    </a:p>
                  </a:txBody>
                  <a:tcPr marL="9525" marR="9525" marT="9525" marB="0" anchor="b"/>
                </a:tc>
                <a:tc>
                  <a:txBody>
                    <a:bodyPr/>
                    <a:lstStyle/>
                    <a:p>
                      <a:pPr algn="ctr" fontAlgn="b"/>
                      <a:r>
                        <a:rPr lang="en-IN" sz="1200" u="none" strike="noStrike" dirty="0">
                          <a:effectLst/>
                          <a:latin typeface="+mn-lt"/>
                        </a:rPr>
                        <a:t>8</a:t>
                      </a:r>
                    </a:p>
                    <a:p>
                      <a:pPr algn="ctr" fontAlgn="b"/>
                      <a:r>
                        <a:rPr lang="en-IN" sz="1200" b="1" i="0" u="none" strike="noStrike" dirty="0">
                          <a:solidFill>
                            <a:srgbClr val="000000"/>
                          </a:solidFill>
                          <a:effectLst/>
                          <a:latin typeface="+mn-lt"/>
                        </a:rPr>
                        <a:t>28</a:t>
                      </a:r>
                    </a:p>
                  </a:txBody>
                  <a:tcPr marL="9525" marR="9525" marT="9525" marB="0" anchor="b"/>
                </a:tc>
                <a:tc>
                  <a:txBody>
                    <a:bodyPr/>
                    <a:lstStyle/>
                    <a:p>
                      <a:pPr algn="ctr" fontAlgn="b"/>
                      <a:r>
                        <a:rPr lang="en-US" sz="1200" u="none" strike="noStrike" dirty="0">
                          <a:effectLst/>
                          <a:latin typeface="+mn-lt"/>
                        </a:rPr>
                        <a:t>Designing process flows and activity diagrams</a:t>
                      </a:r>
                      <a:endParaRPr lang="en-US"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4131407958"/>
                  </a:ext>
                </a:extLst>
              </a:tr>
            </a:tbl>
          </a:graphicData>
        </a:graphic>
      </p:graphicFrame>
      <p:graphicFrame>
        <p:nvGraphicFramePr>
          <p:cNvPr id="5" name="Table 4">
            <a:extLst>
              <a:ext uri="{FF2B5EF4-FFF2-40B4-BE49-F238E27FC236}">
                <a16:creationId xmlns:a16="http://schemas.microsoft.com/office/drawing/2014/main" id="{7C0F14DE-856C-1BDD-FC43-FC0061D90650}"/>
              </a:ext>
            </a:extLst>
          </p:cNvPr>
          <p:cNvGraphicFramePr>
            <a:graphicFrameLocks noGrp="1"/>
          </p:cNvGraphicFramePr>
          <p:nvPr>
            <p:extLst>
              <p:ext uri="{D42A27DB-BD31-4B8C-83A1-F6EECF244321}">
                <p14:modId xmlns:p14="http://schemas.microsoft.com/office/powerpoint/2010/main" val="259767760"/>
              </p:ext>
            </p:extLst>
          </p:nvPr>
        </p:nvGraphicFramePr>
        <p:xfrm>
          <a:off x="2103120" y="3523178"/>
          <a:ext cx="7031736" cy="1984989"/>
        </p:xfrm>
        <a:graphic>
          <a:graphicData uri="http://schemas.openxmlformats.org/drawingml/2006/table">
            <a:tbl>
              <a:tblPr>
                <a:tableStyleId>{5C22544A-7EE6-4342-B048-85BDC9FD1C3A}</a:tableStyleId>
              </a:tblPr>
              <a:tblGrid>
                <a:gridCol w="2997950">
                  <a:extLst>
                    <a:ext uri="{9D8B030D-6E8A-4147-A177-3AD203B41FA5}">
                      <a16:colId xmlns:a16="http://schemas.microsoft.com/office/drawing/2014/main" val="4085403712"/>
                    </a:ext>
                  </a:extLst>
                </a:gridCol>
                <a:gridCol w="926277">
                  <a:extLst>
                    <a:ext uri="{9D8B030D-6E8A-4147-A177-3AD203B41FA5}">
                      <a16:colId xmlns:a16="http://schemas.microsoft.com/office/drawing/2014/main" val="1670862720"/>
                    </a:ext>
                  </a:extLst>
                </a:gridCol>
                <a:gridCol w="3107509">
                  <a:extLst>
                    <a:ext uri="{9D8B030D-6E8A-4147-A177-3AD203B41FA5}">
                      <a16:colId xmlns:a16="http://schemas.microsoft.com/office/drawing/2014/main" val="1786476549"/>
                    </a:ext>
                  </a:extLst>
                </a:gridCol>
              </a:tblGrid>
              <a:tr h="163717">
                <a:tc>
                  <a:txBody>
                    <a:bodyPr/>
                    <a:lstStyle/>
                    <a:p>
                      <a:pPr algn="ctr" fontAlgn="b"/>
                      <a:r>
                        <a:rPr lang="en-IN" sz="1200" u="none" strike="noStrike" dirty="0">
                          <a:effectLst/>
                        </a:rPr>
                        <a:t>Task Description</a:t>
                      </a:r>
                      <a:endParaRPr lang="en-IN"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Hours Spent</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Notes</a:t>
                      </a:r>
                      <a:endParaRPr lang="en-IN"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77747676"/>
                  </a:ext>
                </a:extLst>
              </a:tr>
              <a:tr h="270962">
                <a:tc>
                  <a:txBody>
                    <a:bodyPr/>
                    <a:lstStyle/>
                    <a:p>
                      <a:pPr algn="ctr" fontAlgn="b"/>
                      <a:r>
                        <a:rPr lang="en-IN" sz="1200" u="none" strike="noStrike" dirty="0">
                          <a:effectLst/>
                        </a:rPr>
                        <a:t>Clarifying Requirements for developers</a:t>
                      </a:r>
                      <a:endParaRPr lang="en-IN"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dirty="0">
                          <a:effectLst/>
                        </a:rPr>
                        <a:t>10</a:t>
                      </a:r>
                      <a:endParaRPr lang="en-IN"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a:effectLst/>
                        </a:rPr>
                        <a:t>Assisting developers with requirement queries</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277677722"/>
                  </a:ext>
                </a:extLst>
              </a:tr>
              <a:tr h="238483">
                <a:tc>
                  <a:txBody>
                    <a:bodyPr/>
                    <a:lstStyle/>
                    <a:p>
                      <a:pPr algn="ctr" fontAlgn="b"/>
                      <a:r>
                        <a:rPr lang="en-IN" sz="1200" u="none" strike="noStrike" dirty="0">
                          <a:effectLst/>
                        </a:rPr>
                        <a:t>Attending Stand-up Meetings</a:t>
                      </a:r>
                      <a:endParaRPr lang="en-IN"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6</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a:effectLst/>
                        </a:rPr>
                        <a:t>Daily scrums meetings during developments </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57493070"/>
                  </a:ext>
                </a:extLst>
              </a:tr>
              <a:tr h="238483">
                <a:tc>
                  <a:txBody>
                    <a:bodyPr/>
                    <a:lstStyle/>
                    <a:p>
                      <a:pPr algn="ctr" fontAlgn="b"/>
                      <a:r>
                        <a:rPr lang="en-IN" sz="1200" u="none" strike="noStrike" dirty="0">
                          <a:effectLst/>
                        </a:rPr>
                        <a:t>Reviewing Development Progress </a:t>
                      </a:r>
                      <a:endParaRPr lang="en-IN"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8</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a:effectLst/>
                        </a:rPr>
                        <a:t>Ensuring requirements are being met</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52528836"/>
                  </a:ext>
                </a:extLst>
              </a:tr>
              <a:tr h="238483">
                <a:tc>
                  <a:txBody>
                    <a:bodyPr/>
                    <a:lstStyle/>
                    <a:p>
                      <a:pPr algn="ctr" fontAlgn="b"/>
                      <a:r>
                        <a:rPr lang="en-IN" sz="1200" u="none" strike="noStrike" dirty="0">
                          <a:effectLst/>
                        </a:rPr>
                        <a:t>Refining and Requirements</a:t>
                      </a:r>
                      <a:endParaRPr lang="en-IN"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dirty="0">
                          <a:effectLst/>
                        </a:rPr>
                        <a:t>6</a:t>
                      </a:r>
                      <a:endParaRPr lang="en-IN"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a:effectLst/>
                        </a:rPr>
                        <a:t>Adjusting details as development progresses</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14722376"/>
                  </a:ext>
                </a:extLst>
              </a:tr>
              <a:tr h="319329">
                <a:tc>
                  <a:txBody>
                    <a:bodyPr/>
                    <a:lstStyle/>
                    <a:p>
                      <a:pPr algn="ctr" fontAlgn="b"/>
                      <a:r>
                        <a:rPr lang="en-IN" sz="1200" u="none" strike="noStrike" dirty="0">
                          <a:effectLst/>
                        </a:rPr>
                        <a:t>Supporting Documentation Updates</a:t>
                      </a:r>
                      <a:endParaRPr lang="en-IN"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dirty="0">
                          <a:effectLst/>
                        </a:rPr>
                        <a:t>4</a:t>
                      </a:r>
                      <a:endParaRPr lang="en-IN"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dirty="0">
                          <a:effectLst/>
                        </a:rPr>
                        <a:t>Updating documents based on development changes </a:t>
                      </a:r>
                      <a:endParaRPr lang="en-US"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961224426"/>
                  </a:ext>
                </a:extLst>
              </a:tr>
              <a:tr h="238483">
                <a:tc>
                  <a:txBody>
                    <a:bodyPr/>
                    <a:lstStyle/>
                    <a:p>
                      <a:pPr algn="ctr" fontAlgn="b"/>
                      <a:r>
                        <a:rPr lang="en-IN" sz="1200" u="none" strike="noStrike">
                          <a:effectLst/>
                        </a:rPr>
                        <a:t>Collaboration with Project manager</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4</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dirty="0">
                          <a:effectLst/>
                        </a:rPr>
                        <a:t>Status updates and issues tracking</a:t>
                      </a:r>
                      <a:endParaRPr lang="en-US"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11507075"/>
                  </a:ext>
                </a:extLst>
              </a:tr>
              <a:tr h="163717">
                <a:tc>
                  <a:txBody>
                    <a:bodyPr/>
                    <a:lstStyle/>
                    <a:p>
                      <a:pPr algn="ctr" fontAlgn="b"/>
                      <a:r>
                        <a:rPr lang="en-IN" sz="1200" b="1" u="none" strike="noStrike" dirty="0">
                          <a:effectLst/>
                        </a:rPr>
                        <a:t>Total hours</a:t>
                      </a:r>
                      <a:endParaRPr lang="en-IN" sz="12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b="1" u="none" strike="noStrike" dirty="0">
                          <a:effectLst/>
                        </a:rPr>
                        <a:t>38</a:t>
                      </a:r>
                      <a:endParaRPr lang="en-IN" sz="12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dirty="0">
                          <a:effectLst/>
                        </a:rPr>
                        <a:t> </a:t>
                      </a:r>
                      <a:endParaRPr lang="en-IN"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23761352"/>
                  </a:ext>
                </a:extLst>
              </a:tr>
            </a:tbl>
          </a:graphicData>
        </a:graphic>
      </p:graphicFrame>
    </p:spTree>
    <p:extLst>
      <p:ext uri="{BB962C8B-B14F-4D97-AF65-F5344CB8AC3E}">
        <p14:creationId xmlns:p14="http://schemas.microsoft.com/office/powerpoint/2010/main" val="28609310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483A1DF-1473-E8E2-8105-4781FAA55F91}"/>
              </a:ext>
            </a:extLst>
          </p:cNvPr>
          <p:cNvSpPr>
            <a:spLocks noGrp="1"/>
          </p:cNvSpPr>
          <p:nvPr>
            <p:ph idx="1"/>
          </p:nvPr>
        </p:nvSpPr>
        <p:spPr>
          <a:xfrm>
            <a:off x="838200" y="356616"/>
            <a:ext cx="10515600" cy="5820347"/>
          </a:xfrm>
        </p:spPr>
        <p:txBody>
          <a:bodyPr>
            <a:normAutofit/>
          </a:bodyPr>
          <a:lstStyle/>
          <a:p>
            <a:pPr marL="0" indent="0">
              <a:buNone/>
            </a:pPr>
            <a:r>
              <a:rPr lang="en-US" sz="1200" b="1" dirty="0"/>
              <a:t>3. Testing Timesheet of a BA </a:t>
            </a:r>
          </a:p>
          <a:p>
            <a:pPr marL="0" indent="0">
              <a:buNone/>
            </a:pPr>
            <a:endParaRPr lang="en-US" sz="1200" b="1" dirty="0"/>
          </a:p>
          <a:p>
            <a:pPr marL="0" indent="0">
              <a:buNone/>
            </a:pPr>
            <a:endParaRPr lang="en-IN" sz="1200" b="1" dirty="0"/>
          </a:p>
          <a:p>
            <a:pPr marL="0" indent="0">
              <a:buNone/>
            </a:pPr>
            <a:endParaRPr lang="en-IN" sz="1200" b="1" dirty="0"/>
          </a:p>
          <a:p>
            <a:pPr marL="0" indent="0">
              <a:buNone/>
            </a:pPr>
            <a:endParaRPr lang="en-IN" sz="1200" b="1" dirty="0"/>
          </a:p>
          <a:p>
            <a:pPr marL="0" indent="0">
              <a:buNone/>
            </a:pPr>
            <a:endParaRPr lang="en-IN" sz="1200" b="1" dirty="0"/>
          </a:p>
          <a:p>
            <a:pPr marL="0" indent="0">
              <a:buNone/>
            </a:pPr>
            <a:endParaRPr lang="en-IN" sz="1200" b="1" dirty="0"/>
          </a:p>
          <a:p>
            <a:pPr marL="0" indent="0">
              <a:buNone/>
            </a:pPr>
            <a:endParaRPr lang="en-IN" sz="1200" b="1" dirty="0"/>
          </a:p>
          <a:p>
            <a:pPr marL="0" indent="0">
              <a:buNone/>
            </a:pPr>
            <a:endParaRPr lang="en-IN" sz="1200" b="1" dirty="0"/>
          </a:p>
          <a:p>
            <a:pPr marL="0" indent="0">
              <a:buNone/>
            </a:pPr>
            <a:r>
              <a:rPr lang="en-IN" sz="1200" b="1" dirty="0"/>
              <a:t>4. </a:t>
            </a:r>
            <a:r>
              <a:rPr lang="en-US" sz="1200" b="1" dirty="0"/>
              <a:t>UAT Timesheet of a BA </a:t>
            </a:r>
          </a:p>
          <a:p>
            <a:pPr marL="0" indent="0">
              <a:buNone/>
            </a:pPr>
            <a:endParaRPr lang="en-US" sz="1200" b="1" dirty="0"/>
          </a:p>
          <a:p>
            <a:pPr marL="0" indent="0">
              <a:buNone/>
            </a:pPr>
            <a:endParaRPr lang="en-US" sz="1200" b="1" dirty="0"/>
          </a:p>
          <a:p>
            <a:pPr marL="0" indent="0">
              <a:buNone/>
            </a:pPr>
            <a:endParaRPr lang="en-US" sz="1200" b="1" dirty="0"/>
          </a:p>
          <a:p>
            <a:pPr marL="0" indent="0">
              <a:buNone/>
            </a:pPr>
            <a:endParaRPr lang="en-IN" sz="1200" b="1" dirty="0"/>
          </a:p>
          <a:p>
            <a:pPr marL="0" indent="0">
              <a:buNone/>
            </a:pPr>
            <a:endParaRPr lang="en-IN" sz="1200" b="1" dirty="0"/>
          </a:p>
          <a:p>
            <a:pPr marL="0" indent="0">
              <a:buNone/>
            </a:pPr>
            <a:endParaRPr lang="en-IN" sz="1200" b="1" dirty="0"/>
          </a:p>
        </p:txBody>
      </p:sp>
      <p:graphicFrame>
        <p:nvGraphicFramePr>
          <p:cNvPr id="4" name="Table 3">
            <a:extLst>
              <a:ext uri="{FF2B5EF4-FFF2-40B4-BE49-F238E27FC236}">
                <a16:creationId xmlns:a16="http://schemas.microsoft.com/office/drawing/2014/main" id="{291BAC1D-43F4-E6C9-E347-28D7B25EBB7E}"/>
              </a:ext>
            </a:extLst>
          </p:cNvPr>
          <p:cNvGraphicFramePr>
            <a:graphicFrameLocks noGrp="1"/>
          </p:cNvGraphicFramePr>
          <p:nvPr>
            <p:extLst>
              <p:ext uri="{D42A27DB-BD31-4B8C-83A1-F6EECF244321}">
                <p14:modId xmlns:p14="http://schemas.microsoft.com/office/powerpoint/2010/main" val="252391219"/>
              </p:ext>
            </p:extLst>
          </p:nvPr>
        </p:nvGraphicFramePr>
        <p:xfrm>
          <a:off x="1261872" y="681037"/>
          <a:ext cx="7772400" cy="1924050"/>
        </p:xfrm>
        <a:graphic>
          <a:graphicData uri="http://schemas.openxmlformats.org/drawingml/2006/table">
            <a:tbl>
              <a:tblPr>
                <a:tableStyleId>{5C22544A-7EE6-4342-B048-85BDC9FD1C3A}</a:tableStyleId>
              </a:tblPr>
              <a:tblGrid>
                <a:gridCol w="2682332">
                  <a:extLst>
                    <a:ext uri="{9D8B030D-6E8A-4147-A177-3AD203B41FA5}">
                      <a16:colId xmlns:a16="http://schemas.microsoft.com/office/drawing/2014/main" val="694645131"/>
                    </a:ext>
                  </a:extLst>
                </a:gridCol>
                <a:gridCol w="1098383">
                  <a:extLst>
                    <a:ext uri="{9D8B030D-6E8A-4147-A177-3AD203B41FA5}">
                      <a16:colId xmlns:a16="http://schemas.microsoft.com/office/drawing/2014/main" val="1583934996"/>
                    </a:ext>
                  </a:extLst>
                </a:gridCol>
                <a:gridCol w="3991685">
                  <a:extLst>
                    <a:ext uri="{9D8B030D-6E8A-4147-A177-3AD203B41FA5}">
                      <a16:colId xmlns:a16="http://schemas.microsoft.com/office/drawing/2014/main" val="2934447616"/>
                    </a:ext>
                  </a:extLst>
                </a:gridCol>
              </a:tblGrid>
              <a:tr h="190500">
                <a:tc>
                  <a:txBody>
                    <a:bodyPr/>
                    <a:lstStyle/>
                    <a:p>
                      <a:pPr algn="ctr" fontAlgn="b"/>
                      <a:r>
                        <a:rPr lang="en-IN" sz="1200" u="none" strike="noStrike" dirty="0">
                          <a:effectLst/>
                          <a:latin typeface="+mn-lt"/>
                        </a:rPr>
                        <a:t>Task Description</a:t>
                      </a:r>
                      <a:endParaRPr lang="en-IN" sz="1200" b="0" i="0" u="none" strike="noStrike" dirty="0">
                        <a:solidFill>
                          <a:srgbClr val="000000"/>
                        </a:solidFill>
                        <a:effectLst/>
                        <a:latin typeface="+mn-lt"/>
                      </a:endParaRPr>
                    </a:p>
                  </a:txBody>
                  <a:tcPr marL="9525" marR="9525" marT="9525" marB="0" anchor="b"/>
                </a:tc>
                <a:tc>
                  <a:txBody>
                    <a:bodyPr/>
                    <a:lstStyle/>
                    <a:p>
                      <a:pPr algn="ctr" fontAlgn="b"/>
                      <a:r>
                        <a:rPr lang="en-IN" sz="1200" u="none" strike="noStrike">
                          <a:effectLst/>
                          <a:latin typeface="+mn-lt"/>
                        </a:rPr>
                        <a:t>Hours Spent</a:t>
                      </a:r>
                      <a:endParaRPr lang="en-IN" sz="1200" b="0" i="0" u="none" strike="noStrike">
                        <a:solidFill>
                          <a:srgbClr val="000000"/>
                        </a:solidFill>
                        <a:effectLst/>
                        <a:latin typeface="+mn-lt"/>
                      </a:endParaRPr>
                    </a:p>
                  </a:txBody>
                  <a:tcPr marL="9525" marR="9525" marT="9525" marB="0" anchor="b"/>
                </a:tc>
                <a:tc>
                  <a:txBody>
                    <a:bodyPr/>
                    <a:lstStyle/>
                    <a:p>
                      <a:pPr algn="ctr" fontAlgn="b"/>
                      <a:r>
                        <a:rPr lang="en-IN" sz="1200" u="none" strike="noStrike">
                          <a:effectLst/>
                          <a:latin typeface="+mn-lt"/>
                        </a:rPr>
                        <a:t>Notes</a:t>
                      </a:r>
                      <a:endParaRPr lang="en-IN" sz="1200" b="0" i="0" u="none" strike="noStrike">
                        <a:solidFill>
                          <a:srgbClr val="000000"/>
                        </a:solidFill>
                        <a:effectLst/>
                        <a:latin typeface="+mn-lt"/>
                      </a:endParaRPr>
                    </a:p>
                  </a:txBody>
                  <a:tcPr marL="9525" marR="9525" marT="9525" marB="0" anchor="b"/>
                </a:tc>
                <a:extLst>
                  <a:ext uri="{0D108BD9-81ED-4DB2-BD59-A6C34878D82A}">
                    <a16:rowId xmlns:a16="http://schemas.microsoft.com/office/drawing/2014/main" val="2547566112"/>
                  </a:ext>
                </a:extLst>
              </a:tr>
              <a:tr h="190500">
                <a:tc>
                  <a:txBody>
                    <a:bodyPr/>
                    <a:lstStyle/>
                    <a:p>
                      <a:pPr algn="ctr" fontAlgn="b"/>
                      <a:r>
                        <a:rPr lang="en-IN" sz="1200" u="none" strike="noStrike" dirty="0">
                          <a:effectLst/>
                          <a:latin typeface="+mn-lt"/>
                        </a:rPr>
                        <a:t>Reviewing QA Test Plans</a:t>
                      </a:r>
                      <a:endParaRPr lang="en-IN" sz="1200" b="0" i="0" u="none" strike="noStrike" dirty="0">
                        <a:solidFill>
                          <a:srgbClr val="000000"/>
                        </a:solidFill>
                        <a:effectLst/>
                        <a:latin typeface="+mn-lt"/>
                      </a:endParaRPr>
                    </a:p>
                  </a:txBody>
                  <a:tcPr marL="9525" marR="9525" marT="9525" marB="0" anchor="b"/>
                </a:tc>
                <a:tc>
                  <a:txBody>
                    <a:bodyPr/>
                    <a:lstStyle/>
                    <a:p>
                      <a:pPr algn="ctr" fontAlgn="b"/>
                      <a:r>
                        <a:rPr lang="en-IN" sz="1200" u="none" strike="noStrike">
                          <a:effectLst/>
                          <a:latin typeface="+mn-lt"/>
                        </a:rPr>
                        <a:t>2</a:t>
                      </a:r>
                      <a:endParaRPr lang="en-IN" sz="1200" b="0" i="0" u="none" strike="noStrike">
                        <a:solidFill>
                          <a:srgbClr val="000000"/>
                        </a:solidFill>
                        <a:effectLst/>
                        <a:latin typeface="+mn-lt"/>
                      </a:endParaRPr>
                    </a:p>
                  </a:txBody>
                  <a:tcPr marL="9525" marR="9525" marT="9525" marB="0" anchor="b"/>
                </a:tc>
                <a:tc>
                  <a:txBody>
                    <a:bodyPr/>
                    <a:lstStyle/>
                    <a:p>
                      <a:pPr algn="ctr" fontAlgn="b"/>
                      <a:r>
                        <a:rPr lang="en-US" sz="1200" u="none" strike="noStrike">
                          <a:effectLst/>
                          <a:latin typeface="+mn-lt"/>
                        </a:rPr>
                        <a:t>Verifying that test cases align with business requirements</a:t>
                      </a:r>
                      <a:endParaRPr lang="en-US" sz="1200" b="0" i="0" u="none" strike="noStrike">
                        <a:solidFill>
                          <a:srgbClr val="000000"/>
                        </a:solidFill>
                        <a:effectLst/>
                        <a:latin typeface="+mn-lt"/>
                      </a:endParaRPr>
                    </a:p>
                  </a:txBody>
                  <a:tcPr marL="9525" marR="9525" marT="9525" marB="0" anchor="b"/>
                </a:tc>
                <a:extLst>
                  <a:ext uri="{0D108BD9-81ED-4DB2-BD59-A6C34878D82A}">
                    <a16:rowId xmlns:a16="http://schemas.microsoft.com/office/drawing/2014/main" val="4024792227"/>
                  </a:ext>
                </a:extLst>
              </a:tr>
              <a:tr h="190500">
                <a:tc>
                  <a:txBody>
                    <a:bodyPr/>
                    <a:lstStyle/>
                    <a:p>
                      <a:pPr algn="ctr" fontAlgn="b"/>
                      <a:r>
                        <a:rPr lang="en-IN" sz="1200" u="none" strike="noStrike" dirty="0">
                          <a:effectLst/>
                          <a:latin typeface="+mn-lt"/>
                        </a:rPr>
                        <a:t>Creating UAT Test Scenarios</a:t>
                      </a:r>
                      <a:endParaRPr lang="en-IN" sz="1200" b="0" i="0" u="none" strike="noStrike" dirty="0">
                        <a:solidFill>
                          <a:srgbClr val="000000"/>
                        </a:solidFill>
                        <a:effectLst/>
                        <a:latin typeface="+mn-lt"/>
                      </a:endParaRPr>
                    </a:p>
                  </a:txBody>
                  <a:tcPr marL="9525" marR="9525" marT="9525" marB="0" anchor="b"/>
                </a:tc>
                <a:tc>
                  <a:txBody>
                    <a:bodyPr/>
                    <a:lstStyle/>
                    <a:p>
                      <a:pPr algn="ctr" fontAlgn="b"/>
                      <a:r>
                        <a:rPr lang="en-IN" sz="1200" u="none" strike="noStrike">
                          <a:effectLst/>
                          <a:latin typeface="+mn-lt"/>
                        </a:rPr>
                        <a:t>4</a:t>
                      </a:r>
                      <a:endParaRPr lang="en-IN" sz="1200" b="0" i="0" u="none" strike="noStrike">
                        <a:solidFill>
                          <a:srgbClr val="000000"/>
                        </a:solidFill>
                        <a:effectLst/>
                        <a:latin typeface="+mn-lt"/>
                      </a:endParaRPr>
                    </a:p>
                  </a:txBody>
                  <a:tcPr marL="9525" marR="9525" marT="9525" marB="0" anchor="b"/>
                </a:tc>
                <a:tc>
                  <a:txBody>
                    <a:bodyPr/>
                    <a:lstStyle/>
                    <a:p>
                      <a:pPr algn="ctr" fontAlgn="b"/>
                      <a:r>
                        <a:rPr lang="en-US" sz="1200" u="none" strike="noStrike">
                          <a:effectLst/>
                          <a:latin typeface="+mn-lt"/>
                        </a:rPr>
                        <a:t>Drafting test cases for end users/business team</a:t>
                      </a:r>
                      <a:endParaRPr lang="en-US" sz="1200" b="0" i="0" u="none" strike="noStrike">
                        <a:solidFill>
                          <a:srgbClr val="000000"/>
                        </a:solidFill>
                        <a:effectLst/>
                        <a:latin typeface="+mn-lt"/>
                      </a:endParaRPr>
                    </a:p>
                  </a:txBody>
                  <a:tcPr marL="9525" marR="9525" marT="9525" marB="0" anchor="b"/>
                </a:tc>
                <a:extLst>
                  <a:ext uri="{0D108BD9-81ED-4DB2-BD59-A6C34878D82A}">
                    <a16:rowId xmlns:a16="http://schemas.microsoft.com/office/drawing/2014/main" val="4190617715"/>
                  </a:ext>
                </a:extLst>
              </a:tr>
              <a:tr h="190500">
                <a:tc>
                  <a:txBody>
                    <a:bodyPr/>
                    <a:lstStyle/>
                    <a:p>
                      <a:pPr algn="ctr" fontAlgn="b"/>
                      <a:r>
                        <a:rPr lang="en-IN" sz="1200" u="none" strike="noStrike" dirty="0">
                          <a:effectLst/>
                          <a:latin typeface="+mn-lt"/>
                        </a:rPr>
                        <a:t>UAT Coordination with Stakeholders</a:t>
                      </a:r>
                      <a:endParaRPr lang="en-IN" sz="1200" b="0" i="0" u="none" strike="noStrike" dirty="0">
                        <a:solidFill>
                          <a:srgbClr val="000000"/>
                        </a:solidFill>
                        <a:effectLst/>
                        <a:latin typeface="+mn-lt"/>
                      </a:endParaRPr>
                    </a:p>
                  </a:txBody>
                  <a:tcPr marL="9525" marR="9525" marT="9525" marB="0" anchor="b"/>
                </a:tc>
                <a:tc>
                  <a:txBody>
                    <a:bodyPr/>
                    <a:lstStyle/>
                    <a:p>
                      <a:pPr algn="ctr" fontAlgn="b"/>
                      <a:r>
                        <a:rPr lang="en-IN" sz="1200" u="none" strike="noStrike">
                          <a:effectLst/>
                          <a:latin typeface="+mn-lt"/>
                        </a:rPr>
                        <a:t>3</a:t>
                      </a:r>
                      <a:endParaRPr lang="en-IN" sz="1200" b="0" i="0" u="none" strike="noStrike">
                        <a:solidFill>
                          <a:srgbClr val="000000"/>
                        </a:solidFill>
                        <a:effectLst/>
                        <a:latin typeface="+mn-lt"/>
                      </a:endParaRPr>
                    </a:p>
                  </a:txBody>
                  <a:tcPr marL="9525" marR="9525" marT="9525" marB="0" anchor="b"/>
                </a:tc>
                <a:tc>
                  <a:txBody>
                    <a:bodyPr/>
                    <a:lstStyle/>
                    <a:p>
                      <a:pPr algn="ctr" fontAlgn="b"/>
                      <a:r>
                        <a:rPr lang="en-US" sz="1200" u="none" strike="noStrike">
                          <a:effectLst/>
                          <a:latin typeface="+mn-lt"/>
                        </a:rPr>
                        <a:t>Scheduling and facilitating UAT sessions</a:t>
                      </a:r>
                      <a:endParaRPr lang="en-US" sz="1200" b="0" i="0" u="none" strike="noStrike">
                        <a:solidFill>
                          <a:srgbClr val="000000"/>
                        </a:solidFill>
                        <a:effectLst/>
                        <a:latin typeface="+mn-lt"/>
                      </a:endParaRPr>
                    </a:p>
                  </a:txBody>
                  <a:tcPr marL="9525" marR="9525" marT="9525" marB="0" anchor="b"/>
                </a:tc>
                <a:extLst>
                  <a:ext uri="{0D108BD9-81ED-4DB2-BD59-A6C34878D82A}">
                    <a16:rowId xmlns:a16="http://schemas.microsoft.com/office/drawing/2014/main" val="2969921790"/>
                  </a:ext>
                </a:extLst>
              </a:tr>
              <a:tr h="190500">
                <a:tc>
                  <a:txBody>
                    <a:bodyPr/>
                    <a:lstStyle/>
                    <a:p>
                      <a:pPr algn="ctr" fontAlgn="b"/>
                      <a:r>
                        <a:rPr lang="en-IN" sz="1200" u="none" strike="noStrike" dirty="0">
                          <a:effectLst/>
                          <a:latin typeface="+mn-lt"/>
                        </a:rPr>
                        <a:t>Test Execution (UAT)</a:t>
                      </a:r>
                      <a:endParaRPr lang="en-IN" sz="1200" b="0" i="0" u="none" strike="noStrike" dirty="0">
                        <a:solidFill>
                          <a:srgbClr val="000000"/>
                        </a:solidFill>
                        <a:effectLst/>
                        <a:latin typeface="+mn-lt"/>
                      </a:endParaRPr>
                    </a:p>
                  </a:txBody>
                  <a:tcPr marL="9525" marR="9525" marT="9525" marB="0" anchor="b"/>
                </a:tc>
                <a:tc>
                  <a:txBody>
                    <a:bodyPr/>
                    <a:lstStyle/>
                    <a:p>
                      <a:pPr algn="ctr" fontAlgn="b"/>
                      <a:r>
                        <a:rPr lang="en-IN" sz="1200" u="none" strike="noStrike">
                          <a:effectLst/>
                          <a:latin typeface="+mn-lt"/>
                        </a:rPr>
                        <a:t>6</a:t>
                      </a:r>
                      <a:endParaRPr lang="en-IN" sz="1200" b="0" i="0" u="none" strike="noStrike">
                        <a:solidFill>
                          <a:srgbClr val="000000"/>
                        </a:solidFill>
                        <a:effectLst/>
                        <a:latin typeface="+mn-lt"/>
                      </a:endParaRPr>
                    </a:p>
                  </a:txBody>
                  <a:tcPr marL="9525" marR="9525" marT="9525" marB="0" anchor="b"/>
                </a:tc>
                <a:tc>
                  <a:txBody>
                    <a:bodyPr/>
                    <a:lstStyle/>
                    <a:p>
                      <a:pPr algn="ctr" fontAlgn="b"/>
                      <a:r>
                        <a:rPr lang="en-US" sz="1200" u="none" strike="noStrike">
                          <a:effectLst/>
                          <a:latin typeface="+mn-lt"/>
                        </a:rPr>
                        <a:t>Running UAT cases, noting discrepancies</a:t>
                      </a:r>
                      <a:endParaRPr lang="en-US" sz="1200" b="0" i="0" u="none" strike="noStrike">
                        <a:solidFill>
                          <a:srgbClr val="000000"/>
                        </a:solidFill>
                        <a:effectLst/>
                        <a:latin typeface="+mn-lt"/>
                      </a:endParaRPr>
                    </a:p>
                  </a:txBody>
                  <a:tcPr marL="9525" marR="9525" marT="9525" marB="0" anchor="b"/>
                </a:tc>
                <a:extLst>
                  <a:ext uri="{0D108BD9-81ED-4DB2-BD59-A6C34878D82A}">
                    <a16:rowId xmlns:a16="http://schemas.microsoft.com/office/drawing/2014/main" val="415769729"/>
                  </a:ext>
                </a:extLst>
              </a:tr>
              <a:tr h="190500">
                <a:tc>
                  <a:txBody>
                    <a:bodyPr/>
                    <a:lstStyle/>
                    <a:p>
                      <a:pPr algn="ctr" fontAlgn="b"/>
                      <a:r>
                        <a:rPr lang="en-IN" sz="1200" u="none" strike="noStrike" dirty="0">
                          <a:effectLst/>
                          <a:latin typeface="+mn-lt"/>
                        </a:rPr>
                        <a:t>Logging Bugs &amp; Issues</a:t>
                      </a:r>
                      <a:endParaRPr lang="en-IN" sz="1200" b="0" i="0" u="none" strike="noStrike" dirty="0">
                        <a:solidFill>
                          <a:srgbClr val="000000"/>
                        </a:solidFill>
                        <a:effectLst/>
                        <a:latin typeface="+mn-lt"/>
                      </a:endParaRPr>
                    </a:p>
                  </a:txBody>
                  <a:tcPr marL="9525" marR="9525" marT="9525" marB="0" anchor="b"/>
                </a:tc>
                <a:tc>
                  <a:txBody>
                    <a:bodyPr/>
                    <a:lstStyle/>
                    <a:p>
                      <a:pPr algn="ctr" fontAlgn="b"/>
                      <a:r>
                        <a:rPr lang="en-IN" sz="1200" u="none" strike="noStrike">
                          <a:effectLst/>
                          <a:latin typeface="+mn-lt"/>
                        </a:rPr>
                        <a:t>2</a:t>
                      </a:r>
                      <a:endParaRPr lang="en-IN" sz="1200" b="0" i="0" u="none" strike="noStrike">
                        <a:solidFill>
                          <a:srgbClr val="000000"/>
                        </a:solidFill>
                        <a:effectLst/>
                        <a:latin typeface="+mn-lt"/>
                      </a:endParaRPr>
                    </a:p>
                  </a:txBody>
                  <a:tcPr marL="9525" marR="9525" marT="9525" marB="0" anchor="b"/>
                </a:tc>
                <a:tc>
                  <a:txBody>
                    <a:bodyPr/>
                    <a:lstStyle/>
                    <a:p>
                      <a:pPr algn="ctr" fontAlgn="b"/>
                      <a:r>
                        <a:rPr lang="en-US" sz="1200" u="none" strike="noStrike">
                          <a:effectLst/>
                          <a:latin typeface="+mn-lt"/>
                        </a:rPr>
                        <a:t>Entering issues in JIRA/ALM, following up with Dev/QA teams</a:t>
                      </a:r>
                      <a:endParaRPr lang="en-US" sz="1200" b="0" i="0" u="none" strike="noStrike">
                        <a:solidFill>
                          <a:srgbClr val="000000"/>
                        </a:solidFill>
                        <a:effectLst/>
                        <a:latin typeface="+mn-lt"/>
                      </a:endParaRPr>
                    </a:p>
                  </a:txBody>
                  <a:tcPr marL="9525" marR="9525" marT="9525" marB="0" anchor="b"/>
                </a:tc>
                <a:extLst>
                  <a:ext uri="{0D108BD9-81ED-4DB2-BD59-A6C34878D82A}">
                    <a16:rowId xmlns:a16="http://schemas.microsoft.com/office/drawing/2014/main" val="2260312006"/>
                  </a:ext>
                </a:extLst>
              </a:tr>
              <a:tr h="190500">
                <a:tc>
                  <a:txBody>
                    <a:bodyPr/>
                    <a:lstStyle/>
                    <a:p>
                      <a:pPr algn="ctr" fontAlgn="b"/>
                      <a:r>
                        <a:rPr lang="en-IN" sz="1200" u="none" strike="noStrike">
                          <a:effectLst/>
                          <a:latin typeface="+mn-lt"/>
                        </a:rPr>
                        <a:t>Defect Triage &amp; Prioritization</a:t>
                      </a:r>
                      <a:endParaRPr lang="en-IN" sz="1200" b="0" i="0" u="none" strike="noStrike">
                        <a:solidFill>
                          <a:srgbClr val="000000"/>
                        </a:solidFill>
                        <a:effectLst/>
                        <a:latin typeface="+mn-lt"/>
                      </a:endParaRPr>
                    </a:p>
                  </a:txBody>
                  <a:tcPr marL="9525" marR="9525" marT="9525" marB="0" anchor="b"/>
                </a:tc>
                <a:tc>
                  <a:txBody>
                    <a:bodyPr/>
                    <a:lstStyle/>
                    <a:p>
                      <a:pPr algn="ctr" fontAlgn="b"/>
                      <a:r>
                        <a:rPr lang="en-IN" sz="1200" u="none" strike="noStrike" dirty="0">
                          <a:effectLst/>
                          <a:latin typeface="+mn-lt"/>
                        </a:rPr>
                        <a:t>2</a:t>
                      </a:r>
                      <a:endParaRPr lang="en-IN" sz="1200" b="0" i="0" u="none" strike="noStrike" dirty="0">
                        <a:solidFill>
                          <a:srgbClr val="000000"/>
                        </a:solidFill>
                        <a:effectLst/>
                        <a:latin typeface="+mn-lt"/>
                      </a:endParaRPr>
                    </a:p>
                  </a:txBody>
                  <a:tcPr marL="9525" marR="9525" marT="9525" marB="0" anchor="b"/>
                </a:tc>
                <a:tc>
                  <a:txBody>
                    <a:bodyPr/>
                    <a:lstStyle/>
                    <a:p>
                      <a:pPr algn="ctr" fontAlgn="b"/>
                      <a:r>
                        <a:rPr lang="en-US" sz="1200" u="none" strike="noStrike">
                          <a:effectLst/>
                          <a:latin typeface="+mn-lt"/>
                        </a:rPr>
                        <a:t>Working with product, dev, and QA to prioritize bug fixes</a:t>
                      </a:r>
                      <a:endParaRPr lang="en-US" sz="1200" b="0" i="0" u="none" strike="noStrike">
                        <a:solidFill>
                          <a:srgbClr val="000000"/>
                        </a:solidFill>
                        <a:effectLst/>
                        <a:latin typeface="+mn-lt"/>
                      </a:endParaRPr>
                    </a:p>
                  </a:txBody>
                  <a:tcPr marL="9525" marR="9525" marT="9525" marB="0" anchor="b"/>
                </a:tc>
                <a:extLst>
                  <a:ext uri="{0D108BD9-81ED-4DB2-BD59-A6C34878D82A}">
                    <a16:rowId xmlns:a16="http://schemas.microsoft.com/office/drawing/2014/main" val="1261727026"/>
                  </a:ext>
                </a:extLst>
              </a:tr>
              <a:tr h="190500">
                <a:tc>
                  <a:txBody>
                    <a:bodyPr/>
                    <a:lstStyle/>
                    <a:p>
                      <a:pPr algn="ctr" fontAlgn="b"/>
                      <a:r>
                        <a:rPr lang="en-IN" sz="1200" u="none" strike="noStrike">
                          <a:effectLst/>
                          <a:latin typeface="+mn-lt"/>
                        </a:rPr>
                        <a:t>Retesting after Fixes</a:t>
                      </a:r>
                      <a:endParaRPr lang="en-IN" sz="1200" b="0" i="0" u="none" strike="noStrike">
                        <a:solidFill>
                          <a:srgbClr val="000000"/>
                        </a:solidFill>
                        <a:effectLst/>
                        <a:latin typeface="+mn-lt"/>
                      </a:endParaRPr>
                    </a:p>
                  </a:txBody>
                  <a:tcPr marL="9525" marR="9525" marT="9525" marB="0" anchor="b"/>
                </a:tc>
                <a:tc>
                  <a:txBody>
                    <a:bodyPr/>
                    <a:lstStyle/>
                    <a:p>
                      <a:pPr algn="ctr" fontAlgn="b"/>
                      <a:r>
                        <a:rPr lang="en-IN" sz="1200" u="none" strike="noStrike">
                          <a:effectLst/>
                          <a:latin typeface="+mn-lt"/>
                        </a:rPr>
                        <a:t>2</a:t>
                      </a:r>
                      <a:endParaRPr lang="en-IN" sz="1200" b="0" i="0" u="none" strike="noStrike">
                        <a:solidFill>
                          <a:srgbClr val="000000"/>
                        </a:solidFill>
                        <a:effectLst/>
                        <a:latin typeface="+mn-lt"/>
                      </a:endParaRPr>
                    </a:p>
                  </a:txBody>
                  <a:tcPr marL="9525" marR="9525" marT="9525" marB="0" anchor="b"/>
                </a:tc>
                <a:tc>
                  <a:txBody>
                    <a:bodyPr/>
                    <a:lstStyle/>
                    <a:p>
                      <a:pPr algn="ctr" fontAlgn="b"/>
                      <a:r>
                        <a:rPr lang="en-US" sz="1200" u="none" strike="noStrike" dirty="0">
                          <a:effectLst/>
                          <a:latin typeface="+mn-lt"/>
                        </a:rPr>
                        <a:t>Validating fixes and re-running impacted test scenarios</a:t>
                      </a:r>
                      <a:endParaRPr lang="en-US"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886059848"/>
                  </a:ext>
                </a:extLst>
              </a:tr>
              <a:tr h="190500">
                <a:tc>
                  <a:txBody>
                    <a:bodyPr/>
                    <a:lstStyle/>
                    <a:p>
                      <a:pPr algn="ctr" fontAlgn="b"/>
                      <a:r>
                        <a:rPr lang="en-IN" sz="1200" u="none" strike="noStrike">
                          <a:effectLst/>
                          <a:latin typeface="+mn-lt"/>
                        </a:rPr>
                        <a:t>Sign-Off Documentation</a:t>
                      </a:r>
                      <a:endParaRPr lang="en-IN" sz="1200" b="0" i="0" u="none" strike="noStrike">
                        <a:solidFill>
                          <a:srgbClr val="000000"/>
                        </a:solidFill>
                        <a:effectLst/>
                        <a:latin typeface="+mn-lt"/>
                      </a:endParaRPr>
                    </a:p>
                  </a:txBody>
                  <a:tcPr marL="9525" marR="9525" marT="9525" marB="0" anchor="b"/>
                </a:tc>
                <a:tc>
                  <a:txBody>
                    <a:bodyPr/>
                    <a:lstStyle/>
                    <a:p>
                      <a:pPr algn="ctr" fontAlgn="b"/>
                      <a:r>
                        <a:rPr lang="en-IN" sz="1200" u="none" strike="noStrike">
                          <a:effectLst/>
                          <a:latin typeface="+mn-lt"/>
                        </a:rPr>
                        <a:t>1</a:t>
                      </a:r>
                      <a:endParaRPr lang="en-IN" sz="1200" b="0" i="0" u="none" strike="noStrike">
                        <a:solidFill>
                          <a:srgbClr val="000000"/>
                        </a:solidFill>
                        <a:effectLst/>
                        <a:latin typeface="+mn-lt"/>
                      </a:endParaRPr>
                    </a:p>
                  </a:txBody>
                  <a:tcPr marL="9525" marR="9525" marT="9525" marB="0" anchor="b"/>
                </a:tc>
                <a:tc>
                  <a:txBody>
                    <a:bodyPr/>
                    <a:lstStyle/>
                    <a:p>
                      <a:pPr algn="ctr" fontAlgn="b"/>
                      <a:r>
                        <a:rPr lang="en-US" sz="1200" u="none" strike="noStrike" dirty="0">
                          <a:effectLst/>
                          <a:latin typeface="+mn-lt"/>
                        </a:rPr>
                        <a:t>UAT summary, sign-off form, business approval for release</a:t>
                      </a:r>
                      <a:endParaRPr lang="en-US"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3297374951"/>
                  </a:ext>
                </a:extLst>
              </a:tr>
              <a:tr h="190500">
                <a:tc>
                  <a:txBody>
                    <a:bodyPr/>
                    <a:lstStyle/>
                    <a:p>
                      <a:pPr algn="ctr" fontAlgn="b"/>
                      <a:r>
                        <a:rPr lang="en-IN" sz="1200" b="1" u="none" strike="noStrike" dirty="0">
                          <a:effectLst/>
                          <a:latin typeface="+mn-lt"/>
                        </a:rPr>
                        <a:t>Total hours</a:t>
                      </a:r>
                      <a:endParaRPr lang="en-IN" sz="1200" b="1" i="0" u="none" strike="noStrike" dirty="0">
                        <a:solidFill>
                          <a:srgbClr val="000000"/>
                        </a:solidFill>
                        <a:effectLst/>
                        <a:latin typeface="+mn-lt"/>
                      </a:endParaRPr>
                    </a:p>
                  </a:txBody>
                  <a:tcPr marL="9525" marR="9525" marT="9525" marB="0" anchor="b"/>
                </a:tc>
                <a:tc>
                  <a:txBody>
                    <a:bodyPr/>
                    <a:lstStyle/>
                    <a:p>
                      <a:pPr algn="ctr" fontAlgn="b"/>
                      <a:r>
                        <a:rPr lang="en-IN" sz="1200" b="1" u="none" strike="noStrike" dirty="0">
                          <a:effectLst/>
                          <a:latin typeface="+mn-lt"/>
                        </a:rPr>
                        <a:t>22</a:t>
                      </a:r>
                      <a:endParaRPr lang="en-IN" sz="1200" b="1" i="0" u="none" strike="noStrike" dirty="0">
                        <a:solidFill>
                          <a:srgbClr val="000000"/>
                        </a:solidFill>
                        <a:effectLst/>
                        <a:latin typeface="+mn-lt"/>
                      </a:endParaRPr>
                    </a:p>
                  </a:txBody>
                  <a:tcPr marL="9525" marR="9525" marT="9525" marB="0" anchor="b"/>
                </a:tc>
                <a:tc>
                  <a:txBody>
                    <a:bodyPr/>
                    <a:lstStyle/>
                    <a:p>
                      <a:pPr algn="ctr" fontAlgn="b"/>
                      <a:endParaRPr lang="en-IN"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603155946"/>
                  </a:ext>
                </a:extLst>
              </a:tr>
            </a:tbl>
          </a:graphicData>
        </a:graphic>
      </p:graphicFrame>
      <p:graphicFrame>
        <p:nvGraphicFramePr>
          <p:cNvPr id="5" name="Table 4">
            <a:extLst>
              <a:ext uri="{FF2B5EF4-FFF2-40B4-BE49-F238E27FC236}">
                <a16:creationId xmlns:a16="http://schemas.microsoft.com/office/drawing/2014/main" id="{69BC4395-275D-5F8D-0C67-79DD49B5D97B}"/>
              </a:ext>
            </a:extLst>
          </p:cNvPr>
          <p:cNvGraphicFramePr>
            <a:graphicFrameLocks noGrp="1"/>
          </p:cNvGraphicFramePr>
          <p:nvPr>
            <p:extLst>
              <p:ext uri="{D42A27DB-BD31-4B8C-83A1-F6EECF244321}">
                <p14:modId xmlns:p14="http://schemas.microsoft.com/office/powerpoint/2010/main" val="3095019418"/>
              </p:ext>
            </p:extLst>
          </p:nvPr>
        </p:nvGraphicFramePr>
        <p:xfrm>
          <a:off x="1261872" y="3266789"/>
          <a:ext cx="9107424" cy="2299335"/>
        </p:xfrm>
        <a:graphic>
          <a:graphicData uri="http://schemas.openxmlformats.org/drawingml/2006/table">
            <a:tbl>
              <a:tblPr>
                <a:tableStyleId>{5C22544A-7EE6-4342-B048-85BDC9FD1C3A}</a:tableStyleId>
              </a:tblPr>
              <a:tblGrid>
                <a:gridCol w="2327353">
                  <a:extLst>
                    <a:ext uri="{9D8B030D-6E8A-4147-A177-3AD203B41FA5}">
                      <a16:colId xmlns:a16="http://schemas.microsoft.com/office/drawing/2014/main" val="96141174"/>
                    </a:ext>
                  </a:extLst>
                </a:gridCol>
                <a:gridCol w="2414778">
                  <a:extLst>
                    <a:ext uri="{9D8B030D-6E8A-4147-A177-3AD203B41FA5}">
                      <a16:colId xmlns:a16="http://schemas.microsoft.com/office/drawing/2014/main" val="1427818746"/>
                    </a:ext>
                  </a:extLst>
                </a:gridCol>
                <a:gridCol w="4365293">
                  <a:extLst>
                    <a:ext uri="{9D8B030D-6E8A-4147-A177-3AD203B41FA5}">
                      <a16:colId xmlns:a16="http://schemas.microsoft.com/office/drawing/2014/main" val="1284961856"/>
                    </a:ext>
                  </a:extLst>
                </a:gridCol>
              </a:tblGrid>
              <a:tr h="183711">
                <a:tc>
                  <a:txBody>
                    <a:bodyPr/>
                    <a:lstStyle/>
                    <a:p>
                      <a:pPr algn="ctr" fontAlgn="b"/>
                      <a:r>
                        <a:rPr lang="en-IN" sz="1200" u="none" strike="noStrike" dirty="0">
                          <a:effectLst/>
                        </a:rPr>
                        <a:t>Task Description</a:t>
                      </a:r>
                      <a:endParaRPr lang="en-IN"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Hours Spent</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Notes</a:t>
                      </a:r>
                      <a:endParaRPr lang="en-IN"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277228997"/>
                  </a:ext>
                </a:extLst>
              </a:tr>
              <a:tr h="183711">
                <a:tc>
                  <a:txBody>
                    <a:bodyPr/>
                    <a:lstStyle/>
                    <a:p>
                      <a:pPr algn="ctr" fontAlgn="b"/>
                      <a:r>
                        <a:rPr lang="en-IN" sz="1200" u="none" strike="noStrike">
                          <a:effectLst/>
                        </a:rPr>
                        <a:t>UAT Planning</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2</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a:effectLst/>
                        </a:rPr>
                        <a:t>Coordinating with test leads, defining scope, preparing UAT schedule</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134874028"/>
                  </a:ext>
                </a:extLst>
              </a:tr>
              <a:tr h="183711">
                <a:tc>
                  <a:txBody>
                    <a:bodyPr/>
                    <a:lstStyle/>
                    <a:p>
                      <a:pPr algn="ctr" fontAlgn="b"/>
                      <a:r>
                        <a:rPr lang="en-IN" sz="1200" u="none" strike="noStrike" dirty="0">
                          <a:effectLst/>
                        </a:rPr>
                        <a:t>Drafting UAT Test Scenarios</a:t>
                      </a:r>
                      <a:endParaRPr lang="en-IN"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4</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a:effectLst/>
                        </a:rPr>
                        <a:t>Creating test cases that reflect real user/business workflows</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52607661"/>
                  </a:ext>
                </a:extLst>
              </a:tr>
              <a:tr h="183711">
                <a:tc>
                  <a:txBody>
                    <a:bodyPr/>
                    <a:lstStyle/>
                    <a:p>
                      <a:pPr algn="ctr" fontAlgn="b"/>
                      <a:r>
                        <a:rPr lang="en-IN" sz="1200" u="none" strike="noStrike">
                          <a:effectLst/>
                        </a:rPr>
                        <a:t>Preparing UAT Test Data</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dirty="0">
                          <a:effectLst/>
                        </a:rPr>
                        <a:t>2</a:t>
                      </a:r>
                      <a:endParaRPr lang="en-IN"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a:effectLst/>
                        </a:rPr>
                        <a:t>Creating or coordinating test data setup (mock data, staging environments)</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30531342"/>
                  </a:ext>
                </a:extLst>
              </a:tr>
              <a:tr h="183711">
                <a:tc>
                  <a:txBody>
                    <a:bodyPr/>
                    <a:lstStyle/>
                    <a:p>
                      <a:pPr algn="ctr" fontAlgn="b"/>
                      <a:r>
                        <a:rPr lang="en-IN" sz="1200" u="none" strike="noStrike">
                          <a:effectLst/>
                        </a:rPr>
                        <a:t>Facilitating UAT Sessions</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dirty="0">
                          <a:effectLst/>
                        </a:rPr>
                        <a:t>5</a:t>
                      </a:r>
                      <a:endParaRPr lang="en-IN"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a:effectLst/>
                        </a:rPr>
                        <a:t>Guiding users through test execution, answering questions</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70981027"/>
                  </a:ext>
                </a:extLst>
              </a:tr>
              <a:tr h="183711">
                <a:tc>
                  <a:txBody>
                    <a:bodyPr/>
                    <a:lstStyle/>
                    <a:p>
                      <a:pPr algn="ctr" fontAlgn="b"/>
                      <a:r>
                        <a:rPr lang="en-IN" sz="1200" u="none" strike="noStrike">
                          <a:effectLst/>
                        </a:rPr>
                        <a:t>Test Execution &amp; Documentation</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dirty="0">
                          <a:effectLst/>
                        </a:rPr>
                        <a:t>6</a:t>
                      </a:r>
                      <a:endParaRPr lang="en-IN" sz="12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a:effectLst/>
                        </a:rPr>
                        <a:t>Running BA-led tests, documenting results, collecting screenshots</a:t>
                      </a:r>
                      <a:endParaRPr lang="en-US" sz="1200" b="0" i="0" u="none" strike="noStrike">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377233763"/>
                  </a:ext>
                </a:extLst>
              </a:tr>
              <a:tr h="183711">
                <a:tc>
                  <a:txBody>
                    <a:bodyPr/>
                    <a:lstStyle/>
                    <a:p>
                      <a:pPr algn="ctr" fontAlgn="b"/>
                      <a:r>
                        <a:rPr lang="en-IN" sz="1200" u="none" strike="noStrike">
                          <a:effectLst/>
                        </a:rPr>
                        <a:t>Defect Logging &amp; Tracking</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3</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dirty="0">
                          <a:effectLst/>
                        </a:rPr>
                        <a:t>Logging issues in JIRA/ALM and monitoring fix progress</a:t>
                      </a:r>
                      <a:endParaRPr lang="en-US"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094758682"/>
                  </a:ext>
                </a:extLst>
              </a:tr>
              <a:tr h="183711">
                <a:tc>
                  <a:txBody>
                    <a:bodyPr/>
                    <a:lstStyle/>
                    <a:p>
                      <a:pPr algn="ctr" fontAlgn="b"/>
                      <a:r>
                        <a:rPr lang="en-IN" sz="1200" u="none" strike="noStrike">
                          <a:effectLst/>
                        </a:rPr>
                        <a:t>Retesting after Fixes</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2</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dirty="0">
                          <a:effectLst/>
                        </a:rPr>
                        <a:t>Verifying that bugs are resolved and regression testing</a:t>
                      </a:r>
                      <a:endParaRPr lang="en-US"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369518585"/>
                  </a:ext>
                </a:extLst>
              </a:tr>
              <a:tr h="183711">
                <a:tc>
                  <a:txBody>
                    <a:bodyPr/>
                    <a:lstStyle/>
                    <a:p>
                      <a:pPr algn="ctr" fontAlgn="b"/>
                      <a:r>
                        <a:rPr lang="en-IN" sz="1200" u="none" strike="noStrike">
                          <a:effectLst/>
                        </a:rPr>
                        <a:t>UAT Sign-off Coordination</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1</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dirty="0">
                          <a:effectLst/>
                        </a:rPr>
                        <a:t>Gathering final approvals, summarizing test outcomes</a:t>
                      </a:r>
                      <a:endParaRPr lang="en-US"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602156739"/>
                  </a:ext>
                </a:extLst>
              </a:tr>
              <a:tr h="183711">
                <a:tc>
                  <a:txBody>
                    <a:bodyPr/>
                    <a:lstStyle/>
                    <a:p>
                      <a:pPr algn="ctr" fontAlgn="b"/>
                      <a:r>
                        <a:rPr lang="en-IN" sz="1200" u="none" strike="noStrike">
                          <a:effectLst/>
                        </a:rPr>
                        <a:t>Preparing UAT Summary Report</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u="none" strike="noStrike">
                          <a:effectLst/>
                        </a:rPr>
                        <a:t>2</a:t>
                      </a:r>
                      <a:endParaRPr lang="en-IN" sz="12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1200" u="none" strike="noStrike" dirty="0">
                          <a:effectLst/>
                        </a:rPr>
                        <a:t>Compiling test results, issues, fixes, and stakeholder feedback</a:t>
                      </a:r>
                      <a:endParaRPr lang="en-US"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84941220"/>
                  </a:ext>
                </a:extLst>
              </a:tr>
              <a:tr h="183711">
                <a:tc>
                  <a:txBody>
                    <a:bodyPr/>
                    <a:lstStyle/>
                    <a:p>
                      <a:pPr algn="ctr" fontAlgn="b"/>
                      <a:r>
                        <a:rPr lang="en-IN" sz="1200" b="1" u="none" strike="noStrike" dirty="0">
                          <a:effectLst/>
                        </a:rPr>
                        <a:t>Total hours </a:t>
                      </a:r>
                      <a:endParaRPr lang="en-IN" sz="1200" b="1"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en-IN" sz="1200" b="1" u="none" strike="noStrike" dirty="0">
                          <a:effectLst/>
                        </a:rPr>
                        <a:t>27</a:t>
                      </a:r>
                      <a:endParaRPr lang="en-IN" sz="1200" b="1"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IN" sz="1200" u="none" strike="noStrike" dirty="0">
                          <a:effectLst/>
                        </a:rPr>
                        <a:t> </a:t>
                      </a:r>
                      <a:endParaRPr lang="en-IN" sz="1200" b="0" i="0" u="none" strike="noStrike" dirty="0">
                        <a:solidFill>
                          <a:srgbClr val="0000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87711988"/>
                  </a:ext>
                </a:extLst>
              </a:tr>
            </a:tbl>
          </a:graphicData>
        </a:graphic>
      </p:graphicFrame>
    </p:spTree>
    <p:extLst>
      <p:ext uri="{BB962C8B-B14F-4D97-AF65-F5344CB8AC3E}">
        <p14:creationId xmlns:p14="http://schemas.microsoft.com/office/powerpoint/2010/main" val="8487897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E6E6FE9-6DF3-2727-20BD-D3BC732CEF38}"/>
              </a:ext>
            </a:extLst>
          </p:cNvPr>
          <p:cNvSpPr>
            <a:spLocks noGrp="1"/>
          </p:cNvSpPr>
          <p:nvPr>
            <p:ph idx="1"/>
          </p:nvPr>
        </p:nvSpPr>
        <p:spPr>
          <a:xfrm>
            <a:off x="838200" y="402336"/>
            <a:ext cx="10515600" cy="5774627"/>
          </a:xfrm>
        </p:spPr>
        <p:txBody>
          <a:bodyPr>
            <a:normAutofit/>
          </a:bodyPr>
          <a:lstStyle/>
          <a:p>
            <a:pPr marL="0" indent="0">
              <a:buNone/>
            </a:pPr>
            <a:r>
              <a:rPr lang="en-US" sz="1200" b="1" dirty="0"/>
              <a:t>5. Deployment n Implementation Timesheet of a BA </a:t>
            </a:r>
          </a:p>
          <a:p>
            <a:pPr marL="0" indent="0">
              <a:buNone/>
            </a:pPr>
            <a:endParaRPr lang="en-US" sz="1200" b="1" dirty="0"/>
          </a:p>
          <a:p>
            <a:pPr marL="0" indent="0">
              <a:buNone/>
            </a:pPr>
            <a:endParaRPr lang="en-IN" sz="1200" b="1" dirty="0"/>
          </a:p>
        </p:txBody>
      </p:sp>
      <p:graphicFrame>
        <p:nvGraphicFramePr>
          <p:cNvPr id="5" name="Table 4">
            <a:extLst>
              <a:ext uri="{FF2B5EF4-FFF2-40B4-BE49-F238E27FC236}">
                <a16:creationId xmlns:a16="http://schemas.microsoft.com/office/drawing/2014/main" id="{9B94C89D-13CD-DACF-4B97-6C58FAB8895C}"/>
              </a:ext>
            </a:extLst>
          </p:cNvPr>
          <p:cNvGraphicFramePr>
            <a:graphicFrameLocks noGrp="1"/>
          </p:cNvGraphicFramePr>
          <p:nvPr>
            <p:extLst>
              <p:ext uri="{D42A27DB-BD31-4B8C-83A1-F6EECF244321}">
                <p14:modId xmlns:p14="http://schemas.microsoft.com/office/powerpoint/2010/main" val="2411318735"/>
              </p:ext>
            </p:extLst>
          </p:nvPr>
        </p:nvGraphicFramePr>
        <p:xfrm>
          <a:off x="1219454" y="769811"/>
          <a:ext cx="9588500" cy="3800475"/>
        </p:xfrm>
        <a:graphic>
          <a:graphicData uri="http://schemas.openxmlformats.org/drawingml/2006/table">
            <a:tbl>
              <a:tblPr>
                <a:tableStyleId>{5C22544A-7EE6-4342-B048-85BDC9FD1C3A}</a:tableStyleId>
              </a:tblPr>
              <a:tblGrid>
                <a:gridCol w="2450289">
                  <a:extLst>
                    <a:ext uri="{9D8B030D-6E8A-4147-A177-3AD203B41FA5}">
                      <a16:colId xmlns:a16="http://schemas.microsoft.com/office/drawing/2014/main" val="709049192"/>
                    </a:ext>
                  </a:extLst>
                </a:gridCol>
                <a:gridCol w="2542333">
                  <a:extLst>
                    <a:ext uri="{9D8B030D-6E8A-4147-A177-3AD203B41FA5}">
                      <a16:colId xmlns:a16="http://schemas.microsoft.com/office/drawing/2014/main" val="2467780131"/>
                    </a:ext>
                  </a:extLst>
                </a:gridCol>
                <a:gridCol w="4595878">
                  <a:extLst>
                    <a:ext uri="{9D8B030D-6E8A-4147-A177-3AD203B41FA5}">
                      <a16:colId xmlns:a16="http://schemas.microsoft.com/office/drawing/2014/main" val="1945850454"/>
                    </a:ext>
                  </a:extLst>
                </a:gridCol>
              </a:tblGrid>
              <a:tr h="200025">
                <a:tc>
                  <a:txBody>
                    <a:bodyPr/>
                    <a:lstStyle/>
                    <a:p>
                      <a:pPr algn="ctr" fontAlgn="ctr"/>
                      <a:r>
                        <a:rPr lang="en-IN" sz="1200" u="none" strike="noStrike" dirty="0">
                          <a:effectLst/>
                          <a:latin typeface="+mn-lt"/>
                        </a:rPr>
                        <a:t>Task Description</a:t>
                      </a:r>
                      <a:endParaRPr lang="en-IN" sz="1200" b="1" i="0" u="none" strike="noStrike" dirty="0">
                        <a:solidFill>
                          <a:srgbClr val="000000"/>
                        </a:solidFill>
                        <a:effectLst/>
                        <a:latin typeface="+mn-lt"/>
                      </a:endParaRPr>
                    </a:p>
                  </a:txBody>
                  <a:tcPr marL="9525" marR="9525" marT="9525" marB="0" anchor="ctr"/>
                </a:tc>
                <a:tc>
                  <a:txBody>
                    <a:bodyPr/>
                    <a:lstStyle/>
                    <a:p>
                      <a:pPr algn="ctr" fontAlgn="ctr"/>
                      <a:r>
                        <a:rPr lang="en-IN" sz="1200" u="none" strike="noStrike">
                          <a:effectLst/>
                          <a:latin typeface="+mn-lt"/>
                        </a:rPr>
                        <a:t>Hours Spent</a:t>
                      </a:r>
                      <a:endParaRPr lang="en-IN" sz="1200" b="1" i="0" u="none" strike="noStrike">
                        <a:solidFill>
                          <a:srgbClr val="000000"/>
                        </a:solidFill>
                        <a:effectLst/>
                        <a:latin typeface="+mn-lt"/>
                      </a:endParaRPr>
                    </a:p>
                  </a:txBody>
                  <a:tcPr marL="9525" marR="9525" marT="9525" marB="0" anchor="ctr"/>
                </a:tc>
                <a:tc>
                  <a:txBody>
                    <a:bodyPr/>
                    <a:lstStyle/>
                    <a:p>
                      <a:pPr algn="ctr" fontAlgn="ctr"/>
                      <a:r>
                        <a:rPr lang="en-IN" sz="1200" u="none" strike="noStrike">
                          <a:effectLst/>
                          <a:latin typeface="+mn-lt"/>
                        </a:rPr>
                        <a:t>Notes</a:t>
                      </a:r>
                      <a:endParaRPr lang="en-IN" sz="1200" b="1"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978441064"/>
                  </a:ext>
                </a:extLst>
              </a:tr>
              <a:tr h="400050">
                <a:tc>
                  <a:txBody>
                    <a:bodyPr/>
                    <a:lstStyle/>
                    <a:p>
                      <a:pPr algn="ctr" fontAlgn="ctr"/>
                      <a:r>
                        <a:rPr lang="en-IN" sz="1200" u="none" strike="noStrike" dirty="0">
                          <a:effectLst/>
                          <a:latin typeface="+mn-lt"/>
                        </a:rPr>
                        <a:t>Deployment Planning</a:t>
                      </a:r>
                      <a:endParaRPr lang="en-IN" sz="1200" b="1" i="0" u="none" strike="noStrike" dirty="0">
                        <a:solidFill>
                          <a:srgbClr val="000000"/>
                        </a:solidFill>
                        <a:effectLst/>
                        <a:latin typeface="+mn-lt"/>
                      </a:endParaRPr>
                    </a:p>
                  </a:txBody>
                  <a:tcPr marL="9525" marR="9525" marT="9525" marB="0" anchor="ctr"/>
                </a:tc>
                <a:tc>
                  <a:txBody>
                    <a:bodyPr/>
                    <a:lstStyle/>
                    <a:p>
                      <a:pPr algn="ctr" fontAlgn="ctr"/>
                      <a:r>
                        <a:rPr lang="en-IN" sz="1200" u="none" strike="noStrike">
                          <a:effectLst/>
                          <a:latin typeface="+mn-lt"/>
                        </a:rPr>
                        <a:t>3</a:t>
                      </a:r>
                      <a:endParaRPr lang="en-IN" sz="1200" b="0" i="0" u="none" strike="noStrike">
                        <a:solidFill>
                          <a:srgbClr val="000000"/>
                        </a:solidFill>
                        <a:effectLst/>
                        <a:latin typeface="+mn-lt"/>
                      </a:endParaRPr>
                    </a:p>
                  </a:txBody>
                  <a:tcPr marL="9525" marR="9525" marT="9525" marB="0" anchor="ctr"/>
                </a:tc>
                <a:tc>
                  <a:txBody>
                    <a:bodyPr/>
                    <a:lstStyle/>
                    <a:p>
                      <a:pPr algn="ctr" fontAlgn="ctr"/>
                      <a:r>
                        <a:rPr lang="en-US" sz="1200" u="none" strike="noStrike">
                          <a:effectLst/>
                          <a:latin typeface="+mn-lt"/>
                        </a:rPr>
                        <a:t>Coordinating with technical teams to ensure smooth deployment logistics</a:t>
                      </a:r>
                      <a:endParaRPr lang="en-US" sz="12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502487084"/>
                  </a:ext>
                </a:extLst>
              </a:tr>
              <a:tr h="400050">
                <a:tc>
                  <a:txBody>
                    <a:bodyPr/>
                    <a:lstStyle/>
                    <a:p>
                      <a:pPr algn="ctr" fontAlgn="ctr"/>
                      <a:r>
                        <a:rPr lang="en-IN" sz="1200" u="none" strike="noStrike" dirty="0">
                          <a:effectLst/>
                          <a:latin typeface="+mn-lt"/>
                        </a:rPr>
                        <a:t>Final Validation &amp; Check</a:t>
                      </a:r>
                      <a:endParaRPr lang="en-IN" sz="1200" b="1" i="0" u="none" strike="noStrike" dirty="0">
                        <a:solidFill>
                          <a:srgbClr val="000000"/>
                        </a:solidFill>
                        <a:effectLst/>
                        <a:latin typeface="+mn-lt"/>
                      </a:endParaRPr>
                    </a:p>
                  </a:txBody>
                  <a:tcPr marL="9525" marR="9525" marT="9525" marB="0" anchor="ctr"/>
                </a:tc>
                <a:tc>
                  <a:txBody>
                    <a:bodyPr/>
                    <a:lstStyle/>
                    <a:p>
                      <a:pPr algn="ctr" fontAlgn="ctr"/>
                      <a:r>
                        <a:rPr lang="en-IN" sz="1200" u="none" strike="noStrike">
                          <a:effectLst/>
                          <a:latin typeface="+mn-lt"/>
                        </a:rPr>
                        <a:t>4</a:t>
                      </a:r>
                      <a:endParaRPr lang="en-IN" sz="1200" b="0" i="0" u="none" strike="noStrike">
                        <a:solidFill>
                          <a:srgbClr val="000000"/>
                        </a:solidFill>
                        <a:effectLst/>
                        <a:latin typeface="+mn-lt"/>
                      </a:endParaRPr>
                    </a:p>
                  </a:txBody>
                  <a:tcPr marL="9525" marR="9525" marT="9525" marB="0" anchor="ctr"/>
                </a:tc>
                <a:tc>
                  <a:txBody>
                    <a:bodyPr/>
                    <a:lstStyle/>
                    <a:p>
                      <a:pPr algn="ctr" fontAlgn="ctr"/>
                      <a:r>
                        <a:rPr lang="en-US" sz="1200" u="none" strike="noStrike">
                          <a:effectLst/>
                          <a:latin typeface="+mn-lt"/>
                        </a:rPr>
                        <a:t>Ensuring system is aligned with requirements and functioning as expected</a:t>
                      </a:r>
                      <a:endParaRPr lang="en-US" sz="12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82775963"/>
                  </a:ext>
                </a:extLst>
              </a:tr>
              <a:tr h="200025">
                <a:tc>
                  <a:txBody>
                    <a:bodyPr/>
                    <a:lstStyle/>
                    <a:p>
                      <a:pPr algn="ctr" fontAlgn="ctr"/>
                      <a:r>
                        <a:rPr lang="en-IN" sz="1200" u="none" strike="noStrike">
                          <a:effectLst/>
                          <a:latin typeface="+mn-lt"/>
                        </a:rPr>
                        <a:t>Go-Live Communication</a:t>
                      </a:r>
                      <a:endParaRPr lang="en-IN" sz="1200" b="1" i="0" u="none" strike="noStrike">
                        <a:solidFill>
                          <a:srgbClr val="000000"/>
                        </a:solidFill>
                        <a:effectLst/>
                        <a:latin typeface="+mn-lt"/>
                      </a:endParaRPr>
                    </a:p>
                  </a:txBody>
                  <a:tcPr marL="9525" marR="9525" marT="9525" marB="0" anchor="ctr"/>
                </a:tc>
                <a:tc>
                  <a:txBody>
                    <a:bodyPr/>
                    <a:lstStyle/>
                    <a:p>
                      <a:pPr algn="ctr" fontAlgn="ctr"/>
                      <a:r>
                        <a:rPr lang="en-IN" sz="1200" u="none" strike="noStrike">
                          <a:effectLst/>
                          <a:latin typeface="+mn-lt"/>
                        </a:rPr>
                        <a:t>2</a:t>
                      </a:r>
                      <a:endParaRPr lang="en-IN" sz="1200" b="0" i="0" u="none" strike="noStrike">
                        <a:solidFill>
                          <a:srgbClr val="000000"/>
                        </a:solidFill>
                        <a:effectLst/>
                        <a:latin typeface="+mn-lt"/>
                      </a:endParaRPr>
                    </a:p>
                  </a:txBody>
                  <a:tcPr marL="9525" marR="9525" marT="9525" marB="0" anchor="ctr"/>
                </a:tc>
                <a:tc>
                  <a:txBody>
                    <a:bodyPr/>
                    <a:lstStyle/>
                    <a:p>
                      <a:pPr algn="ctr" fontAlgn="ctr"/>
                      <a:r>
                        <a:rPr lang="en-US" sz="1200" u="none" strike="noStrike">
                          <a:effectLst/>
                          <a:latin typeface="+mn-lt"/>
                        </a:rPr>
                        <a:t>Communicating with stakeholders, preparing go-live documentation</a:t>
                      </a:r>
                      <a:endParaRPr lang="en-US" sz="12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2550755804"/>
                  </a:ext>
                </a:extLst>
              </a:tr>
              <a:tr h="200025">
                <a:tc>
                  <a:txBody>
                    <a:bodyPr/>
                    <a:lstStyle/>
                    <a:p>
                      <a:pPr algn="ctr" fontAlgn="ctr"/>
                      <a:r>
                        <a:rPr lang="en-IN" sz="1200" u="none" strike="noStrike" dirty="0">
                          <a:effectLst/>
                          <a:latin typeface="+mn-lt"/>
                        </a:rPr>
                        <a:t>Deployment Support</a:t>
                      </a:r>
                      <a:endParaRPr lang="en-IN" sz="1200" b="1" i="0" u="none" strike="noStrike" dirty="0">
                        <a:solidFill>
                          <a:srgbClr val="000000"/>
                        </a:solidFill>
                        <a:effectLst/>
                        <a:latin typeface="+mn-lt"/>
                      </a:endParaRPr>
                    </a:p>
                  </a:txBody>
                  <a:tcPr marL="9525" marR="9525" marT="9525" marB="0" anchor="ctr"/>
                </a:tc>
                <a:tc>
                  <a:txBody>
                    <a:bodyPr/>
                    <a:lstStyle/>
                    <a:p>
                      <a:pPr algn="ctr" fontAlgn="ctr"/>
                      <a:r>
                        <a:rPr lang="en-IN" sz="1200" u="none" strike="noStrike">
                          <a:effectLst/>
                          <a:latin typeface="+mn-lt"/>
                        </a:rPr>
                        <a:t>5</a:t>
                      </a:r>
                      <a:endParaRPr lang="en-IN" sz="1200" b="0" i="0" u="none" strike="noStrike">
                        <a:solidFill>
                          <a:srgbClr val="000000"/>
                        </a:solidFill>
                        <a:effectLst/>
                        <a:latin typeface="+mn-lt"/>
                      </a:endParaRPr>
                    </a:p>
                  </a:txBody>
                  <a:tcPr marL="9525" marR="9525" marT="9525" marB="0" anchor="ctr"/>
                </a:tc>
                <a:tc>
                  <a:txBody>
                    <a:bodyPr/>
                    <a:lstStyle/>
                    <a:p>
                      <a:pPr algn="ctr" fontAlgn="ctr"/>
                      <a:r>
                        <a:rPr lang="en-US" sz="1200" u="none" strike="noStrike">
                          <a:effectLst/>
                          <a:latin typeface="+mn-lt"/>
                        </a:rPr>
                        <a:t>Assisting with the initial deployment, troubleshooting any issues</a:t>
                      </a:r>
                      <a:endParaRPr lang="en-US" sz="12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1902226335"/>
                  </a:ext>
                </a:extLst>
              </a:tr>
              <a:tr h="400050">
                <a:tc>
                  <a:txBody>
                    <a:bodyPr/>
                    <a:lstStyle/>
                    <a:p>
                      <a:pPr algn="ctr" fontAlgn="ctr"/>
                      <a:r>
                        <a:rPr lang="en-IN" sz="1200" u="none" strike="noStrike">
                          <a:effectLst/>
                          <a:latin typeface="+mn-lt"/>
                        </a:rPr>
                        <a:t>Post-Deployment Review with Stakeholders</a:t>
                      </a:r>
                      <a:endParaRPr lang="en-IN" sz="1200" b="1" i="0" u="none" strike="noStrike">
                        <a:solidFill>
                          <a:srgbClr val="000000"/>
                        </a:solidFill>
                        <a:effectLst/>
                        <a:latin typeface="+mn-lt"/>
                      </a:endParaRPr>
                    </a:p>
                  </a:txBody>
                  <a:tcPr marL="9525" marR="9525" marT="9525" marB="0" anchor="ctr"/>
                </a:tc>
                <a:tc>
                  <a:txBody>
                    <a:bodyPr/>
                    <a:lstStyle/>
                    <a:p>
                      <a:pPr algn="ctr" fontAlgn="ctr"/>
                      <a:r>
                        <a:rPr lang="en-IN" sz="1200" u="none" strike="noStrike" dirty="0">
                          <a:effectLst/>
                          <a:latin typeface="+mn-lt"/>
                        </a:rPr>
                        <a:t>3</a:t>
                      </a:r>
                      <a:endParaRPr lang="en-IN" sz="1200" b="0" i="0" u="none" strike="noStrike" dirty="0">
                        <a:solidFill>
                          <a:srgbClr val="000000"/>
                        </a:solidFill>
                        <a:effectLst/>
                        <a:latin typeface="+mn-lt"/>
                      </a:endParaRPr>
                    </a:p>
                  </a:txBody>
                  <a:tcPr marL="9525" marR="9525" marT="9525" marB="0" anchor="ctr"/>
                </a:tc>
                <a:tc>
                  <a:txBody>
                    <a:bodyPr/>
                    <a:lstStyle/>
                    <a:p>
                      <a:pPr algn="ctr" fontAlgn="ctr"/>
                      <a:r>
                        <a:rPr lang="en-US" sz="1200" u="none" strike="noStrike">
                          <a:effectLst/>
                          <a:latin typeface="+mn-lt"/>
                        </a:rPr>
                        <a:t>Gathering feedback from stakeholders about the deployment process</a:t>
                      </a:r>
                      <a:endParaRPr lang="en-US" sz="12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1230663310"/>
                  </a:ext>
                </a:extLst>
              </a:tr>
              <a:tr h="400050">
                <a:tc>
                  <a:txBody>
                    <a:bodyPr/>
                    <a:lstStyle/>
                    <a:p>
                      <a:pPr algn="ctr" fontAlgn="ctr"/>
                      <a:r>
                        <a:rPr lang="en-US" sz="1200" u="none" strike="noStrike">
                          <a:effectLst/>
                          <a:latin typeface="+mn-lt"/>
                        </a:rPr>
                        <a:t>User Training Support (if needed)</a:t>
                      </a:r>
                      <a:endParaRPr lang="en-US" sz="1200" b="1" i="0" u="none" strike="noStrike">
                        <a:solidFill>
                          <a:srgbClr val="000000"/>
                        </a:solidFill>
                        <a:effectLst/>
                        <a:latin typeface="+mn-lt"/>
                      </a:endParaRPr>
                    </a:p>
                  </a:txBody>
                  <a:tcPr marL="9525" marR="9525" marT="9525" marB="0" anchor="ctr"/>
                </a:tc>
                <a:tc>
                  <a:txBody>
                    <a:bodyPr/>
                    <a:lstStyle/>
                    <a:p>
                      <a:pPr algn="ctr" fontAlgn="ctr"/>
                      <a:r>
                        <a:rPr lang="en-IN" sz="1200" u="none" strike="noStrike" dirty="0">
                          <a:effectLst/>
                          <a:latin typeface="+mn-lt"/>
                        </a:rPr>
                        <a:t>4</a:t>
                      </a:r>
                      <a:endParaRPr lang="en-IN" sz="1200" b="0" i="0" u="none" strike="noStrike" dirty="0">
                        <a:solidFill>
                          <a:srgbClr val="000000"/>
                        </a:solidFill>
                        <a:effectLst/>
                        <a:latin typeface="+mn-lt"/>
                      </a:endParaRPr>
                    </a:p>
                  </a:txBody>
                  <a:tcPr marL="9525" marR="9525" marT="9525" marB="0" anchor="ctr"/>
                </a:tc>
                <a:tc>
                  <a:txBody>
                    <a:bodyPr/>
                    <a:lstStyle/>
                    <a:p>
                      <a:pPr algn="ctr" fontAlgn="ctr"/>
                      <a:r>
                        <a:rPr lang="en-US" sz="1200" u="none" strike="noStrike">
                          <a:effectLst/>
                          <a:latin typeface="+mn-lt"/>
                        </a:rPr>
                        <a:t>Supporting training sessions for end-users or key business stakeholders</a:t>
                      </a:r>
                      <a:endParaRPr lang="en-US" sz="12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1398134815"/>
                  </a:ext>
                </a:extLst>
              </a:tr>
              <a:tr h="200025">
                <a:tc>
                  <a:txBody>
                    <a:bodyPr/>
                    <a:lstStyle/>
                    <a:p>
                      <a:pPr algn="ctr" fontAlgn="ctr"/>
                      <a:r>
                        <a:rPr lang="en-IN" sz="1200" u="none" strike="noStrike">
                          <a:effectLst/>
                          <a:latin typeface="+mn-lt"/>
                        </a:rPr>
                        <a:t>Monitoring Deployment Progress</a:t>
                      </a:r>
                      <a:endParaRPr lang="en-IN" sz="1200" b="1" i="0" u="none" strike="noStrike">
                        <a:solidFill>
                          <a:srgbClr val="000000"/>
                        </a:solidFill>
                        <a:effectLst/>
                        <a:latin typeface="+mn-lt"/>
                      </a:endParaRPr>
                    </a:p>
                  </a:txBody>
                  <a:tcPr marL="9525" marR="9525" marT="9525" marB="0" anchor="ctr"/>
                </a:tc>
                <a:tc>
                  <a:txBody>
                    <a:bodyPr/>
                    <a:lstStyle/>
                    <a:p>
                      <a:pPr algn="ctr" fontAlgn="ctr"/>
                      <a:r>
                        <a:rPr lang="en-IN" sz="1200" u="none" strike="noStrike" dirty="0">
                          <a:effectLst/>
                          <a:latin typeface="+mn-lt"/>
                        </a:rPr>
                        <a:t>3</a:t>
                      </a:r>
                      <a:endParaRPr lang="en-IN" sz="1200" b="0" i="0" u="none" strike="noStrike" dirty="0">
                        <a:solidFill>
                          <a:srgbClr val="000000"/>
                        </a:solidFill>
                        <a:effectLst/>
                        <a:latin typeface="+mn-lt"/>
                      </a:endParaRPr>
                    </a:p>
                  </a:txBody>
                  <a:tcPr marL="9525" marR="9525" marT="9525" marB="0" anchor="ctr"/>
                </a:tc>
                <a:tc>
                  <a:txBody>
                    <a:bodyPr/>
                    <a:lstStyle/>
                    <a:p>
                      <a:pPr algn="ctr" fontAlgn="ctr"/>
                      <a:r>
                        <a:rPr lang="en-US" sz="1200" u="none" strike="noStrike">
                          <a:effectLst/>
                          <a:latin typeface="+mn-lt"/>
                        </a:rPr>
                        <a:t>Tracking deployment success, addressing any last-minute issues</a:t>
                      </a:r>
                      <a:endParaRPr lang="en-US" sz="12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262983524"/>
                  </a:ext>
                </a:extLst>
              </a:tr>
              <a:tr h="400050">
                <a:tc>
                  <a:txBody>
                    <a:bodyPr/>
                    <a:lstStyle/>
                    <a:p>
                      <a:pPr algn="ctr" fontAlgn="ctr"/>
                      <a:r>
                        <a:rPr lang="en-IN" sz="1200" u="none" strike="noStrike">
                          <a:effectLst/>
                          <a:latin typeface="+mn-lt"/>
                        </a:rPr>
                        <a:t>Implementation of Feedback</a:t>
                      </a:r>
                      <a:endParaRPr lang="en-IN" sz="1200" b="1" i="0" u="none" strike="noStrike">
                        <a:solidFill>
                          <a:srgbClr val="000000"/>
                        </a:solidFill>
                        <a:effectLst/>
                        <a:latin typeface="+mn-lt"/>
                      </a:endParaRPr>
                    </a:p>
                  </a:txBody>
                  <a:tcPr marL="9525" marR="9525" marT="9525" marB="0" anchor="ctr"/>
                </a:tc>
                <a:tc>
                  <a:txBody>
                    <a:bodyPr/>
                    <a:lstStyle/>
                    <a:p>
                      <a:pPr algn="ctr" fontAlgn="ctr"/>
                      <a:r>
                        <a:rPr lang="en-IN" sz="1200" u="none" strike="noStrike" dirty="0">
                          <a:effectLst/>
                          <a:latin typeface="+mn-lt"/>
                        </a:rPr>
                        <a:t>2</a:t>
                      </a:r>
                      <a:endParaRPr lang="en-IN" sz="1200" b="0" i="0" u="none" strike="noStrike" dirty="0">
                        <a:solidFill>
                          <a:srgbClr val="000000"/>
                        </a:solidFill>
                        <a:effectLst/>
                        <a:latin typeface="+mn-lt"/>
                      </a:endParaRPr>
                    </a:p>
                  </a:txBody>
                  <a:tcPr marL="9525" marR="9525" marT="9525" marB="0" anchor="ctr"/>
                </a:tc>
                <a:tc>
                  <a:txBody>
                    <a:bodyPr/>
                    <a:lstStyle/>
                    <a:p>
                      <a:pPr algn="ctr" fontAlgn="ctr"/>
                      <a:r>
                        <a:rPr lang="en-US" sz="1200" u="none" strike="noStrike">
                          <a:effectLst/>
                          <a:latin typeface="+mn-lt"/>
                        </a:rPr>
                        <a:t>Implementing minor fixes or changes after initial post-deployment feedback</a:t>
                      </a:r>
                      <a:endParaRPr lang="en-US" sz="1200" b="0" i="0" u="none" strike="noStrike">
                        <a:solidFill>
                          <a:srgbClr val="000000"/>
                        </a:solidFill>
                        <a:effectLst/>
                        <a:latin typeface="+mn-lt"/>
                      </a:endParaRPr>
                    </a:p>
                  </a:txBody>
                  <a:tcPr marL="9525" marR="9525" marT="9525" marB="0" anchor="ctr"/>
                </a:tc>
                <a:extLst>
                  <a:ext uri="{0D108BD9-81ED-4DB2-BD59-A6C34878D82A}">
                    <a16:rowId xmlns:a16="http://schemas.microsoft.com/office/drawing/2014/main" val="3146567146"/>
                  </a:ext>
                </a:extLst>
              </a:tr>
              <a:tr h="400050">
                <a:tc>
                  <a:txBody>
                    <a:bodyPr/>
                    <a:lstStyle/>
                    <a:p>
                      <a:pPr algn="ctr" fontAlgn="ctr"/>
                      <a:r>
                        <a:rPr lang="en-IN" sz="1200" u="none" strike="noStrike">
                          <a:effectLst/>
                          <a:latin typeface="+mn-lt"/>
                        </a:rPr>
                        <a:t>Documenting Post-Implementation Details</a:t>
                      </a:r>
                      <a:endParaRPr lang="en-IN" sz="1200" b="1" i="0" u="none" strike="noStrike">
                        <a:solidFill>
                          <a:srgbClr val="000000"/>
                        </a:solidFill>
                        <a:effectLst/>
                        <a:latin typeface="+mn-lt"/>
                      </a:endParaRPr>
                    </a:p>
                  </a:txBody>
                  <a:tcPr marL="9525" marR="9525" marT="9525" marB="0" anchor="ctr"/>
                </a:tc>
                <a:tc>
                  <a:txBody>
                    <a:bodyPr/>
                    <a:lstStyle/>
                    <a:p>
                      <a:pPr algn="ctr" fontAlgn="ctr"/>
                      <a:r>
                        <a:rPr lang="en-IN" sz="1200" u="none" strike="noStrike" dirty="0">
                          <a:effectLst/>
                          <a:latin typeface="+mn-lt"/>
                        </a:rPr>
                        <a:t>3</a:t>
                      </a:r>
                      <a:endParaRPr lang="en-IN" sz="1200" b="0" i="0" u="none" strike="noStrike" dirty="0">
                        <a:solidFill>
                          <a:srgbClr val="000000"/>
                        </a:solidFill>
                        <a:effectLst/>
                        <a:latin typeface="+mn-lt"/>
                      </a:endParaRPr>
                    </a:p>
                  </a:txBody>
                  <a:tcPr marL="9525" marR="9525" marT="9525" marB="0" anchor="ctr"/>
                </a:tc>
                <a:tc>
                  <a:txBody>
                    <a:bodyPr/>
                    <a:lstStyle/>
                    <a:p>
                      <a:pPr algn="ctr" fontAlgn="ctr"/>
                      <a:r>
                        <a:rPr lang="en-US" sz="1200" u="none" strike="noStrike" dirty="0">
                          <a:effectLst/>
                          <a:latin typeface="+mn-lt"/>
                        </a:rPr>
                        <a:t>Finalizing all deployment and implementation documentation</a:t>
                      </a:r>
                      <a:endParaRPr lang="en-US" sz="12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4030696561"/>
                  </a:ext>
                </a:extLst>
              </a:tr>
              <a:tr h="400050">
                <a:tc>
                  <a:txBody>
                    <a:bodyPr/>
                    <a:lstStyle/>
                    <a:p>
                      <a:pPr algn="ctr" fontAlgn="ctr"/>
                      <a:r>
                        <a:rPr lang="en-IN" sz="1200" u="none" strike="noStrike">
                          <a:effectLst/>
                          <a:latin typeface="+mn-lt"/>
                        </a:rPr>
                        <a:t>Sign-Off &amp; Handover to Operations</a:t>
                      </a:r>
                      <a:endParaRPr lang="en-IN" sz="1200" b="1" i="0" u="none" strike="noStrike">
                        <a:solidFill>
                          <a:srgbClr val="000000"/>
                        </a:solidFill>
                        <a:effectLst/>
                        <a:latin typeface="+mn-lt"/>
                      </a:endParaRPr>
                    </a:p>
                  </a:txBody>
                  <a:tcPr marL="9525" marR="9525" marT="9525" marB="0" anchor="ctr"/>
                </a:tc>
                <a:tc>
                  <a:txBody>
                    <a:bodyPr/>
                    <a:lstStyle/>
                    <a:p>
                      <a:pPr algn="ctr" fontAlgn="ctr"/>
                      <a:r>
                        <a:rPr lang="en-IN" sz="1200" u="none" strike="noStrike">
                          <a:effectLst/>
                          <a:latin typeface="+mn-lt"/>
                        </a:rPr>
                        <a:t>2</a:t>
                      </a:r>
                      <a:endParaRPr lang="en-IN" sz="1200" b="0" i="0" u="none" strike="noStrike">
                        <a:solidFill>
                          <a:srgbClr val="000000"/>
                        </a:solidFill>
                        <a:effectLst/>
                        <a:latin typeface="+mn-lt"/>
                      </a:endParaRPr>
                    </a:p>
                  </a:txBody>
                  <a:tcPr marL="9525" marR="9525" marT="9525" marB="0" anchor="ctr"/>
                </a:tc>
                <a:tc>
                  <a:txBody>
                    <a:bodyPr/>
                    <a:lstStyle/>
                    <a:p>
                      <a:pPr algn="ctr" fontAlgn="ctr"/>
                      <a:r>
                        <a:rPr lang="en-US" sz="1200" u="none" strike="noStrike" dirty="0">
                          <a:effectLst/>
                          <a:latin typeface="+mn-lt"/>
                        </a:rPr>
                        <a:t>Final sign-off with business stakeholders, handing over to the operations team</a:t>
                      </a:r>
                      <a:endParaRPr lang="en-US" sz="1200" b="0" i="0" u="none" strike="noStrike" dirty="0">
                        <a:solidFill>
                          <a:srgbClr val="000000"/>
                        </a:solidFill>
                        <a:effectLst/>
                        <a:latin typeface="+mn-lt"/>
                      </a:endParaRPr>
                    </a:p>
                  </a:txBody>
                  <a:tcPr marL="9525" marR="9525" marT="9525" marB="0" anchor="ctr"/>
                </a:tc>
                <a:extLst>
                  <a:ext uri="{0D108BD9-81ED-4DB2-BD59-A6C34878D82A}">
                    <a16:rowId xmlns:a16="http://schemas.microsoft.com/office/drawing/2014/main" val="2331748695"/>
                  </a:ext>
                </a:extLst>
              </a:tr>
              <a:tr h="200025">
                <a:tc>
                  <a:txBody>
                    <a:bodyPr/>
                    <a:lstStyle/>
                    <a:p>
                      <a:pPr algn="ctr" fontAlgn="ctr"/>
                      <a:r>
                        <a:rPr lang="en-IN" sz="1200" b="1" u="none" strike="noStrike" dirty="0">
                          <a:effectLst/>
                          <a:latin typeface="+mn-lt"/>
                        </a:rPr>
                        <a:t>Total hours </a:t>
                      </a:r>
                      <a:endParaRPr lang="en-IN" sz="1200" b="1" i="0" u="none" strike="noStrike" dirty="0">
                        <a:solidFill>
                          <a:srgbClr val="000000"/>
                        </a:solidFill>
                        <a:effectLst/>
                        <a:latin typeface="+mn-lt"/>
                      </a:endParaRPr>
                    </a:p>
                  </a:txBody>
                  <a:tcPr marL="9525" marR="9525" marT="9525" marB="0" anchor="ctr"/>
                </a:tc>
                <a:tc>
                  <a:txBody>
                    <a:bodyPr/>
                    <a:lstStyle/>
                    <a:p>
                      <a:pPr algn="ctr" fontAlgn="ctr"/>
                      <a:r>
                        <a:rPr lang="en-IN" sz="1200" b="1" u="none" strike="noStrike" dirty="0">
                          <a:effectLst/>
                          <a:latin typeface="+mn-lt"/>
                        </a:rPr>
                        <a:t>31</a:t>
                      </a:r>
                      <a:endParaRPr lang="en-IN" sz="1200" b="1" i="0" u="none" strike="noStrike" dirty="0">
                        <a:solidFill>
                          <a:srgbClr val="000000"/>
                        </a:solidFill>
                        <a:effectLst/>
                        <a:latin typeface="+mn-lt"/>
                      </a:endParaRPr>
                    </a:p>
                  </a:txBody>
                  <a:tcPr marL="9525" marR="9525" marT="9525" marB="0" anchor="ctr"/>
                </a:tc>
                <a:tc>
                  <a:txBody>
                    <a:bodyPr/>
                    <a:lstStyle/>
                    <a:p>
                      <a:pPr algn="l" fontAlgn="b"/>
                      <a:endParaRPr lang="en-IN" sz="1200" b="0" i="0" u="none" strike="noStrike" dirty="0">
                        <a:solidFill>
                          <a:srgbClr val="000000"/>
                        </a:solidFill>
                        <a:effectLst/>
                        <a:latin typeface="+mn-lt"/>
                      </a:endParaRPr>
                    </a:p>
                  </a:txBody>
                  <a:tcPr marL="9525" marR="9525" marT="9525" marB="0" anchor="b"/>
                </a:tc>
                <a:extLst>
                  <a:ext uri="{0D108BD9-81ED-4DB2-BD59-A6C34878D82A}">
                    <a16:rowId xmlns:a16="http://schemas.microsoft.com/office/drawing/2014/main" val="2220136779"/>
                  </a:ext>
                </a:extLst>
              </a:tr>
            </a:tbl>
          </a:graphicData>
        </a:graphic>
      </p:graphicFrame>
    </p:spTree>
    <p:extLst>
      <p:ext uri="{BB962C8B-B14F-4D97-AF65-F5344CB8AC3E}">
        <p14:creationId xmlns:p14="http://schemas.microsoft.com/office/powerpoint/2010/main" val="30401181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FECBC6-5B54-F173-E098-B9C6E039E6E0}"/>
              </a:ext>
            </a:extLst>
          </p:cNvPr>
          <p:cNvSpPr>
            <a:spLocks noGrp="1"/>
          </p:cNvSpPr>
          <p:nvPr>
            <p:ph type="title"/>
          </p:nvPr>
        </p:nvSpPr>
        <p:spPr/>
        <p:txBody>
          <a:bodyPr>
            <a:normAutofit/>
          </a:bodyPr>
          <a:lstStyle/>
          <a:p>
            <a:r>
              <a:rPr lang="en-US" sz="1200" dirty="0">
                <a:latin typeface="Arial" panose="020B0604020202020204" pitchFamily="34" charset="0"/>
                <a:cs typeface="Arial" panose="020B0604020202020204" pitchFamily="34" charset="0"/>
              </a:rPr>
              <a:t>Q. 2- </a:t>
            </a:r>
            <a:r>
              <a:rPr lang="en-US" sz="1200" dirty="0" err="1">
                <a:latin typeface="Arial" panose="020B0604020202020204" pitchFamily="34" charset="0"/>
                <a:cs typeface="Arial" panose="020B0604020202020204" pitchFamily="34" charset="0"/>
              </a:rPr>
              <a:t>Mr</a:t>
            </a:r>
            <a:r>
              <a:rPr lang="en-US" sz="1200" dirty="0">
                <a:latin typeface="Arial" panose="020B0604020202020204" pitchFamily="34" charset="0"/>
                <a:cs typeface="Arial" panose="020B0604020202020204" pitchFamily="34" charset="0"/>
              </a:rPr>
              <a:t> Karthik is doing SWOT analysis before he accepts this project. What Aspects he Should consider as Strengths, as Weaknesses, as Opportunity and as Threats</a:t>
            </a:r>
            <a:r>
              <a:rPr lang="en-US" sz="1200" dirty="0">
                <a:latin typeface="+mn-lt"/>
              </a:rPr>
              <a:t>. </a:t>
            </a:r>
            <a:br>
              <a:rPr lang="en-US" sz="1200" dirty="0">
                <a:latin typeface="+mn-lt"/>
              </a:rPr>
            </a:br>
            <a:br>
              <a:rPr lang="en-US" sz="1200" dirty="0">
                <a:latin typeface="+mn-lt"/>
              </a:rPr>
            </a:br>
            <a:endParaRPr lang="en-IN" sz="1200" dirty="0">
              <a:latin typeface="+mn-lt"/>
            </a:endParaRPr>
          </a:p>
        </p:txBody>
      </p:sp>
      <p:sp>
        <p:nvSpPr>
          <p:cNvPr id="3" name="Content Placeholder 2">
            <a:extLst>
              <a:ext uri="{FF2B5EF4-FFF2-40B4-BE49-F238E27FC236}">
                <a16:creationId xmlns:a16="http://schemas.microsoft.com/office/drawing/2014/main" id="{AAF380D9-4DAB-F000-4161-276581AE86C1}"/>
              </a:ext>
            </a:extLst>
          </p:cNvPr>
          <p:cNvSpPr>
            <a:spLocks noGrp="1"/>
          </p:cNvSpPr>
          <p:nvPr>
            <p:ph idx="1"/>
          </p:nvPr>
        </p:nvSpPr>
        <p:spPr>
          <a:xfrm>
            <a:off x="731520" y="1261872"/>
            <a:ext cx="10622280" cy="5166360"/>
          </a:xfrm>
        </p:spPr>
        <p:txBody>
          <a:bodyPr numCol="1" spcCol="4572000">
            <a:normAutofit fontScale="25000" lnSpcReduction="20000"/>
          </a:bodyPr>
          <a:lstStyle/>
          <a:p>
            <a:pPr marL="0" indent="0">
              <a:buNone/>
            </a:pPr>
            <a:r>
              <a:rPr lang="en-US" sz="4800" dirty="0">
                <a:cs typeface="Arial" panose="020B0604020202020204" pitchFamily="34" charset="0"/>
              </a:rPr>
              <a:t>Ans. 2- Please find the below answer which needs to be consider as Strengths, as Weaknesses, as Opportunity and as Threats</a:t>
            </a:r>
            <a:r>
              <a:rPr lang="en-US" sz="4800" dirty="0"/>
              <a:t>. </a:t>
            </a:r>
            <a:br>
              <a:rPr lang="en-US" sz="4800" dirty="0"/>
            </a:br>
            <a:endParaRPr lang="en-US" sz="4800" b="1" dirty="0">
              <a:cs typeface="Arial" panose="020B0604020202020204" pitchFamily="34" charset="0"/>
            </a:endParaRPr>
          </a:p>
          <a:p>
            <a:pPr marL="0" indent="0">
              <a:buNone/>
            </a:pPr>
            <a:r>
              <a:rPr lang="en-US" sz="4800" b="1" dirty="0">
                <a:cs typeface="Arial" panose="020B0604020202020204" pitchFamily="34" charset="0"/>
              </a:rPr>
              <a:t>1. Strengths</a:t>
            </a:r>
          </a:p>
          <a:p>
            <a:r>
              <a:rPr lang="en-IN" sz="4800" dirty="0"/>
              <a:t>High demand in Remote area</a:t>
            </a:r>
          </a:p>
          <a:p>
            <a:r>
              <a:rPr lang="en-IN" sz="4800" dirty="0"/>
              <a:t>Bridge Gap between manufacturers and Farmers </a:t>
            </a:r>
          </a:p>
          <a:p>
            <a:r>
              <a:rPr lang="en-IN" sz="4800" dirty="0"/>
              <a:t>Increase Productivity of Farmers</a:t>
            </a:r>
          </a:p>
          <a:p>
            <a:pPr marL="0" indent="0">
              <a:lnSpc>
                <a:spcPct val="100000"/>
              </a:lnSpc>
              <a:buNone/>
            </a:pPr>
            <a:r>
              <a:rPr lang="en-IN" sz="4800" b="1" dirty="0">
                <a:cs typeface="Arial" panose="020B0604020202020204" pitchFamily="34" charset="0"/>
              </a:rPr>
              <a:t>2. Weakness</a:t>
            </a:r>
          </a:p>
          <a:p>
            <a:r>
              <a:rPr lang="en-IN" sz="4800" dirty="0">
                <a:cs typeface="Arial" panose="020B0604020202020204" pitchFamily="34" charset="0"/>
              </a:rPr>
              <a:t>Set up coast</a:t>
            </a:r>
          </a:p>
          <a:p>
            <a:r>
              <a:rPr lang="en-IN" sz="4800" dirty="0">
                <a:cs typeface="Arial" panose="020B0604020202020204" pitchFamily="34" charset="0"/>
              </a:rPr>
              <a:t>Interne	t </a:t>
            </a:r>
          </a:p>
          <a:p>
            <a:r>
              <a:rPr lang="en-IN" sz="4800" dirty="0">
                <a:cs typeface="Arial" panose="020B0604020202020204" pitchFamily="34" charset="0"/>
              </a:rPr>
              <a:t>Delivery (Logistic) Challenges</a:t>
            </a:r>
          </a:p>
          <a:p>
            <a:r>
              <a:rPr lang="en-IN" sz="4800" dirty="0">
                <a:cs typeface="Arial" panose="020B0604020202020204" pitchFamily="34" charset="0"/>
              </a:rPr>
              <a:t>Product Quality</a:t>
            </a:r>
          </a:p>
          <a:p>
            <a:pPr marL="0" indent="0">
              <a:lnSpc>
                <a:spcPct val="110000"/>
              </a:lnSpc>
              <a:buNone/>
            </a:pPr>
            <a:r>
              <a:rPr lang="en-IN" sz="4800" b="1" dirty="0">
                <a:cs typeface="Arial" panose="020B0604020202020204" pitchFamily="34" charset="0"/>
              </a:rPr>
              <a:t>3. </a:t>
            </a:r>
            <a:r>
              <a:rPr lang="en-US" sz="4800" b="1" dirty="0">
                <a:cs typeface="Arial" panose="020B0604020202020204" pitchFamily="34" charset="0"/>
              </a:rPr>
              <a:t>Opportunity </a:t>
            </a:r>
            <a:endParaRPr lang="en-IN" sz="4800" b="1" dirty="0">
              <a:cs typeface="Arial" panose="020B0604020202020204" pitchFamily="34" charset="0"/>
            </a:endParaRPr>
          </a:p>
          <a:p>
            <a:pPr>
              <a:lnSpc>
                <a:spcPct val="100000"/>
              </a:lnSpc>
            </a:pPr>
            <a:r>
              <a:rPr lang="en-IN" sz="4800" dirty="0">
                <a:cs typeface="Arial" panose="020B0604020202020204" pitchFamily="34" charset="0"/>
              </a:rPr>
              <a:t>E-commerce opportunity as there are none for now</a:t>
            </a:r>
          </a:p>
          <a:p>
            <a:pPr>
              <a:lnSpc>
                <a:spcPct val="100000"/>
              </a:lnSpc>
            </a:pPr>
            <a:r>
              <a:rPr lang="en-IN" sz="4800" dirty="0">
                <a:cs typeface="Arial" panose="020B0604020202020204" pitchFamily="34" charset="0"/>
              </a:rPr>
              <a:t>Collaboration with Multiple Suppliers</a:t>
            </a:r>
          </a:p>
          <a:p>
            <a:pPr>
              <a:lnSpc>
                <a:spcPct val="100000"/>
              </a:lnSpc>
            </a:pPr>
            <a:r>
              <a:rPr lang="en-IN" sz="4800" dirty="0">
                <a:cs typeface="Arial" panose="020B0604020202020204" pitchFamily="34" charset="0"/>
              </a:rPr>
              <a:t>Growing network for business</a:t>
            </a:r>
          </a:p>
          <a:p>
            <a:pPr marL="0" indent="0">
              <a:lnSpc>
                <a:spcPct val="120000"/>
              </a:lnSpc>
              <a:buNone/>
            </a:pPr>
            <a:r>
              <a:rPr lang="en-IN" sz="4800" b="1" dirty="0">
                <a:cs typeface="Arial" panose="020B0604020202020204" pitchFamily="34" charset="0"/>
              </a:rPr>
              <a:t>4. </a:t>
            </a:r>
            <a:r>
              <a:rPr lang="en-US" sz="4800" b="1" dirty="0">
                <a:cs typeface="Arial" panose="020B0604020202020204" pitchFamily="34" charset="0"/>
              </a:rPr>
              <a:t>Threats</a:t>
            </a:r>
            <a:endParaRPr lang="en-IN" sz="4800" b="1" dirty="0">
              <a:cs typeface="Arial" panose="020B0604020202020204" pitchFamily="34" charset="0"/>
            </a:endParaRPr>
          </a:p>
          <a:p>
            <a:pPr>
              <a:lnSpc>
                <a:spcPct val="110000"/>
              </a:lnSpc>
            </a:pPr>
            <a:r>
              <a:rPr lang="en-IN" sz="4800" dirty="0">
                <a:cs typeface="Arial" panose="020B0604020202020204" pitchFamily="34" charset="0"/>
              </a:rPr>
              <a:t>Delivery (Logistic) Challenges </a:t>
            </a:r>
          </a:p>
          <a:p>
            <a:pPr>
              <a:lnSpc>
                <a:spcPct val="110000"/>
              </a:lnSpc>
            </a:pPr>
            <a:r>
              <a:rPr lang="en-IN" sz="4800" dirty="0">
                <a:cs typeface="Arial" panose="020B0604020202020204" pitchFamily="34" charset="0"/>
              </a:rPr>
              <a:t>Non acceptance of online product from Farmers</a:t>
            </a:r>
          </a:p>
          <a:p>
            <a:pPr>
              <a:lnSpc>
                <a:spcPct val="110000"/>
              </a:lnSpc>
            </a:pPr>
            <a:r>
              <a:rPr lang="en-IN" sz="4800" dirty="0">
                <a:cs typeface="Arial" panose="020B0604020202020204" pitchFamily="34" charset="0"/>
              </a:rPr>
              <a:t>Price Fluctuations</a:t>
            </a:r>
          </a:p>
          <a:p>
            <a:pPr>
              <a:lnSpc>
                <a:spcPct val="110000"/>
              </a:lnSpc>
            </a:pPr>
            <a:r>
              <a:rPr lang="en-IN" sz="4800" dirty="0">
                <a:cs typeface="Arial" panose="020B0604020202020204" pitchFamily="34" charset="0"/>
              </a:rPr>
              <a:t>Crop Failure </a:t>
            </a:r>
          </a:p>
          <a:p>
            <a:pPr marL="0" indent="0">
              <a:buNone/>
            </a:pPr>
            <a:endParaRPr lang="en-IN" sz="1200" dirty="0">
              <a:latin typeface="Arial" panose="020B0604020202020204" pitchFamily="34" charset="0"/>
              <a:cs typeface="Arial" panose="020B0604020202020204" pitchFamily="34" charset="0"/>
            </a:endParaRPr>
          </a:p>
          <a:p>
            <a:pPr marL="0" indent="0">
              <a:buNone/>
            </a:pPr>
            <a:endParaRPr lang="en-IN" sz="1200" dirty="0">
              <a:latin typeface="Arial" panose="020B0604020202020204" pitchFamily="34" charset="0"/>
              <a:cs typeface="Arial" panose="020B0604020202020204" pitchFamily="34" charset="0"/>
            </a:endParaRPr>
          </a:p>
          <a:p>
            <a:endParaRPr lang="en-IN" sz="1200" dirty="0">
              <a:latin typeface="Arial" panose="020B0604020202020204" pitchFamily="34" charset="0"/>
              <a:cs typeface="Arial" panose="020B0604020202020204" pitchFamily="34" charset="0"/>
            </a:endParaRPr>
          </a:p>
          <a:p>
            <a:endParaRPr lang="en-US" sz="1200" dirty="0"/>
          </a:p>
        </p:txBody>
      </p:sp>
    </p:spTree>
    <p:extLst>
      <p:ext uri="{BB962C8B-B14F-4D97-AF65-F5344CB8AC3E}">
        <p14:creationId xmlns:p14="http://schemas.microsoft.com/office/powerpoint/2010/main" val="2614913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D83342-0F16-5A86-DD02-775E472BE88C}"/>
              </a:ext>
            </a:extLst>
          </p:cNvPr>
          <p:cNvSpPr>
            <a:spLocks noGrp="1"/>
          </p:cNvSpPr>
          <p:nvPr>
            <p:ph type="title"/>
          </p:nvPr>
        </p:nvSpPr>
        <p:spPr>
          <a:xfrm>
            <a:off x="838200" y="365125"/>
            <a:ext cx="10515600" cy="777875"/>
          </a:xfrm>
        </p:spPr>
        <p:txBody>
          <a:bodyPr>
            <a:normAutofit/>
          </a:bodyPr>
          <a:lstStyle/>
          <a:p>
            <a:r>
              <a:rPr lang="en-US" sz="1200" dirty="0">
                <a:latin typeface="Arial" panose="020B0604020202020204" pitchFamily="34" charset="0"/>
                <a:cs typeface="Arial" panose="020B0604020202020204" pitchFamily="34" charset="0"/>
              </a:rPr>
              <a:t>Q.3- </a:t>
            </a:r>
            <a:r>
              <a:rPr lang="en-US" sz="1200" dirty="0" err="1">
                <a:latin typeface="Arial" panose="020B0604020202020204" pitchFamily="34" charset="0"/>
                <a:cs typeface="Arial" panose="020B0604020202020204" pitchFamily="34" charset="0"/>
              </a:rPr>
              <a:t>Mr</a:t>
            </a:r>
            <a:r>
              <a:rPr lang="en-US" sz="1200" dirty="0">
                <a:latin typeface="Arial" panose="020B0604020202020204" pitchFamily="34" charset="0"/>
                <a:cs typeface="Arial" panose="020B0604020202020204" pitchFamily="34" charset="0"/>
              </a:rPr>
              <a:t> Karthik is trying to do feasibility study on doing this project in Technology (Java), Please help him with points (HW SW Trained Resources Budget Time frame) to consider in feasibility Study.</a:t>
            </a:r>
            <a:endParaRPr lang="en-IN" sz="12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663EDA28-C05B-617A-06CC-C368060C2932}"/>
              </a:ext>
            </a:extLst>
          </p:cNvPr>
          <p:cNvSpPr>
            <a:spLocks noGrp="1"/>
          </p:cNvSpPr>
          <p:nvPr>
            <p:ph idx="1"/>
          </p:nvPr>
        </p:nvSpPr>
        <p:spPr>
          <a:xfrm>
            <a:off x="838200" y="1143001"/>
            <a:ext cx="10515600" cy="5033962"/>
          </a:xfrm>
        </p:spPr>
        <p:txBody>
          <a:bodyPr>
            <a:normAutofit/>
          </a:bodyPr>
          <a:lstStyle/>
          <a:p>
            <a:pPr marL="0" indent="0">
              <a:buNone/>
            </a:pPr>
            <a:r>
              <a:rPr lang="en-US" sz="1200" dirty="0">
                <a:cs typeface="Arial" panose="020B0604020202020204" pitchFamily="34" charset="0"/>
              </a:rPr>
              <a:t>Ans. 3- Please fine the Below response to consider in feasibility Study:</a:t>
            </a:r>
            <a:br>
              <a:rPr lang="en-US" sz="1200" dirty="0">
                <a:cs typeface="Arial" panose="020B0604020202020204" pitchFamily="34" charset="0"/>
              </a:rPr>
            </a:br>
            <a:endParaRPr lang="en-US" sz="1200" dirty="0">
              <a:cs typeface="Arial" panose="020B0604020202020204" pitchFamily="34" charset="0"/>
            </a:endParaRPr>
          </a:p>
          <a:p>
            <a:r>
              <a:rPr lang="en-US" sz="1200" dirty="0">
                <a:cs typeface="Arial" panose="020B0604020202020204" pitchFamily="34" charset="0"/>
              </a:rPr>
              <a:t>HW: Based on storage, Back up and storage, Web server, database server, Internet Server</a:t>
            </a:r>
          </a:p>
          <a:p>
            <a:r>
              <a:rPr lang="en-US" sz="1200" dirty="0">
                <a:cs typeface="Arial" panose="020B0604020202020204" pitchFamily="34" charset="0"/>
              </a:rPr>
              <a:t>SW: Based on shopping cart SW, payment gateway SW,  API integration, cloud platform</a:t>
            </a:r>
          </a:p>
          <a:p>
            <a:r>
              <a:rPr lang="en-US" sz="1200" dirty="0">
                <a:cs typeface="Arial" panose="020B0604020202020204" pitchFamily="34" charset="0"/>
              </a:rPr>
              <a:t>Trained Resources: Java Developers, Data Base, Delivery head, Project Manager, Tester, Business Analyst</a:t>
            </a:r>
          </a:p>
          <a:p>
            <a:r>
              <a:rPr lang="en-US" sz="1200" dirty="0">
                <a:cs typeface="Arial" panose="020B0604020202020204" pitchFamily="34" charset="0"/>
              </a:rPr>
              <a:t>Budget: 2 Crores INR</a:t>
            </a:r>
          </a:p>
          <a:p>
            <a:r>
              <a:rPr lang="en-US" sz="1200" dirty="0">
                <a:cs typeface="Arial" panose="020B0604020202020204" pitchFamily="34" charset="0"/>
              </a:rPr>
              <a:t>Time frame: 18 months Duration under CSR initiative</a:t>
            </a:r>
            <a:endParaRPr lang="en-IN" sz="1200" dirty="0"/>
          </a:p>
        </p:txBody>
      </p:sp>
    </p:spTree>
    <p:extLst>
      <p:ext uri="{BB962C8B-B14F-4D97-AF65-F5344CB8AC3E}">
        <p14:creationId xmlns:p14="http://schemas.microsoft.com/office/powerpoint/2010/main" val="42549643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9C446-0885-CF68-5631-6FAC6CEA2305}"/>
              </a:ext>
            </a:extLst>
          </p:cNvPr>
          <p:cNvSpPr>
            <a:spLocks noGrp="1"/>
          </p:cNvSpPr>
          <p:nvPr>
            <p:ph type="title"/>
          </p:nvPr>
        </p:nvSpPr>
        <p:spPr>
          <a:xfrm>
            <a:off x="838200" y="365125"/>
            <a:ext cx="10515600" cy="896747"/>
          </a:xfrm>
        </p:spPr>
        <p:txBody>
          <a:bodyPr>
            <a:normAutofit/>
          </a:bodyPr>
          <a:lstStyle/>
          <a:p>
            <a:r>
              <a:rPr lang="en-US" sz="1200" dirty="0">
                <a:latin typeface="+mn-lt"/>
              </a:rPr>
              <a:t>Q.4- </a:t>
            </a:r>
            <a:r>
              <a:rPr lang="en-US" sz="1200" dirty="0" err="1">
                <a:latin typeface="+mn-lt"/>
              </a:rPr>
              <a:t>Mr</a:t>
            </a:r>
            <a:r>
              <a:rPr lang="en-US" sz="1200" dirty="0">
                <a:latin typeface="+mn-lt"/>
              </a:rPr>
              <a:t> Karthik must submit Gap Analysis to </a:t>
            </a:r>
            <a:r>
              <a:rPr lang="en-US" sz="1200" dirty="0" err="1">
                <a:latin typeface="+mn-lt"/>
              </a:rPr>
              <a:t>Mr</a:t>
            </a:r>
            <a:r>
              <a:rPr lang="en-US" sz="1200" dirty="0">
                <a:latin typeface="+mn-lt"/>
              </a:rPr>
              <a:t> Henry to convince to initiate this project. What points (compare AS-IS existing process with TO-BE future Process) to showcase in the GAP Analysis </a:t>
            </a:r>
            <a:endParaRPr lang="en-IN" sz="1200" dirty="0">
              <a:latin typeface="+mn-lt"/>
            </a:endParaRPr>
          </a:p>
        </p:txBody>
      </p:sp>
      <p:sp>
        <p:nvSpPr>
          <p:cNvPr id="3" name="Content Placeholder 2">
            <a:extLst>
              <a:ext uri="{FF2B5EF4-FFF2-40B4-BE49-F238E27FC236}">
                <a16:creationId xmlns:a16="http://schemas.microsoft.com/office/drawing/2014/main" id="{D3220203-0B23-B9C7-B059-A1C0F9E5FA2E}"/>
              </a:ext>
            </a:extLst>
          </p:cNvPr>
          <p:cNvSpPr>
            <a:spLocks noGrp="1"/>
          </p:cNvSpPr>
          <p:nvPr>
            <p:ph idx="1"/>
          </p:nvPr>
        </p:nvSpPr>
        <p:spPr>
          <a:xfrm>
            <a:off x="838200" y="1033272"/>
            <a:ext cx="10515600" cy="5143691"/>
          </a:xfrm>
        </p:spPr>
        <p:txBody>
          <a:bodyPr>
            <a:normAutofit/>
          </a:bodyPr>
          <a:lstStyle/>
          <a:p>
            <a:pPr marL="0" indent="0">
              <a:buNone/>
            </a:pPr>
            <a:r>
              <a:rPr lang="en-US" sz="1200" dirty="0">
                <a:ea typeface="+mj-ea"/>
                <a:cs typeface="+mj-cs"/>
              </a:rPr>
              <a:t>Ans.4-   Below are the points: </a:t>
            </a:r>
          </a:p>
          <a:p>
            <a:pPr marL="0" indent="0">
              <a:buNone/>
            </a:pPr>
            <a:r>
              <a:rPr lang="en-US" sz="1200" b="1" dirty="0">
                <a:ea typeface="+mj-ea"/>
                <a:cs typeface="+mj-cs"/>
              </a:rPr>
              <a:t>Current State: </a:t>
            </a:r>
          </a:p>
          <a:p>
            <a:pPr>
              <a:buFont typeface="+mj-lt"/>
              <a:buAutoNum type="arabicPeriod"/>
            </a:pPr>
            <a:r>
              <a:rPr lang="en-US" sz="1200" dirty="0">
                <a:ea typeface="+mj-ea"/>
                <a:cs typeface="+mj-cs"/>
              </a:rPr>
              <a:t>Farmers Depend on Local shops or suppliers</a:t>
            </a:r>
          </a:p>
          <a:p>
            <a:pPr>
              <a:buFont typeface="+mj-lt"/>
              <a:buAutoNum type="arabicPeriod"/>
            </a:pPr>
            <a:r>
              <a:rPr lang="en-US" sz="1200" dirty="0">
                <a:ea typeface="+mj-ea"/>
                <a:cs typeface="+mj-cs"/>
              </a:rPr>
              <a:t>Farmers face delays in getting product due to lack of it in local market.</a:t>
            </a:r>
          </a:p>
          <a:p>
            <a:pPr>
              <a:buFont typeface="+mj-lt"/>
              <a:buAutoNum type="arabicPeriod"/>
            </a:pPr>
            <a:r>
              <a:rPr lang="en-US" sz="1200" dirty="0">
                <a:ea typeface="+mj-ea"/>
                <a:cs typeface="+mj-cs"/>
              </a:rPr>
              <a:t>They might need to travel to get the products.</a:t>
            </a:r>
          </a:p>
          <a:p>
            <a:pPr>
              <a:buFont typeface="+mj-lt"/>
              <a:buAutoNum type="arabicPeriod"/>
            </a:pPr>
            <a:r>
              <a:rPr lang="en-US" sz="1200" dirty="0">
                <a:ea typeface="+mj-ea"/>
                <a:cs typeface="+mj-cs"/>
              </a:rPr>
              <a:t>Limited knowledge as farmer needs to depend on local supplier’s information at the time of purchase.</a:t>
            </a:r>
          </a:p>
          <a:p>
            <a:pPr>
              <a:buAutoNum type="arabicPeriod" startAt="5"/>
            </a:pPr>
            <a:r>
              <a:rPr lang="en-US" sz="1200" dirty="0">
                <a:ea typeface="+mj-ea"/>
                <a:cs typeface="+mj-cs"/>
              </a:rPr>
              <a:t>No customer support</a:t>
            </a:r>
          </a:p>
          <a:p>
            <a:pPr>
              <a:buAutoNum type="arabicPeriod" startAt="5"/>
            </a:pPr>
            <a:r>
              <a:rPr lang="en-US" sz="1200" dirty="0">
                <a:ea typeface="+mj-ea"/>
                <a:cs typeface="+mj-cs"/>
              </a:rPr>
              <a:t>Payment Limited to Cash</a:t>
            </a:r>
          </a:p>
          <a:p>
            <a:pPr marL="0" indent="0">
              <a:buNone/>
            </a:pPr>
            <a:r>
              <a:rPr lang="en-US" sz="1200" b="1" dirty="0">
                <a:ea typeface="+mj-ea"/>
                <a:cs typeface="+mj-cs"/>
              </a:rPr>
              <a:t>Desired State: </a:t>
            </a:r>
          </a:p>
          <a:p>
            <a:pPr>
              <a:buAutoNum type="arabicPeriod"/>
            </a:pPr>
            <a:r>
              <a:rPr lang="en-US" sz="1200" dirty="0">
                <a:ea typeface="+mj-ea"/>
                <a:cs typeface="+mj-cs"/>
              </a:rPr>
              <a:t>Access to wide range of suppliers and product options through online portal.</a:t>
            </a:r>
          </a:p>
          <a:p>
            <a:pPr>
              <a:buAutoNum type="arabicPeriod"/>
            </a:pPr>
            <a:r>
              <a:rPr lang="en-US" sz="1200" dirty="0">
                <a:ea typeface="+mj-ea"/>
                <a:cs typeface="+mj-cs"/>
              </a:rPr>
              <a:t>Farmers can order products at any time, from anywhere, reducing dependency on physical stores.</a:t>
            </a:r>
          </a:p>
          <a:p>
            <a:pPr>
              <a:buAutoNum type="arabicPeriod"/>
            </a:pPr>
            <a:r>
              <a:rPr lang="en-US" sz="1200" dirty="0">
                <a:ea typeface="+mj-ea"/>
                <a:cs typeface="+mj-cs"/>
              </a:rPr>
              <a:t>Better delivery option will be available even in remote areas, at the door step.</a:t>
            </a:r>
          </a:p>
          <a:p>
            <a:pPr>
              <a:buAutoNum type="arabicPeriod"/>
            </a:pPr>
            <a:r>
              <a:rPr lang="en-US" sz="1200" dirty="0">
                <a:ea typeface="+mj-ea"/>
                <a:cs typeface="+mj-cs"/>
              </a:rPr>
              <a:t>Details of the product will help farmers to make informed decision.</a:t>
            </a:r>
          </a:p>
          <a:p>
            <a:pPr>
              <a:buAutoNum type="arabicPeriod"/>
            </a:pPr>
            <a:r>
              <a:rPr lang="en-US" sz="1200" dirty="0">
                <a:ea typeface="+mj-ea"/>
                <a:cs typeface="+mj-cs"/>
              </a:rPr>
              <a:t>Dedicated Customer support team in case of any inquiry or any issue related to product delivery. </a:t>
            </a:r>
          </a:p>
          <a:p>
            <a:pPr>
              <a:buAutoNum type="arabicPeriod"/>
            </a:pPr>
            <a:r>
              <a:rPr lang="en-US" sz="1200" dirty="0">
                <a:ea typeface="+mj-ea"/>
                <a:cs typeface="+mj-cs"/>
              </a:rPr>
              <a:t>Secure Payment system like- UPI, Debit/Credit, Razor pay, </a:t>
            </a:r>
            <a:r>
              <a:rPr lang="en-US" sz="1200" dirty="0" err="1">
                <a:ea typeface="+mj-ea"/>
                <a:cs typeface="+mj-cs"/>
              </a:rPr>
              <a:t>Paypal</a:t>
            </a:r>
            <a:r>
              <a:rPr lang="en-US" sz="1200" dirty="0">
                <a:ea typeface="+mj-ea"/>
                <a:cs typeface="+mj-cs"/>
              </a:rPr>
              <a:t> etc. </a:t>
            </a:r>
          </a:p>
          <a:p>
            <a:pPr>
              <a:buAutoNum type="arabicPeriod"/>
            </a:pPr>
            <a:endParaRPr lang="en-US" sz="1200" dirty="0">
              <a:ea typeface="+mj-ea"/>
              <a:cs typeface="+mj-cs"/>
            </a:endParaRPr>
          </a:p>
          <a:p>
            <a:pPr>
              <a:buAutoNum type="arabicPeriod"/>
            </a:pPr>
            <a:endParaRPr lang="en-US" sz="1200" dirty="0">
              <a:ea typeface="+mj-ea"/>
              <a:cs typeface="+mj-cs"/>
            </a:endParaRPr>
          </a:p>
          <a:p>
            <a:pPr>
              <a:buAutoNum type="arabicPeriod"/>
            </a:pPr>
            <a:endParaRPr lang="en-US" sz="1200" dirty="0">
              <a:ea typeface="+mj-ea"/>
              <a:cs typeface="+mj-cs"/>
            </a:endParaRPr>
          </a:p>
          <a:p>
            <a:pPr marL="0" indent="0">
              <a:buNone/>
            </a:pPr>
            <a:endParaRPr lang="en-IN" sz="1200" dirty="0">
              <a:ea typeface="+mj-ea"/>
              <a:cs typeface="+mj-cs"/>
            </a:endParaRPr>
          </a:p>
        </p:txBody>
      </p:sp>
    </p:spTree>
    <p:extLst>
      <p:ext uri="{BB962C8B-B14F-4D97-AF65-F5344CB8AC3E}">
        <p14:creationId xmlns:p14="http://schemas.microsoft.com/office/powerpoint/2010/main" val="1180591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3EB583-CAFC-3A0C-3CE2-9DB6F866B2B1}"/>
              </a:ext>
            </a:extLst>
          </p:cNvPr>
          <p:cNvSpPr>
            <a:spLocks noGrp="1"/>
          </p:cNvSpPr>
          <p:nvPr>
            <p:ph type="title"/>
          </p:nvPr>
        </p:nvSpPr>
        <p:spPr/>
        <p:txBody>
          <a:bodyPr>
            <a:normAutofit/>
          </a:bodyPr>
          <a:lstStyle/>
          <a:p>
            <a:r>
              <a:rPr lang="en-US" sz="1200" dirty="0">
                <a:latin typeface="Arial" panose="020B0604020202020204" pitchFamily="34" charset="0"/>
                <a:cs typeface="Arial" panose="020B0604020202020204" pitchFamily="34" charset="0"/>
              </a:rPr>
              <a:t>Q.5- List down different risk factors that may be involved (BA Risks And process/Project Risks</a:t>
            </a:r>
            <a:r>
              <a:rPr lang="en-US" sz="1200" dirty="0">
                <a:latin typeface="+mn-lt"/>
              </a:rPr>
              <a:t>) </a:t>
            </a:r>
            <a:endParaRPr lang="en-IN" sz="1200" dirty="0">
              <a:latin typeface="+mn-lt"/>
            </a:endParaRPr>
          </a:p>
        </p:txBody>
      </p:sp>
      <p:sp>
        <p:nvSpPr>
          <p:cNvPr id="3" name="Content Placeholder 2">
            <a:extLst>
              <a:ext uri="{FF2B5EF4-FFF2-40B4-BE49-F238E27FC236}">
                <a16:creationId xmlns:a16="http://schemas.microsoft.com/office/drawing/2014/main" id="{A97A5764-711C-677C-73B8-EBC67541CED6}"/>
              </a:ext>
            </a:extLst>
          </p:cNvPr>
          <p:cNvSpPr>
            <a:spLocks noGrp="1"/>
          </p:cNvSpPr>
          <p:nvPr>
            <p:ph idx="1"/>
          </p:nvPr>
        </p:nvSpPr>
        <p:spPr/>
        <p:txBody>
          <a:bodyPr>
            <a:normAutofit fontScale="92500" lnSpcReduction="20000"/>
          </a:bodyPr>
          <a:lstStyle/>
          <a:p>
            <a:pPr marL="0" indent="0">
              <a:buNone/>
            </a:pPr>
            <a:r>
              <a:rPr lang="en-US" sz="1400" dirty="0"/>
              <a:t>Ans.5- Please find the below BA Risk and Project Risk points:</a:t>
            </a:r>
          </a:p>
          <a:p>
            <a:pPr marL="0" indent="0">
              <a:buNone/>
            </a:pPr>
            <a:r>
              <a:rPr lang="en-US" sz="1400" b="1" dirty="0"/>
              <a:t>BA Risk: </a:t>
            </a:r>
          </a:p>
          <a:p>
            <a:r>
              <a:rPr lang="en-US" sz="1400" dirty="0"/>
              <a:t>Incorrect data gathering</a:t>
            </a:r>
          </a:p>
          <a:p>
            <a:r>
              <a:rPr lang="en-US" sz="1400" dirty="0"/>
              <a:t>Incomplete requirements </a:t>
            </a:r>
          </a:p>
          <a:p>
            <a:r>
              <a:rPr lang="en-US" sz="1400" dirty="0"/>
              <a:t>Communication Gap with Stake holders</a:t>
            </a:r>
          </a:p>
          <a:p>
            <a:r>
              <a:rPr lang="en-US" sz="1400" dirty="0"/>
              <a:t>Unclear Goals </a:t>
            </a:r>
          </a:p>
          <a:p>
            <a:pPr marL="0" indent="0">
              <a:buNone/>
            </a:pPr>
            <a:endParaRPr lang="en-US" sz="1400" dirty="0"/>
          </a:p>
          <a:p>
            <a:pPr marL="0" indent="0">
              <a:buNone/>
            </a:pPr>
            <a:r>
              <a:rPr lang="en-US" sz="1400" b="1" dirty="0"/>
              <a:t>Project Risk:</a:t>
            </a:r>
          </a:p>
          <a:p>
            <a:r>
              <a:rPr lang="en-US" sz="1400" dirty="0"/>
              <a:t>Technology Challenges</a:t>
            </a:r>
          </a:p>
          <a:p>
            <a:r>
              <a:rPr lang="en-US" sz="1400" dirty="0"/>
              <a:t>Data Security </a:t>
            </a:r>
          </a:p>
          <a:p>
            <a:r>
              <a:rPr lang="en-US" sz="1400" dirty="0"/>
              <a:t>Delivery Delays</a:t>
            </a:r>
          </a:p>
          <a:p>
            <a:r>
              <a:rPr lang="en-US" sz="1400" dirty="0"/>
              <a:t>Quality assurance not done properly</a:t>
            </a:r>
          </a:p>
          <a:p>
            <a:r>
              <a:rPr lang="en-US" sz="1400" dirty="0"/>
              <a:t>Vendors Collaboration</a:t>
            </a:r>
          </a:p>
          <a:p>
            <a:r>
              <a:rPr lang="en-US" sz="1400" dirty="0"/>
              <a:t>Users Adoption</a:t>
            </a:r>
          </a:p>
          <a:p>
            <a:r>
              <a:rPr lang="en-US" sz="1400" dirty="0"/>
              <a:t>Lack of resource </a:t>
            </a:r>
          </a:p>
          <a:p>
            <a:r>
              <a:rPr lang="en-US" sz="1400" dirty="0"/>
              <a:t>Budget Risk/Stakeholder Risks</a:t>
            </a:r>
          </a:p>
          <a:p>
            <a:pPr marL="0" indent="0">
              <a:buNone/>
            </a:pPr>
            <a:endParaRPr lang="en-IN" sz="1200" dirty="0"/>
          </a:p>
        </p:txBody>
      </p:sp>
    </p:spTree>
    <p:extLst>
      <p:ext uri="{BB962C8B-B14F-4D97-AF65-F5344CB8AC3E}">
        <p14:creationId xmlns:p14="http://schemas.microsoft.com/office/powerpoint/2010/main" val="41275750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CDB8FC-2047-25CA-4E50-9C6E728BD1F8}"/>
              </a:ext>
            </a:extLst>
          </p:cNvPr>
          <p:cNvSpPr>
            <a:spLocks noGrp="1"/>
          </p:cNvSpPr>
          <p:nvPr>
            <p:ph type="title"/>
          </p:nvPr>
        </p:nvSpPr>
        <p:spPr/>
        <p:txBody>
          <a:bodyPr>
            <a:normAutofit/>
          </a:bodyPr>
          <a:lstStyle/>
          <a:p>
            <a:r>
              <a:rPr lang="en-US" sz="1200" dirty="0">
                <a:latin typeface="+mn-lt"/>
              </a:rPr>
              <a:t>Q.6- Perform stakeholder analysis (RACI Matrix) to find out the key stakeholders who can take Decisions and Who are the influencers </a:t>
            </a:r>
            <a:endParaRPr lang="en-IN" sz="1200" dirty="0">
              <a:latin typeface="+mn-lt"/>
            </a:endParaRPr>
          </a:p>
        </p:txBody>
      </p:sp>
      <p:sp>
        <p:nvSpPr>
          <p:cNvPr id="3" name="Content Placeholder 2">
            <a:extLst>
              <a:ext uri="{FF2B5EF4-FFF2-40B4-BE49-F238E27FC236}">
                <a16:creationId xmlns:a16="http://schemas.microsoft.com/office/drawing/2014/main" id="{17DCAC3A-4A55-CA4D-F0AB-4DEFB964443A}"/>
              </a:ext>
            </a:extLst>
          </p:cNvPr>
          <p:cNvSpPr>
            <a:spLocks noGrp="1"/>
          </p:cNvSpPr>
          <p:nvPr>
            <p:ph idx="1"/>
          </p:nvPr>
        </p:nvSpPr>
        <p:spPr/>
        <p:txBody>
          <a:bodyPr>
            <a:normAutofit/>
          </a:bodyPr>
          <a:lstStyle/>
          <a:p>
            <a:pPr marL="0" indent="0">
              <a:buNone/>
            </a:pPr>
            <a:r>
              <a:rPr lang="en-US" sz="1200" dirty="0"/>
              <a:t>Ans. 6- The full form of RACI is Responsible, accountable, Consulted and Informed. Basically, here we are allocating work to individual ensuring that everyone knows their role and responsibilities.</a:t>
            </a:r>
          </a:p>
          <a:p>
            <a:pPr marL="0" indent="0">
              <a:buNone/>
            </a:pPr>
            <a:endParaRPr lang="en-US" dirty="0"/>
          </a:p>
          <a:p>
            <a:pPr marL="457200" marR="0">
              <a:lnSpc>
                <a:spcPct val="115000"/>
              </a:lnSpc>
              <a:spcAft>
                <a:spcPts val="800"/>
              </a:spcAft>
              <a:buNone/>
            </a:pPr>
            <a:r>
              <a:rPr lang="en-IN" sz="1200" b="1" dirty="0"/>
              <a:t>R (Responsible):</a:t>
            </a:r>
          </a:p>
          <a:p>
            <a:pPr marL="0" marR="0" lvl="0" indent="-342900">
              <a:lnSpc>
                <a:spcPct val="115000"/>
              </a:lnSpc>
              <a:spcBef>
                <a:spcPts val="0"/>
              </a:spcBef>
              <a:buFont typeface="+mj-lt"/>
              <a:buAutoNum type="arabicPeriod"/>
            </a:pPr>
            <a:r>
              <a:rPr lang="en-IN" sz="1200" dirty="0"/>
              <a:t>Peter, Kevin and Ben (Stakeholders share requirements for the Project)</a:t>
            </a:r>
          </a:p>
          <a:p>
            <a:pPr marL="0" marR="0" lvl="0" indent="-342900">
              <a:lnSpc>
                <a:spcPct val="115000"/>
              </a:lnSpc>
              <a:spcBef>
                <a:spcPts val="0"/>
              </a:spcBef>
              <a:buFont typeface="+mj-lt"/>
              <a:buAutoNum type="arabicPeriod"/>
            </a:pPr>
            <a:r>
              <a:rPr lang="en-IN" sz="1200" dirty="0"/>
              <a:t>Ms. Juhi, Mr. </a:t>
            </a:r>
            <a:r>
              <a:rPr lang="en-IN" sz="1200" dirty="0" err="1"/>
              <a:t>Teyson</a:t>
            </a:r>
            <a:r>
              <a:rPr lang="en-IN" sz="1200" dirty="0"/>
              <a:t>, Ms. Lucie, Mr. Tucker, Mr. Bravo(Java Developers)</a:t>
            </a:r>
          </a:p>
          <a:p>
            <a:pPr marL="0" indent="-342900">
              <a:lnSpc>
                <a:spcPct val="115000"/>
              </a:lnSpc>
              <a:spcBef>
                <a:spcPts val="0"/>
              </a:spcBef>
              <a:buFont typeface="+mj-lt"/>
              <a:buAutoNum type="arabicPeriod"/>
            </a:pPr>
            <a:r>
              <a:rPr lang="en-IN" sz="1200" dirty="0"/>
              <a:t>Mr. Jason and Ms. Alekya (Tester)</a:t>
            </a:r>
          </a:p>
          <a:p>
            <a:pPr marL="0" marR="0" lvl="0" indent="-342900">
              <a:lnSpc>
                <a:spcPct val="115000"/>
              </a:lnSpc>
              <a:spcBef>
                <a:spcPts val="0"/>
              </a:spcBef>
              <a:spcAft>
                <a:spcPts val="800"/>
              </a:spcAft>
              <a:buFont typeface="+mj-lt"/>
              <a:buAutoNum type="arabicPeriod"/>
            </a:pPr>
            <a:r>
              <a:rPr lang="en-IN" sz="1200" dirty="0"/>
              <a:t>BA</a:t>
            </a:r>
          </a:p>
          <a:p>
            <a:pPr marL="457200" marR="0">
              <a:lnSpc>
                <a:spcPct val="115000"/>
              </a:lnSpc>
              <a:spcAft>
                <a:spcPts val="800"/>
              </a:spcAft>
              <a:buNone/>
            </a:pPr>
            <a:r>
              <a:rPr lang="en-IN" sz="1300" b="1" kern="100" dirty="0">
                <a:effectLst/>
                <a:ea typeface="Aptos" panose="020B0004020202020204" pitchFamily="34" charset="0"/>
                <a:cs typeface="Times New Roman" panose="02020603050405020304" pitchFamily="18" charset="0"/>
              </a:rPr>
              <a:t>A (Accountable): </a:t>
            </a:r>
          </a:p>
          <a:p>
            <a:pPr marL="0" marR="0" lvl="0" indent="-342900">
              <a:lnSpc>
                <a:spcPct val="115000"/>
              </a:lnSpc>
              <a:spcBef>
                <a:spcPts val="0"/>
              </a:spcBef>
              <a:buFont typeface="+mj-lt"/>
              <a:buAutoNum type="arabicPeriod"/>
            </a:pPr>
            <a:r>
              <a:rPr lang="en-IN" sz="1300" kern="100" dirty="0">
                <a:effectLst/>
                <a:ea typeface="Aptos" panose="020B0004020202020204" pitchFamily="34" charset="0"/>
                <a:cs typeface="Times New Roman" panose="02020603050405020304" pitchFamily="18" charset="0"/>
              </a:rPr>
              <a:t>Mr. Henry (Owner of the company)</a:t>
            </a:r>
          </a:p>
          <a:p>
            <a:pPr marL="0" marR="0" lvl="0" indent="-342900">
              <a:lnSpc>
                <a:spcPct val="115000"/>
              </a:lnSpc>
              <a:spcBef>
                <a:spcPts val="0"/>
              </a:spcBef>
              <a:buFont typeface="+mj-lt"/>
              <a:buAutoNum type="arabicPeriod"/>
            </a:pPr>
            <a:r>
              <a:rPr lang="en-IN" sz="1300" kern="100" dirty="0">
                <a:effectLst/>
                <a:ea typeface="Aptos" panose="020B0004020202020204" pitchFamily="34" charset="0"/>
                <a:cs typeface="Times New Roman" panose="02020603050405020304" pitchFamily="18" charset="0"/>
              </a:rPr>
              <a:t>Mr </a:t>
            </a:r>
            <a:r>
              <a:rPr lang="en-IN" sz="1300" kern="100" dirty="0" err="1">
                <a:effectLst/>
                <a:ea typeface="Aptos" panose="020B0004020202020204" pitchFamily="34" charset="0"/>
                <a:cs typeface="Times New Roman" panose="02020603050405020304" pitchFamily="18" charset="0"/>
              </a:rPr>
              <a:t>Vandanam</a:t>
            </a:r>
            <a:r>
              <a:rPr lang="en-IN" sz="1300" kern="100" dirty="0">
                <a:effectLst/>
                <a:ea typeface="Aptos" panose="020B0004020202020204" pitchFamily="34" charset="0"/>
                <a:cs typeface="Times New Roman" panose="02020603050405020304" pitchFamily="18" charset="0"/>
              </a:rPr>
              <a:t> (Project Manager)</a:t>
            </a:r>
          </a:p>
          <a:p>
            <a:pPr marL="0" marR="0" lvl="0" indent="-342900">
              <a:lnSpc>
                <a:spcPct val="115000"/>
              </a:lnSpc>
              <a:spcBef>
                <a:spcPts val="0"/>
              </a:spcBef>
              <a:buFont typeface="+mj-lt"/>
              <a:buAutoNum type="arabicPeriod"/>
            </a:pPr>
            <a:r>
              <a:rPr lang="en-IN" sz="1300" kern="100" dirty="0">
                <a:effectLst/>
                <a:ea typeface="Aptos" panose="020B0004020202020204" pitchFamily="34" charset="0"/>
                <a:cs typeface="Times New Roman" panose="02020603050405020304" pitchFamily="18" charset="0"/>
              </a:rPr>
              <a:t>Mr Karthik (Delivery Head)</a:t>
            </a:r>
          </a:p>
          <a:p>
            <a:pPr marL="0" marR="0" lvl="0" indent="-342900">
              <a:lnSpc>
                <a:spcPct val="115000"/>
              </a:lnSpc>
              <a:spcBef>
                <a:spcPts val="0"/>
              </a:spcBef>
              <a:buFont typeface="+mj-lt"/>
              <a:buAutoNum type="arabicPeriod"/>
            </a:pPr>
            <a:r>
              <a:rPr lang="en-IN" sz="1300" kern="100" dirty="0">
                <a:effectLst/>
                <a:ea typeface="Aptos" panose="020B0004020202020204" pitchFamily="34" charset="0"/>
                <a:cs typeface="Times New Roman" panose="02020603050405020304" pitchFamily="18" charset="0"/>
              </a:rPr>
              <a:t>Mr Dooku (Project Coordinator)</a:t>
            </a:r>
          </a:p>
          <a:p>
            <a:pPr marL="0" marR="0" lvl="0" indent="-342900">
              <a:lnSpc>
                <a:spcPct val="115000"/>
              </a:lnSpc>
              <a:spcBef>
                <a:spcPts val="0"/>
              </a:spcBef>
              <a:spcAft>
                <a:spcPts val="800"/>
              </a:spcAft>
              <a:buFont typeface="+mj-lt"/>
              <a:buAutoNum type="arabicPeriod"/>
            </a:pPr>
            <a:r>
              <a:rPr lang="en-IN" sz="1300" kern="100" dirty="0">
                <a:effectLst/>
                <a:ea typeface="Aptos" panose="020B0004020202020204" pitchFamily="34" charset="0"/>
                <a:cs typeface="Times New Roman" panose="02020603050405020304" pitchFamily="18" charset="0"/>
              </a:rPr>
              <a:t>Mr. Pandu (Financial Head)</a:t>
            </a:r>
          </a:p>
          <a:p>
            <a:pPr marL="0" marR="0" lvl="0" indent="0">
              <a:lnSpc>
                <a:spcPct val="115000"/>
              </a:lnSpc>
              <a:spcBef>
                <a:spcPts val="0"/>
              </a:spcBef>
              <a:spcAft>
                <a:spcPts val="800"/>
              </a:spcAft>
              <a:buNone/>
            </a:pPr>
            <a:endParaRPr lang="en-US" dirty="0"/>
          </a:p>
          <a:p>
            <a:pPr marL="0" indent="0">
              <a:buNone/>
            </a:pPr>
            <a:endParaRPr lang="en-IN" sz="1200" dirty="0"/>
          </a:p>
        </p:txBody>
      </p:sp>
    </p:spTree>
    <p:extLst>
      <p:ext uri="{BB962C8B-B14F-4D97-AF65-F5344CB8AC3E}">
        <p14:creationId xmlns:p14="http://schemas.microsoft.com/office/powerpoint/2010/main" val="6848882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440A6CB-C079-3CB0-2FA9-B00F14026389}"/>
              </a:ext>
            </a:extLst>
          </p:cNvPr>
          <p:cNvSpPr>
            <a:spLocks noGrp="1"/>
          </p:cNvSpPr>
          <p:nvPr>
            <p:ph idx="1"/>
          </p:nvPr>
        </p:nvSpPr>
        <p:spPr>
          <a:xfrm>
            <a:off x="838200" y="557783"/>
            <a:ext cx="10515600" cy="5619180"/>
          </a:xfrm>
        </p:spPr>
        <p:txBody>
          <a:bodyPr>
            <a:normAutofit/>
          </a:bodyPr>
          <a:lstStyle/>
          <a:p>
            <a:pPr marL="457200" marR="0">
              <a:lnSpc>
                <a:spcPct val="115000"/>
              </a:lnSpc>
              <a:spcBef>
                <a:spcPts val="0"/>
              </a:spcBef>
              <a:spcAft>
                <a:spcPts val="800"/>
              </a:spcAft>
              <a:buNone/>
            </a:pPr>
            <a:r>
              <a:rPr lang="en-IN" sz="1200" b="1" kern="100" dirty="0">
                <a:effectLst/>
                <a:ea typeface="Aptos" panose="020B0004020202020204" pitchFamily="34" charset="0"/>
                <a:cs typeface="Times New Roman" panose="02020603050405020304" pitchFamily="18" charset="0"/>
              </a:rPr>
              <a:t>C (Consulted): </a:t>
            </a:r>
          </a:p>
          <a:p>
            <a:pPr marL="342900" marR="0" lvl="0" indent="-342900">
              <a:lnSpc>
                <a:spcPct val="115000"/>
              </a:lnSpc>
              <a:spcBef>
                <a:spcPts val="0"/>
              </a:spcBef>
              <a:buFont typeface="+mj-lt"/>
              <a:buAutoNum type="arabicPeriod"/>
            </a:pPr>
            <a:r>
              <a:rPr lang="en-IN" sz="1200" kern="100" dirty="0">
                <a:effectLst/>
                <a:ea typeface="Aptos" panose="020B0004020202020204" pitchFamily="34" charset="0"/>
                <a:cs typeface="Times New Roman" panose="02020603050405020304" pitchFamily="18" charset="0"/>
              </a:rPr>
              <a:t>Mr. John (DB Admin)</a:t>
            </a:r>
          </a:p>
          <a:p>
            <a:pPr marL="342900" marR="0" lvl="0" indent="-342900">
              <a:lnSpc>
                <a:spcPct val="115000"/>
              </a:lnSpc>
              <a:spcBef>
                <a:spcPts val="0"/>
              </a:spcBef>
              <a:buFont typeface="+mj-lt"/>
              <a:buAutoNum type="arabicPeriod"/>
            </a:pPr>
            <a:r>
              <a:rPr lang="en-IN" sz="1200" kern="100" dirty="0">
                <a:effectLst/>
                <a:ea typeface="Aptos" panose="020B0004020202020204" pitchFamily="34" charset="0"/>
                <a:cs typeface="Times New Roman" panose="02020603050405020304" pitchFamily="18" charset="0"/>
              </a:rPr>
              <a:t>Mr </a:t>
            </a:r>
            <a:r>
              <a:rPr lang="en-IN" sz="1200" kern="100" dirty="0" err="1">
                <a:effectLst/>
                <a:ea typeface="Aptos" panose="020B0004020202020204" pitchFamily="34" charset="0"/>
                <a:cs typeface="Times New Roman" panose="02020603050405020304" pitchFamily="18" charset="0"/>
              </a:rPr>
              <a:t>Vandanam</a:t>
            </a:r>
            <a:r>
              <a:rPr lang="en-IN" sz="1200" kern="100" dirty="0">
                <a:effectLst/>
                <a:ea typeface="Aptos" panose="020B0004020202020204" pitchFamily="34" charset="0"/>
                <a:cs typeface="Times New Roman" panose="02020603050405020304" pitchFamily="18" charset="0"/>
              </a:rPr>
              <a:t> (Project Manager)</a:t>
            </a:r>
          </a:p>
          <a:p>
            <a:pPr marL="342900" marR="0" lvl="0" indent="-342900">
              <a:lnSpc>
                <a:spcPct val="115000"/>
              </a:lnSpc>
              <a:spcBef>
                <a:spcPts val="0"/>
              </a:spcBef>
              <a:buFont typeface="+mj-lt"/>
              <a:buAutoNum type="arabicPeriod"/>
            </a:pPr>
            <a:r>
              <a:rPr lang="en-IN" sz="1200" kern="100" dirty="0">
                <a:effectLst/>
                <a:ea typeface="Aptos" panose="020B0004020202020204" pitchFamily="34" charset="0"/>
                <a:cs typeface="Times New Roman" panose="02020603050405020304" pitchFamily="18" charset="0"/>
              </a:rPr>
              <a:t>Mr. Henry(Owner of the company)</a:t>
            </a:r>
          </a:p>
          <a:p>
            <a:pPr marL="342900" marR="0" lvl="0" indent="-342900">
              <a:lnSpc>
                <a:spcPct val="115000"/>
              </a:lnSpc>
              <a:spcBef>
                <a:spcPts val="0"/>
              </a:spcBef>
              <a:buFont typeface="+mj-lt"/>
              <a:buAutoNum type="arabicPeriod"/>
            </a:pPr>
            <a:r>
              <a:rPr lang="en-IN" sz="1200" kern="100" dirty="0">
                <a:effectLst/>
                <a:ea typeface="Aptos" panose="020B0004020202020204" pitchFamily="34" charset="0"/>
                <a:cs typeface="Times New Roman" panose="02020603050405020304" pitchFamily="18" charset="0"/>
              </a:rPr>
              <a:t>Mr. Mike (Network Admin)</a:t>
            </a:r>
          </a:p>
          <a:p>
            <a:pPr marL="342900" marR="0" lvl="0" indent="-342900">
              <a:lnSpc>
                <a:spcPct val="115000"/>
              </a:lnSpc>
              <a:spcBef>
                <a:spcPts val="0"/>
              </a:spcBef>
              <a:spcAft>
                <a:spcPts val="800"/>
              </a:spcAft>
              <a:buFont typeface="+mj-lt"/>
              <a:buAutoNum type="arabicPeriod"/>
            </a:pPr>
            <a:r>
              <a:rPr lang="en-IN" sz="1200" kern="100" dirty="0">
                <a:effectLst/>
                <a:ea typeface="Aptos" panose="020B0004020202020204" pitchFamily="34" charset="0"/>
                <a:cs typeface="Times New Roman" panose="02020603050405020304" pitchFamily="18" charset="0"/>
              </a:rPr>
              <a:t>Ms. Juhi (senior Java Developer)</a:t>
            </a:r>
          </a:p>
          <a:p>
            <a:pPr marL="342900" marR="0" lvl="0" indent="-342900">
              <a:lnSpc>
                <a:spcPct val="115000"/>
              </a:lnSpc>
              <a:spcBef>
                <a:spcPts val="0"/>
              </a:spcBef>
              <a:spcAft>
                <a:spcPts val="800"/>
              </a:spcAft>
              <a:buFont typeface="+mj-lt"/>
              <a:buAutoNum type="arabicPeriod"/>
            </a:pPr>
            <a:endParaRPr lang="en-IN" sz="1200" kern="100" dirty="0">
              <a:ea typeface="Aptos" panose="020B0004020202020204" pitchFamily="34" charset="0"/>
              <a:cs typeface="Times New Roman" panose="02020603050405020304" pitchFamily="18" charset="0"/>
            </a:endParaRPr>
          </a:p>
          <a:p>
            <a:pPr marL="0" marR="0" lvl="0" indent="0">
              <a:lnSpc>
                <a:spcPct val="115000"/>
              </a:lnSpc>
              <a:spcBef>
                <a:spcPts val="0"/>
              </a:spcBef>
              <a:spcAft>
                <a:spcPts val="800"/>
              </a:spcAft>
              <a:buNone/>
            </a:pPr>
            <a:r>
              <a:rPr lang="en-IN" sz="1200" b="1" kern="100" dirty="0">
                <a:effectLst/>
                <a:ea typeface="Aptos" panose="020B0004020202020204" pitchFamily="34" charset="0"/>
                <a:cs typeface="Times New Roman" panose="02020603050405020304" pitchFamily="18" charset="0"/>
              </a:rPr>
              <a:t>       I (Informed): </a:t>
            </a:r>
          </a:p>
          <a:p>
            <a:pPr marL="342900" marR="0" lvl="0" indent="-342900">
              <a:lnSpc>
                <a:spcPct val="115000"/>
              </a:lnSpc>
              <a:spcBef>
                <a:spcPts val="0"/>
              </a:spcBef>
              <a:buFont typeface="+mj-lt"/>
              <a:buAutoNum type="arabicPeriod"/>
            </a:pPr>
            <a:r>
              <a:rPr lang="en-IN" sz="1200" kern="100" dirty="0">
                <a:effectLst/>
                <a:ea typeface="Aptos" panose="020B0004020202020204" pitchFamily="34" charset="0"/>
                <a:cs typeface="Times New Roman" panose="02020603050405020304" pitchFamily="18" charset="0"/>
              </a:rPr>
              <a:t>Mr. Henry, Mr. Pandu, Mr. Dooku (Owner, Financial Head, Project Co-ordinator)</a:t>
            </a:r>
          </a:p>
          <a:p>
            <a:pPr marL="342900" marR="0" lvl="0" indent="-342900">
              <a:lnSpc>
                <a:spcPct val="115000"/>
              </a:lnSpc>
              <a:spcBef>
                <a:spcPts val="0"/>
              </a:spcBef>
              <a:buFont typeface="+mj-lt"/>
              <a:buAutoNum type="arabicPeriod"/>
            </a:pPr>
            <a:r>
              <a:rPr lang="en-IN" sz="1200" kern="100" dirty="0">
                <a:effectLst/>
                <a:ea typeface="Aptos" panose="020B0004020202020204" pitchFamily="34" charset="0"/>
                <a:cs typeface="Times New Roman" panose="02020603050405020304" pitchFamily="18" charset="0"/>
              </a:rPr>
              <a:t>Mr. Mike and Mr. John )network Admin, DB Admin)</a:t>
            </a:r>
          </a:p>
          <a:p>
            <a:pPr marL="342900" marR="0" lvl="0" indent="-342900">
              <a:lnSpc>
                <a:spcPct val="115000"/>
              </a:lnSpc>
              <a:spcBef>
                <a:spcPts val="0"/>
              </a:spcBef>
              <a:buFont typeface="+mj-lt"/>
              <a:buAutoNum type="arabicPeriod"/>
            </a:pPr>
            <a:r>
              <a:rPr lang="en-IN" sz="1200" kern="100" dirty="0">
                <a:effectLst/>
                <a:ea typeface="Aptos" panose="020B0004020202020204" pitchFamily="34" charset="0"/>
                <a:cs typeface="Times New Roman" panose="02020603050405020304" pitchFamily="18" charset="0"/>
              </a:rPr>
              <a:t>Mr. Jason and Ms. Alekya (Tester)</a:t>
            </a:r>
          </a:p>
          <a:p>
            <a:pPr marL="342900" marR="0" lvl="0" indent="-342900">
              <a:lnSpc>
                <a:spcPct val="115000"/>
              </a:lnSpc>
              <a:spcBef>
                <a:spcPts val="0"/>
              </a:spcBef>
              <a:spcAft>
                <a:spcPts val="800"/>
              </a:spcAft>
              <a:buFont typeface="+mj-lt"/>
              <a:buAutoNum type="arabicPeriod"/>
            </a:pPr>
            <a:r>
              <a:rPr lang="en-IN" sz="1200" kern="100" dirty="0">
                <a:effectLst/>
                <a:ea typeface="Aptos" panose="020B0004020202020204" pitchFamily="34" charset="0"/>
                <a:cs typeface="Times New Roman" panose="02020603050405020304" pitchFamily="18" charset="0"/>
              </a:rPr>
              <a:t>Mr. Karthik (Delivery Head)</a:t>
            </a:r>
          </a:p>
          <a:p>
            <a:endParaRPr lang="en-IN" dirty="0"/>
          </a:p>
        </p:txBody>
      </p:sp>
    </p:spTree>
    <p:extLst>
      <p:ext uri="{BB962C8B-B14F-4D97-AF65-F5344CB8AC3E}">
        <p14:creationId xmlns:p14="http://schemas.microsoft.com/office/powerpoint/2010/main" val="12691032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1A431-4D31-2311-4A56-674B003D1272}"/>
              </a:ext>
            </a:extLst>
          </p:cNvPr>
          <p:cNvSpPr>
            <a:spLocks noGrp="1"/>
          </p:cNvSpPr>
          <p:nvPr>
            <p:ph type="title"/>
          </p:nvPr>
        </p:nvSpPr>
        <p:spPr>
          <a:xfrm>
            <a:off x="838200" y="365125"/>
            <a:ext cx="10515600" cy="579755"/>
          </a:xfrm>
        </p:spPr>
        <p:txBody>
          <a:bodyPr>
            <a:normAutofit/>
          </a:bodyPr>
          <a:lstStyle/>
          <a:p>
            <a:r>
              <a:rPr lang="en-US" sz="1200" dirty="0">
                <a:latin typeface="+mn-lt"/>
              </a:rPr>
              <a:t>Q.7-  Help </a:t>
            </a:r>
            <a:r>
              <a:rPr lang="en-US" sz="1200" dirty="0" err="1">
                <a:latin typeface="+mn-lt"/>
              </a:rPr>
              <a:t>Mr</a:t>
            </a:r>
            <a:r>
              <a:rPr lang="en-US" sz="1200" dirty="0">
                <a:latin typeface="+mn-lt"/>
              </a:rPr>
              <a:t> Karthik to prepare a business case document .</a:t>
            </a:r>
            <a:endParaRPr lang="en-IN" sz="1200" dirty="0">
              <a:latin typeface="+mn-lt"/>
            </a:endParaRPr>
          </a:p>
        </p:txBody>
      </p:sp>
      <p:sp>
        <p:nvSpPr>
          <p:cNvPr id="3" name="Content Placeholder 2">
            <a:extLst>
              <a:ext uri="{FF2B5EF4-FFF2-40B4-BE49-F238E27FC236}">
                <a16:creationId xmlns:a16="http://schemas.microsoft.com/office/drawing/2014/main" id="{E7124425-C631-95AF-8C78-C513D9674601}"/>
              </a:ext>
            </a:extLst>
          </p:cNvPr>
          <p:cNvSpPr>
            <a:spLocks noGrp="1"/>
          </p:cNvSpPr>
          <p:nvPr>
            <p:ph idx="1"/>
          </p:nvPr>
        </p:nvSpPr>
        <p:spPr>
          <a:xfrm>
            <a:off x="838200" y="944880"/>
            <a:ext cx="10515600" cy="5232083"/>
          </a:xfrm>
        </p:spPr>
        <p:txBody>
          <a:bodyPr>
            <a:normAutofit/>
          </a:bodyPr>
          <a:lstStyle/>
          <a:p>
            <a:pPr marL="0" indent="0">
              <a:buNone/>
            </a:pPr>
            <a:r>
              <a:rPr lang="en-US" sz="1200" dirty="0"/>
              <a:t>Ans. 7: Business Case for Online Agriculture Store Project</a:t>
            </a:r>
            <a:endParaRPr lang="en-US" sz="1200" dirty="0">
              <a:ea typeface="+mj-ea"/>
              <a:cs typeface="+mj-cs"/>
            </a:endParaRPr>
          </a:p>
          <a:p>
            <a:pPr marL="0" indent="0">
              <a:buNone/>
            </a:pPr>
            <a:r>
              <a:rPr lang="en-IN" sz="1200" b="1" dirty="0">
                <a:ea typeface="+mj-ea"/>
                <a:cs typeface="+mj-cs"/>
              </a:rPr>
              <a:t>Executive Summary:</a:t>
            </a:r>
          </a:p>
          <a:p>
            <a:pPr marL="0" indent="0">
              <a:buNone/>
            </a:pPr>
            <a:r>
              <a:rPr lang="en-IN" sz="1200" dirty="0">
                <a:ea typeface="+mj-ea"/>
                <a:cs typeface="+mj-cs"/>
              </a:rPr>
              <a:t>This project, the Online Agriculture Store, was initiated to address various challenges faced by farmers, particularly in remote areas and to create a solution that facilitates easier access to agricultural products such as fertilizers, seeds, and pesticides</a:t>
            </a:r>
            <a:r>
              <a:rPr lang="en-US" sz="1200" dirty="0">
                <a:ea typeface="+mj-ea"/>
                <a:cs typeface="+mj-cs"/>
              </a:rPr>
              <a:t>. It also aligns with the Owner of the Soony’s company  Mr. Henry, who wants to help others to fulfil their dreams.</a:t>
            </a:r>
          </a:p>
          <a:p>
            <a:pPr marL="0" indent="0">
              <a:buNone/>
            </a:pPr>
            <a:endParaRPr lang="en-IN" sz="1200" dirty="0">
              <a:ea typeface="+mj-ea"/>
              <a:cs typeface="+mj-cs"/>
            </a:endParaRPr>
          </a:p>
          <a:p>
            <a:pPr marL="0" indent="0">
              <a:buNone/>
            </a:pPr>
            <a:r>
              <a:rPr lang="en-IN" sz="1200" b="1" dirty="0">
                <a:ea typeface="+mj-ea"/>
                <a:cs typeface="+mj-cs"/>
              </a:rPr>
              <a:t>Project Objective:</a:t>
            </a:r>
          </a:p>
          <a:p>
            <a:pPr marL="0" indent="0">
              <a:buNone/>
            </a:pPr>
            <a:r>
              <a:rPr lang="en-IN" sz="1200" dirty="0">
                <a:ea typeface="+mj-ea"/>
                <a:cs typeface="+mj-cs"/>
              </a:rPr>
              <a:t>The Current problems of the farmers particularly in remote area is </a:t>
            </a:r>
            <a:r>
              <a:rPr lang="en-US" sz="1200" dirty="0">
                <a:ea typeface="+mj-ea"/>
                <a:cs typeface="+mj-cs"/>
              </a:rPr>
              <a:t>difficulties in procuring fertilizers, limited availability of seeds, low quality of seeds which may lead to poor crop production. lack of access to pesticides makes it difficult to control pests in crops. Without proper pest control, it may lead to diseases and pests, resulting in poor harvests and lower profitability. There are chances of different challenges likes Limited Technology access, Delivery Transportation cost can be high due to poor infrastructure, insufficient supply, Unaware of product details which often misleads them to buy low quality product which result in poor crop production.  </a:t>
            </a:r>
            <a:endParaRPr lang="en-US" sz="1200" b="1" dirty="0">
              <a:ea typeface="+mj-ea"/>
              <a:cs typeface="+mj-cs"/>
            </a:endParaRPr>
          </a:p>
          <a:p>
            <a:pPr marL="0" indent="0">
              <a:buNone/>
            </a:pPr>
            <a:r>
              <a:rPr lang="en-US" sz="1200" b="1" dirty="0">
                <a:ea typeface="+mj-ea"/>
                <a:cs typeface="+mj-cs"/>
              </a:rPr>
              <a:t>Project Scope:</a:t>
            </a:r>
          </a:p>
          <a:p>
            <a:pPr marL="0" indent="0">
              <a:buNone/>
            </a:pPr>
            <a:r>
              <a:rPr lang="en-US" sz="1200" dirty="0">
                <a:ea typeface="+mj-ea"/>
                <a:cs typeface="+mj-cs"/>
              </a:rPr>
              <a:t>With this initiative, There are possibility to solve many problems like, ease access of all the agricultural products they need to grow their crops, bridge Gap between farmers and manufactures, increase awareness about product, low transportation cost at delivery will be done at the door step and the most important that it will enhance productivity and income of the rural and remote area farmers. </a:t>
            </a:r>
          </a:p>
          <a:p>
            <a:pPr marL="0" indent="0">
              <a:spcBef>
                <a:spcPts val="0"/>
              </a:spcBef>
              <a:buNone/>
            </a:pPr>
            <a:endParaRPr lang="en-IN" sz="1300" dirty="0">
              <a:ea typeface="+mj-ea"/>
              <a:cs typeface="+mj-cs"/>
            </a:endParaRPr>
          </a:p>
          <a:p>
            <a:pPr>
              <a:spcBef>
                <a:spcPts val="0"/>
              </a:spcBef>
            </a:pPr>
            <a:endParaRPr lang="en-IN" sz="1200" dirty="0">
              <a:ea typeface="+mj-ea"/>
              <a:cs typeface="+mj-cs"/>
            </a:endParaRPr>
          </a:p>
          <a:p>
            <a:pPr marL="0" indent="0">
              <a:spcBef>
                <a:spcPts val="0"/>
              </a:spcBef>
              <a:buNone/>
            </a:pPr>
            <a:endParaRPr lang="en-IN" sz="1200" dirty="0">
              <a:ea typeface="+mj-ea"/>
              <a:cs typeface="+mj-cs"/>
            </a:endParaRPr>
          </a:p>
          <a:p>
            <a:pPr marL="0" indent="0">
              <a:spcBef>
                <a:spcPts val="0"/>
              </a:spcBef>
              <a:buNone/>
            </a:pPr>
            <a:endParaRPr lang="en-IN" sz="1200" dirty="0">
              <a:ea typeface="+mj-ea"/>
              <a:cs typeface="+mj-cs"/>
            </a:endParaRPr>
          </a:p>
          <a:p>
            <a:pPr marL="0" indent="0">
              <a:spcBef>
                <a:spcPts val="0"/>
              </a:spcBef>
              <a:buNone/>
            </a:pPr>
            <a:endParaRPr lang="en-US" sz="1200" dirty="0">
              <a:ea typeface="+mj-ea"/>
              <a:cs typeface="+mj-cs"/>
            </a:endParaRPr>
          </a:p>
        </p:txBody>
      </p:sp>
    </p:spTree>
    <p:extLst>
      <p:ext uri="{BB962C8B-B14F-4D97-AF65-F5344CB8AC3E}">
        <p14:creationId xmlns:p14="http://schemas.microsoft.com/office/powerpoint/2010/main" val="4868017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34180</TotalTime>
  <Words>5407</Words>
  <Application>Microsoft Office PowerPoint</Application>
  <PresentationFormat>Widescreen</PresentationFormat>
  <Paragraphs>604</Paragraphs>
  <Slides>26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26</vt:i4>
      </vt:variant>
    </vt:vector>
  </HeadingPairs>
  <TitlesOfParts>
    <vt:vector size="34" baseType="lpstr">
      <vt:lpstr>Aptos</vt:lpstr>
      <vt:lpstr>Arial</vt:lpstr>
      <vt:lpstr>Calibri</vt:lpstr>
      <vt:lpstr>Calibri Light</vt:lpstr>
      <vt:lpstr>Symbol</vt:lpstr>
      <vt:lpstr>Times New Roman</vt:lpstr>
      <vt:lpstr>Wingdings</vt:lpstr>
      <vt:lpstr>Office Theme</vt:lpstr>
      <vt:lpstr>Decode the case Study </vt:lpstr>
      <vt:lpstr>Q.1-  Identify Business Process Model for Online Agriculture Store – (Goal, Inputs, Resources, Outputs, Activities, Value created to the end Customer)  </vt:lpstr>
      <vt:lpstr>Q. 2- Mr Karthik is doing SWOT analysis before he accepts this project. What Aspects he Should consider as Strengths, as Weaknesses, as Opportunity and as Threats.   </vt:lpstr>
      <vt:lpstr>Q.3- Mr Karthik is trying to do feasibility study on doing this project in Technology (Java), Please help him with points (HW SW Trained Resources Budget Time frame) to consider in feasibility Study.</vt:lpstr>
      <vt:lpstr>Q.4- Mr Karthik must submit Gap Analysis to Mr Henry to convince to initiate this project. What points (compare AS-IS existing process with TO-BE future Process) to showcase in the GAP Analysis </vt:lpstr>
      <vt:lpstr>Q.5- List down different risk factors that may be involved (BA Risks And process/Project Risks) </vt:lpstr>
      <vt:lpstr>Q.6- Perform stakeholder analysis (RACI Matrix) to find out the key stakeholders who can take Decisions and Who are the influencers </vt:lpstr>
      <vt:lpstr>PowerPoint Presentation</vt:lpstr>
      <vt:lpstr>Q.7-  Help Mr Karthik to prepare a business case document .</vt:lpstr>
      <vt:lpstr>Stake Holders:</vt:lpstr>
      <vt:lpstr>Assumptions: </vt:lpstr>
      <vt:lpstr>PowerPoint Presentation</vt:lpstr>
      <vt:lpstr>Q.8- The Committee of Mr. Henry , Mr Pandu , and Mr Dooku and Mr Karthik are having a discussion on the Project Development Approach. Mr Karthik explained to Mr. Henry about SDLC. And four methodologies like Sequential Iterative Evolutionary and Agile. Please share your thoughts and clarity on Methodologies </vt:lpstr>
      <vt:lpstr>PowerPoint Presentation</vt:lpstr>
      <vt:lpstr>PowerPoint Presentation</vt:lpstr>
      <vt:lpstr>Q.9- Waterfall RUP Spiral and Scrum Models (They discussed models in SDLC like waterfall RUP Spiral and Scrum . You put forth your understanding on these models)</vt:lpstr>
      <vt:lpstr>PowerPoint Presentation</vt:lpstr>
      <vt:lpstr>PowerPoint Presentation</vt:lpstr>
      <vt:lpstr>PowerPoint Presentation</vt:lpstr>
      <vt:lpstr>Q.10- When the APT IT SOLUTIONS company got the project to make this online agriculture product store, there is a difference of opinion between a couple of SMEs and the project team regarding which methodology would be more suitable for this project. SMEs are stressing on using the V model and the project team is leaning more onto the side of waterfall model. As a business analyst, which methodology do you think would be better for this project?   Waterfall Vs V-Model?  Ans.10- Please find the below difference and then based on it My recommendation at the end.</vt:lpstr>
      <vt:lpstr>PowerPoint Presentation</vt:lpstr>
      <vt:lpstr> Q.12 – Gantt Chart.  The Committee of Mr. Henry, Mr Pandu, and Mr Dooku discussed with Mr Karthik and finalised on the V Model approach (RG, RA, Design, D1, T1, D2, T2, D3, T3, D4, T4 and UAT) Mr Vandanam is mapped as a PM to this project. He studies this Project and Prepares a Gantt chart with V Model (RG, RA, Design, D1, T1, D2, T2, D3, T3, D4, T4 and UAT) as development process and the Resources are PM, BA, Java Developers, testers, DB Admin, NW Admin.      Ans.12 - Below are the Gannt Chart    </vt:lpstr>
      <vt:lpstr>PowerPoint Presentation</vt:lpstr>
      <vt:lpstr>Question 14 – Preparer Timesheets of a BA in various stages of SDLC  - 20 marks </vt:lpstr>
      <vt:lpstr>PowerPoint Presentation</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Suman Samaiya</dc:creator>
  <cp:lastModifiedBy>Suman Samaiya</cp:lastModifiedBy>
  <cp:revision>2</cp:revision>
  <dcterms:created xsi:type="dcterms:W3CDTF">2025-03-17T11:06:42Z</dcterms:created>
  <dcterms:modified xsi:type="dcterms:W3CDTF">2025-04-15T14:16:17Z</dcterms:modified>
</cp:coreProperties>
</file>