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71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8A024-D688-467E-A219-A46691EF1477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B3A73-2246-4844-90C4-DC2AB29E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2606" y="1681316"/>
            <a:ext cx="6629400" cy="225158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354" y="4090215"/>
            <a:ext cx="6629400" cy="904568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B84E-F571-40E9-B850-25A65A371F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71C0-F9CB-4D6B-8F00-D8949B9A53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8A1C-A8E3-4091-B076-B65EAC396A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7ED0-6C56-4C73-B08D-6DBB87A2F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21" y="200795"/>
            <a:ext cx="8259098" cy="10180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06014"/>
            <a:ext cx="8246070" cy="496528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106" y="542050"/>
            <a:ext cx="6283782" cy="96713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239" y="1691148"/>
            <a:ext cx="6304935" cy="456018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76BF-534B-4C0A-8FE0-906224F71C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0CFD-5E56-430C-B753-3ED30C1D6A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455E-656D-439A-8797-966D491C9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16" y="244210"/>
            <a:ext cx="8093365" cy="101803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2315508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945371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3" y="2315508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3" y="2945371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8B18-FEF7-4D5F-A39B-93D6D9272D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FE8C7-9A19-4281-AEE6-639DAA1CE3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9376-3BDF-465F-A33F-AEC963345E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6582-87A7-413C-BD51-2E8B0B83BC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58E51-19F4-4847-A416-D9C5935D4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7968" y="1759975"/>
            <a:ext cx="6666270" cy="1927116"/>
          </a:xfrm>
        </p:spPr>
        <p:txBody>
          <a:bodyPr>
            <a:normAutofit/>
          </a:bodyPr>
          <a:lstStyle/>
          <a:p>
            <a:r>
              <a:rPr lang="en-US" dirty="0" smtClean="0"/>
              <a:t>QAD Enhancement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1097" y="4011550"/>
            <a:ext cx="6666270" cy="973391"/>
          </a:xfrm>
        </p:spPr>
        <p:txBody>
          <a:bodyPr/>
          <a:lstStyle/>
          <a:p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2160" y="4432027"/>
            <a:ext cx="2133600" cy="365125"/>
          </a:xfrm>
        </p:spPr>
        <p:txBody>
          <a:bodyPr/>
          <a:lstStyle/>
          <a:p>
            <a:fld id="{47968317-2844-4BA5-A6A1-D8598B8A0CD8}" type="datetime1">
              <a:rPr lang="en-US" smtClean="0">
                <a:solidFill>
                  <a:schemeClr val="bg1"/>
                </a:solidFill>
              </a:rPr>
              <a:pPr/>
              <a:t>1/16/2025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2290" name="Picture 2" descr="File:Qad logo.gif - Wikimedia Comm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-27384"/>
            <a:ext cx="1584176" cy="1584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3"/>
            <a:ext cx="8246070" cy="46805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Establish Project Team and Define Objectives</a:t>
            </a:r>
            <a:r>
              <a:rPr lang="en-US" dirty="0" smtClean="0"/>
              <a:t>: Assemble a cross-functional team and clearly define project goals and success criteria.</a:t>
            </a:r>
          </a:p>
          <a:p>
            <a:r>
              <a:rPr lang="en-US" b="1" dirty="0" smtClean="0"/>
              <a:t>Conduct Sprint Planning and Prioritize Features</a:t>
            </a:r>
            <a:r>
              <a:rPr lang="en-US" dirty="0" smtClean="0"/>
              <a:t>: Break down the project into sprints, prioritize tasks such as data retrieval optimization, UI redesign, and cloud migration based on business needs.</a:t>
            </a:r>
          </a:p>
          <a:p>
            <a:r>
              <a:rPr lang="en-US" b="1" dirty="0" smtClean="0"/>
              <a:t>Iterative Solution Design and Development</a:t>
            </a:r>
            <a:r>
              <a:rPr lang="en-US" dirty="0" smtClean="0"/>
              <a:t>: Develop and implement improvements in short iterations, regularly reviewing progress with stakeholders and adjusting based on feedback.</a:t>
            </a:r>
          </a:p>
          <a:p>
            <a:r>
              <a:rPr lang="en-US" b="1" dirty="0" smtClean="0"/>
              <a:t>Test and Validate in Each Sprint</a:t>
            </a:r>
            <a:r>
              <a:rPr lang="en-US" dirty="0" smtClean="0"/>
              <a:t>: Conduct testing after each sprint to ensure features are meeting requirements, such as validating data retrieval speed and UI usability.</a:t>
            </a:r>
          </a:p>
          <a:p>
            <a:r>
              <a:rPr lang="en-US" b="1" dirty="0" smtClean="0"/>
              <a:t>Continuous Integration and Deployment</a:t>
            </a:r>
            <a:r>
              <a:rPr lang="en-US" dirty="0" smtClean="0"/>
              <a:t>: Use CI/CD pipelines for seamless updates and integrations, ensuring that all components work together effectively as the system evolves.</a:t>
            </a:r>
          </a:p>
          <a:p>
            <a:r>
              <a:rPr lang="en-US" b="1" dirty="0" smtClean="0"/>
              <a:t>Regular Reviews and Adjustments</a:t>
            </a:r>
            <a:r>
              <a:rPr lang="en-US" dirty="0" smtClean="0"/>
              <a:t>: Hold sprint review meetings to gather feedback, assess progress, and refine the solution to meet evolving requirements and challenges.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628800"/>
            <a:ext cx="8246070" cy="4742501"/>
          </a:xfrm>
        </p:spPr>
        <p:txBody>
          <a:bodyPr>
            <a:normAutofit/>
          </a:bodyPr>
          <a:lstStyle/>
          <a:p>
            <a:pPr fontAlgn="base"/>
            <a:r>
              <a:rPr lang="en-US" sz="2000" dirty="0" smtClean="0"/>
              <a:t>We will use Scrum model or iterative approach to complete the project</a:t>
            </a:r>
            <a:r>
              <a:rPr lang="en-US" sz="2000" dirty="0" smtClean="0"/>
              <a:t>.</a:t>
            </a:r>
          </a:p>
          <a:p>
            <a:pPr fontAlgn="base">
              <a:buNone/>
            </a:pPr>
            <a:r>
              <a:rPr lang="en-US" sz="2000" dirty="0" smtClean="0"/>
              <a:t> </a:t>
            </a:r>
          </a:p>
          <a:p>
            <a:pPr fontAlgn="base"/>
            <a:r>
              <a:rPr lang="en-US" sz="2000" dirty="0" smtClean="0"/>
              <a:t>Scrum model will help us to achieve the objective in which each iteration/sprint will deliver some clearly visible module </a:t>
            </a:r>
            <a:r>
              <a:rPr lang="en-US" sz="2000" dirty="0" smtClean="0"/>
              <a:t>migration</a:t>
            </a:r>
          </a:p>
          <a:p>
            <a:pPr fontAlgn="base"/>
            <a:endParaRPr lang="en-US" sz="2000" dirty="0" smtClean="0"/>
          </a:p>
          <a:p>
            <a:pPr fontAlgn="base"/>
            <a:r>
              <a:rPr lang="en-US" sz="2000" dirty="0" smtClean="0"/>
              <a:t>Meetings involved in this process are </a:t>
            </a:r>
            <a:r>
              <a:rPr lang="en-US" sz="2000" b="1" dirty="0" smtClean="0"/>
              <a:t>Project Kick-off</a:t>
            </a:r>
            <a:r>
              <a:rPr lang="en-US" sz="2000" dirty="0" smtClean="0"/>
              <a:t>, </a:t>
            </a:r>
            <a:r>
              <a:rPr lang="en-US" sz="2000" b="1" dirty="0" smtClean="0"/>
              <a:t>Sprint Planning, Daily Scrum,</a:t>
            </a:r>
            <a:r>
              <a:rPr lang="en-US" sz="2000" dirty="0" smtClean="0"/>
              <a:t> </a:t>
            </a:r>
            <a:r>
              <a:rPr lang="en-US" sz="2000" b="1" dirty="0" smtClean="0"/>
              <a:t>Backlog Refinement,</a:t>
            </a:r>
            <a:r>
              <a:rPr lang="en-US" sz="2000" dirty="0" smtClean="0"/>
              <a:t> </a:t>
            </a:r>
            <a:r>
              <a:rPr lang="en-US" sz="2000" b="1" dirty="0" smtClean="0"/>
              <a:t>Sprint Review, Sprint Retrospective,</a:t>
            </a:r>
            <a:r>
              <a:rPr lang="en-US" sz="2000" dirty="0" smtClean="0"/>
              <a:t> </a:t>
            </a:r>
            <a:r>
              <a:rPr lang="en-US" sz="2000" b="1" dirty="0" smtClean="0"/>
              <a:t>Repeat Daily Scrums</a:t>
            </a:r>
            <a:r>
              <a:rPr lang="en-US" sz="2000" dirty="0" smtClean="0"/>
              <a:t>, </a:t>
            </a:r>
            <a:r>
              <a:rPr lang="en-US" sz="2000" b="1" dirty="0" smtClean="0"/>
              <a:t>Final </a:t>
            </a:r>
            <a:r>
              <a:rPr lang="en-US" sz="2000" b="1" dirty="0" smtClean="0"/>
              <a:t>Retrospective</a:t>
            </a:r>
          </a:p>
          <a:p>
            <a:pPr fontAlgn="base"/>
            <a:endParaRPr lang="en-US" sz="2000" dirty="0" smtClean="0"/>
          </a:p>
          <a:p>
            <a:pPr fontAlgn="base"/>
            <a:r>
              <a:rPr lang="en-US" sz="2000" dirty="0" smtClean="0"/>
              <a:t>Few consultation with SME with respect to regulations and guidelines needs to be done.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</a:t>
            </a:r>
          </a:p>
          <a:p>
            <a:pPr lvl="1"/>
            <a:r>
              <a:rPr lang="en-US" dirty="0" smtClean="0"/>
              <a:t>Project Sponsor: </a:t>
            </a:r>
            <a:r>
              <a:rPr lang="en-US" dirty="0" err="1" smtClean="0"/>
              <a:t>Devendra</a:t>
            </a:r>
            <a:r>
              <a:rPr lang="en-US" dirty="0" smtClean="0"/>
              <a:t> </a:t>
            </a:r>
            <a:r>
              <a:rPr lang="en-US" dirty="0" err="1" smtClean="0"/>
              <a:t>Chaudhari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Project Manager : </a:t>
            </a:r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Developers : </a:t>
            </a:r>
            <a:r>
              <a:rPr lang="en-US" dirty="0" err="1" smtClean="0"/>
              <a:t>Rudransh</a:t>
            </a:r>
            <a:r>
              <a:rPr lang="en-US" dirty="0" smtClean="0"/>
              <a:t>, </a:t>
            </a:r>
            <a:r>
              <a:rPr lang="en-US" dirty="0" err="1" smtClean="0"/>
              <a:t>Tweesha</a:t>
            </a:r>
            <a:r>
              <a:rPr lang="en-US" dirty="0" smtClean="0"/>
              <a:t>, </a:t>
            </a:r>
            <a:r>
              <a:rPr lang="en-US" dirty="0" err="1" smtClean="0"/>
              <a:t>Moksh</a:t>
            </a:r>
            <a:r>
              <a:rPr lang="en-US" dirty="0" smtClean="0"/>
              <a:t>, </a:t>
            </a:r>
            <a:r>
              <a:rPr lang="en-US" dirty="0" err="1" smtClean="0"/>
              <a:t>Ishika</a:t>
            </a:r>
            <a:r>
              <a:rPr lang="en-US" dirty="0" smtClean="0"/>
              <a:t>, </a:t>
            </a:r>
            <a:r>
              <a:rPr lang="en-US" dirty="0" err="1" smtClean="0"/>
              <a:t>Laksh</a:t>
            </a:r>
            <a:r>
              <a:rPr lang="en-US" dirty="0" smtClean="0"/>
              <a:t> and </a:t>
            </a:r>
            <a:r>
              <a:rPr lang="en-US" dirty="0" err="1" smtClean="0"/>
              <a:t>Ishani</a:t>
            </a:r>
            <a:endParaRPr lang="en-US" dirty="0" smtClean="0"/>
          </a:p>
          <a:p>
            <a:pPr lvl="1"/>
            <a:r>
              <a:rPr lang="en-US" dirty="0" smtClean="0"/>
              <a:t>Testers: </a:t>
            </a:r>
            <a:r>
              <a:rPr lang="en-US" dirty="0" err="1" smtClean="0"/>
              <a:t>Shobha</a:t>
            </a:r>
            <a:r>
              <a:rPr lang="en-US" dirty="0" smtClean="0"/>
              <a:t> and </a:t>
            </a:r>
            <a:r>
              <a:rPr lang="en-US" dirty="0" err="1" smtClean="0"/>
              <a:t>Pramod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Network Admin: </a:t>
            </a:r>
            <a:r>
              <a:rPr lang="en-US" dirty="0" err="1" smtClean="0"/>
              <a:t>Dhaval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</a:t>
            </a:r>
          </a:p>
          <a:p>
            <a:pPr lvl="1"/>
            <a:r>
              <a:rPr lang="en-US" dirty="0" smtClean="0"/>
              <a:t>Project to be completed in 12 Months time span</a:t>
            </a:r>
          </a:p>
          <a:p>
            <a:r>
              <a:rPr lang="en-US" dirty="0" smtClean="0"/>
              <a:t>Budget </a:t>
            </a:r>
          </a:p>
          <a:p>
            <a:pPr lvl="1"/>
            <a:r>
              <a:rPr lang="en-US" dirty="0" smtClean="0"/>
              <a:t>Budget allotted is 2 Cr. </a:t>
            </a:r>
          </a:p>
          <a:p>
            <a:r>
              <a:rPr lang="en-US" dirty="0" smtClean="0"/>
              <a:t>Software and Hardware (Not to exceeded. 50 </a:t>
            </a:r>
            <a:r>
              <a:rPr lang="en-US" dirty="0" err="1" smtClean="0"/>
              <a:t>lacs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Latest Version of JAVA for App development and testing </a:t>
            </a:r>
          </a:p>
          <a:p>
            <a:pPr lvl="1"/>
            <a:r>
              <a:rPr lang="en-US" dirty="0" smtClean="0"/>
              <a:t>Laptops </a:t>
            </a:r>
          </a:p>
          <a:p>
            <a:pPr lvl="1"/>
            <a:r>
              <a:rPr lang="en-US" dirty="0" smtClean="0"/>
              <a:t>Firewalls and VPNs to protect Data </a:t>
            </a:r>
          </a:p>
          <a:p>
            <a:pPr lvl="1"/>
            <a:r>
              <a:rPr lang="en-US" dirty="0" smtClean="0"/>
              <a:t>Wi-Fi, Router installation and maintenance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Dependencies: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84784"/>
            <a:ext cx="8246070" cy="4886517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Integration Challenges</a:t>
            </a:r>
            <a:r>
              <a:rPr lang="en-US" sz="1800" dirty="0" smtClean="0"/>
              <a:t>: Dependencies on third-party systems or legacy applications may cause delays if integration points are not well-defined or compatible with Agile iterations.</a:t>
            </a:r>
          </a:p>
          <a:p>
            <a:r>
              <a:rPr lang="en-US" sz="1800" b="1" dirty="0" smtClean="0"/>
              <a:t>Data Migration Complexity</a:t>
            </a:r>
            <a:r>
              <a:rPr lang="en-US" sz="1800" dirty="0" smtClean="0"/>
              <a:t>: Migrating data to the cloud or optimizing data retrieval can be complex and dependent on the availability and accuracy of existing data, potentially causing delays.</a:t>
            </a:r>
          </a:p>
          <a:p>
            <a:r>
              <a:rPr lang="en-US" sz="1800" b="1" dirty="0" smtClean="0"/>
              <a:t>Vendor Reliability</a:t>
            </a:r>
            <a:r>
              <a:rPr lang="en-US" sz="1800" dirty="0" smtClean="0"/>
              <a:t>: Dependency on QAD vendors or third-party service providers for support, updates, or customizations may lead to delays if the vendor does not meet deadlines or quality standards.</a:t>
            </a:r>
          </a:p>
          <a:p>
            <a:r>
              <a:rPr lang="en-US" sz="1800" b="1" dirty="0" smtClean="0"/>
              <a:t>Testing Bottlenecks</a:t>
            </a:r>
            <a:r>
              <a:rPr lang="en-US" sz="1800" dirty="0" smtClean="0"/>
              <a:t>: Agile focuses on continuous testing, but limited resources or complex testing scenarios (e.g., data validation, system integrations) can create bottlenecks and delay sprints.</a:t>
            </a:r>
          </a:p>
          <a:p>
            <a:r>
              <a:rPr lang="en-US" sz="1800" b="1" dirty="0" smtClean="0"/>
              <a:t>Cloud Transition Risks</a:t>
            </a:r>
            <a:r>
              <a:rPr lang="en-US" sz="1800" dirty="0" smtClean="0"/>
              <a:t>: Transitioning QAD to the cloud could face unexpected compatibility or performance issues, especially during early iterations, delaying full deployment.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5" y="200795"/>
            <a:ext cx="4742483" cy="1018035"/>
          </a:xfrm>
        </p:spPr>
        <p:txBody>
          <a:bodyPr>
            <a:normAutofit/>
          </a:bodyPr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Slow US QAD Data Retrieval</a:t>
            </a:r>
            <a:r>
              <a:rPr lang="en-US" dirty="0" smtClean="0"/>
              <a:t>: Retrieving data from the US-based QAD system is significantly slower compared to EU systems, leading to frequent timeout errors during the night run.</a:t>
            </a:r>
          </a:p>
          <a:p>
            <a:endParaRPr lang="en-US" dirty="0" smtClean="0"/>
          </a:p>
          <a:p>
            <a:r>
              <a:rPr lang="en-US" b="1" dirty="0" smtClean="0"/>
              <a:t>Stored Procedure Not Fetching Data</a:t>
            </a:r>
            <a:r>
              <a:rPr lang="en-US" dirty="0" smtClean="0"/>
              <a:t>: The stored procedure using a </a:t>
            </a:r>
            <a:r>
              <a:rPr lang="en-US" dirty="0" err="1" smtClean="0"/>
              <a:t>preselectquerybatch</a:t>
            </a:r>
            <a:r>
              <a:rPr lang="en-US" dirty="0" smtClean="0"/>
              <a:t> for fetching 2022 data from QAD is not retrieving any records, with the exception of the </a:t>
            </a:r>
            <a:r>
              <a:rPr lang="en-US" dirty="0" err="1" smtClean="0"/>
              <a:t>ac_mstr</a:t>
            </a:r>
            <a:r>
              <a:rPr lang="en-US" dirty="0" smtClean="0"/>
              <a:t> table.</a:t>
            </a:r>
          </a:p>
          <a:p>
            <a:endParaRPr lang="en-US" dirty="0" smtClean="0"/>
          </a:p>
          <a:p>
            <a:r>
              <a:rPr lang="en-US" b="1" dirty="0" smtClean="0"/>
              <a:t>Pipeline Running Without Data Transfer</a:t>
            </a:r>
            <a:r>
              <a:rPr lang="en-US" dirty="0" smtClean="0"/>
              <a:t>: The pipeline runs for over 30 minutes without successfully reading or writing any data from the QAD system, resulting in no data being processed.</a:t>
            </a:r>
          </a:p>
          <a:p>
            <a:endParaRPr lang="en-US" dirty="0" smtClean="0"/>
          </a:p>
          <a:p>
            <a:r>
              <a:rPr lang="en-US" b="1" dirty="0" smtClean="0"/>
              <a:t>Failure in Data Transfer for Most Tables</a:t>
            </a:r>
            <a:r>
              <a:rPr lang="en-US" dirty="0" smtClean="0"/>
              <a:t>: While data is retrieved from the </a:t>
            </a:r>
            <a:r>
              <a:rPr lang="en-US" dirty="0" err="1" smtClean="0"/>
              <a:t>ac_mstr</a:t>
            </a:r>
            <a:r>
              <a:rPr lang="en-US" dirty="0" smtClean="0"/>
              <a:t> table, other QAD tables continuously run without transferring any data, causing delays and stalling the process.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412776"/>
            <a:ext cx="8246070" cy="495852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Slow Performance</a:t>
            </a:r>
            <a:r>
              <a:rPr lang="en-US" dirty="0" smtClean="0"/>
              <a:t>: Data retrieval, especially from remote locations, is often slow, causing delays.</a:t>
            </a:r>
          </a:p>
          <a:p>
            <a:r>
              <a:rPr lang="en-US" b="1" dirty="0" smtClean="0"/>
              <a:t>Complex Integration</a:t>
            </a:r>
            <a:r>
              <a:rPr lang="en-US" dirty="0" smtClean="0"/>
              <a:t>: Integration with other systems is challenging, leading to synchronization issues.</a:t>
            </a:r>
          </a:p>
          <a:p>
            <a:r>
              <a:rPr lang="en-US" b="1" dirty="0" smtClean="0"/>
              <a:t>Limited Scalability</a:t>
            </a:r>
            <a:r>
              <a:rPr lang="en-US" dirty="0" smtClean="0"/>
              <a:t>: QAD struggles to scale, causing performance bottlenecks as business grows.</a:t>
            </a:r>
          </a:p>
          <a:p>
            <a:r>
              <a:rPr lang="en-US" b="1" dirty="0" smtClean="0"/>
              <a:t>Cumbersome User Interface</a:t>
            </a:r>
            <a:r>
              <a:rPr lang="en-US" dirty="0" smtClean="0"/>
              <a:t>: The interface is difficult to navigate, reducing user efficiency.</a:t>
            </a:r>
          </a:p>
          <a:p>
            <a:r>
              <a:rPr lang="en-US" b="1" dirty="0" smtClean="0"/>
              <a:t>Data Inconsistencies</a:t>
            </a:r>
            <a:r>
              <a:rPr lang="en-US" dirty="0" smtClean="0"/>
              <a:t>: Issues with data retrieval and transfer lead to incomplete records.</a:t>
            </a:r>
          </a:p>
          <a:p>
            <a:r>
              <a:rPr lang="en-US" b="1" dirty="0" smtClean="0"/>
              <a:t>Lack of Flexibility</a:t>
            </a:r>
            <a:r>
              <a:rPr lang="en-US" dirty="0" smtClean="0"/>
              <a:t>: Customization for specific needs is time-consuming and difficult.</a:t>
            </a:r>
          </a:p>
          <a:p>
            <a:r>
              <a:rPr lang="en-US" b="1" dirty="0" smtClean="0"/>
              <a:t>Support Challenges</a:t>
            </a:r>
            <a:r>
              <a:rPr lang="en-US" dirty="0" smtClean="0"/>
              <a:t>: Ongoing maintenance can be resource-heavy, with slow vendor support.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64488" cy="5263346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Optimize Data Retrieval</a:t>
            </a:r>
            <a:r>
              <a:rPr lang="en-US" sz="1800" dirty="0" smtClean="0"/>
              <a:t>: Implement caching mechanisms or consider using more efficient query structures to speed up data retrieval, especially for remote locations.</a:t>
            </a:r>
          </a:p>
          <a:p>
            <a:r>
              <a:rPr lang="en-US" sz="1800" b="1" dirty="0" smtClean="0"/>
              <a:t>Improve Integration Tools</a:t>
            </a:r>
            <a:r>
              <a:rPr lang="en-US" sz="1800" dirty="0" smtClean="0"/>
              <a:t>: Invest in advanced integration platforms or middleware that can simplify and automate the connection between QAD and other systems, improving data synchronization.</a:t>
            </a:r>
          </a:p>
          <a:p>
            <a:r>
              <a:rPr lang="en-US" sz="1800" b="1" dirty="0" smtClean="0"/>
              <a:t>Cloud Migration</a:t>
            </a:r>
            <a:r>
              <a:rPr lang="en-US" sz="1800" dirty="0" smtClean="0"/>
              <a:t>: Transition to a cloud-based solution to improve scalability, performance, and reduce maintenance overheads.</a:t>
            </a:r>
          </a:p>
          <a:p>
            <a:r>
              <a:rPr lang="en-US" sz="1800" b="1" dirty="0" smtClean="0"/>
              <a:t>User Interface Revamp</a:t>
            </a:r>
            <a:r>
              <a:rPr lang="en-US" sz="1800" dirty="0" smtClean="0"/>
              <a:t>: Redesign the user interface for better usability and a more intuitive experience, reducing the learning curve for users.</a:t>
            </a:r>
          </a:p>
          <a:p>
            <a:r>
              <a:rPr lang="en-US" sz="1800" b="1" dirty="0" smtClean="0"/>
              <a:t>Data Quality Management</a:t>
            </a:r>
            <a:r>
              <a:rPr lang="en-US" sz="1800" dirty="0" smtClean="0"/>
              <a:t>: Implement automated data validation and error-checking processes to ensure data consistency and integrity across systems.</a:t>
            </a:r>
          </a:p>
          <a:p>
            <a:r>
              <a:rPr lang="en-US" sz="1800" b="1" dirty="0" smtClean="0"/>
              <a:t>Customization with Modern Tools</a:t>
            </a:r>
            <a:r>
              <a:rPr lang="en-US" sz="1800" dirty="0" smtClean="0"/>
              <a:t>: Leverage modern tools or APIs to make customizations easier and faster, reducing the complexity of adapting the system to business needs.</a:t>
            </a:r>
          </a:p>
          <a:p>
            <a:r>
              <a:rPr lang="en-US" sz="1800" b="1" dirty="0" smtClean="0"/>
              <a:t>Enhanced Support</a:t>
            </a:r>
            <a:r>
              <a:rPr lang="en-US" sz="1800" dirty="0" smtClean="0"/>
              <a:t>: Partner with the vendor for better support or explore third-party managed services to ensure timely issue resolution and minimize downtime.</a:t>
            </a:r>
          </a:p>
          <a:p>
            <a:r>
              <a:rPr lang="en-US" sz="1800" b="1" dirty="0" smtClean="0"/>
              <a:t>Regular System Audits and Upgrades</a:t>
            </a:r>
            <a:r>
              <a:rPr lang="en-US" sz="1800" dirty="0" smtClean="0"/>
              <a:t>: Conduct regular audits and updates to the system to ensure it runs efficiently, and identify and fix performance issues proactively.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Purpose Statement (Goals):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46070" cy="496528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Optimize Data Retrieval</a:t>
            </a:r>
            <a:r>
              <a:rPr lang="en-US" dirty="0" smtClean="0"/>
              <a:t>: Implement caching and optimize query structures to speed up data retrieval, particularly from remote locations, and reduce timeout errors.</a:t>
            </a:r>
          </a:p>
          <a:p>
            <a:r>
              <a:rPr lang="en-US" b="1" dirty="0" smtClean="0"/>
              <a:t>Improve Integration Tools</a:t>
            </a:r>
            <a:r>
              <a:rPr lang="en-US" dirty="0" smtClean="0"/>
              <a:t>: Invest in middleware or integration platforms to automate and simplify data synchronization between QAD and other systems, enhancing operational efficiency.</a:t>
            </a:r>
          </a:p>
          <a:p>
            <a:r>
              <a:rPr lang="en-US" b="1" dirty="0" smtClean="0"/>
              <a:t>Cloud Migration</a:t>
            </a:r>
            <a:r>
              <a:rPr lang="en-US" dirty="0" smtClean="0"/>
              <a:t>: Transition QAD to a cloud-based solution for improved scalability, performance, and reduced maintenance overhead, ensuring better resource management.</a:t>
            </a:r>
          </a:p>
          <a:p>
            <a:r>
              <a:rPr lang="en-US" b="1" dirty="0" smtClean="0"/>
              <a:t>User Interface Revamp</a:t>
            </a:r>
            <a:r>
              <a:rPr lang="en-US" dirty="0" smtClean="0"/>
              <a:t>: Redesign the QAD interface to be more intuitive and user-friendly, reducing the learning curve and enhancing user productivity.</a:t>
            </a:r>
          </a:p>
          <a:p>
            <a:r>
              <a:rPr lang="en-US" b="1" dirty="0" smtClean="0"/>
              <a:t>Data Quality Management</a:t>
            </a:r>
            <a:r>
              <a:rPr lang="en-US" dirty="0" smtClean="0"/>
              <a:t>: Implement automated data validation and error-checking processes to ensure consistent and accurate data across systems, improving overall system reliability.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Enhance Data Retrieval Performance</a:t>
            </a:r>
            <a:endParaRPr lang="en-US" dirty="0" smtClean="0"/>
          </a:p>
          <a:p>
            <a:r>
              <a:rPr lang="en-US" b="1" dirty="0" smtClean="0"/>
              <a:t>Streamline System Integration</a:t>
            </a:r>
            <a:endParaRPr lang="en-US" dirty="0" smtClean="0"/>
          </a:p>
          <a:p>
            <a:r>
              <a:rPr lang="en-US" b="1" dirty="0" smtClean="0"/>
              <a:t>Facilitate Cloud Transition</a:t>
            </a:r>
            <a:endParaRPr lang="en-US" dirty="0" smtClean="0"/>
          </a:p>
          <a:p>
            <a:r>
              <a:rPr lang="en-US" b="1" dirty="0" smtClean="0"/>
              <a:t>Improve User Experience</a:t>
            </a:r>
            <a:endParaRPr lang="en-US" dirty="0" smtClean="0"/>
          </a:p>
          <a:p>
            <a:r>
              <a:rPr lang="en-US" b="1" dirty="0" smtClean="0"/>
              <a:t>Ensure Data Consistency and Accuracy</a:t>
            </a:r>
            <a:endParaRPr lang="en-US" dirty="0" smtClean="0"/>
          </a:p>
          <a:p>
            <a:r>
              <a:rPr lang="en-US" b="1" dirty="0" smtClean="0"/>
              <a:t>Simplify Customization</a:t>
            </a:r>
            <a:endParaRPr lang="en-US" dirty="0" smtClean="0"/>
          </a:p>
          <a:p>
            <a:r>
              <a:rPr lang="en-US" b="1" dirty="0" smtClean="0"/>
              <a:t>Improve Support and Maintenance</a:t>
            </a:r>
            <a:endParaRPr lang="en-US" dirty="0" smtClean="0"/>
          </a:p>
          <a:p>
            <a:r>
              <a:rPr lang="en-US" b="1" dirty="0" smtClean="0"/>
              <a:t>Ensure System Optimization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Improved Data Retrieval Speed</a:t>
            </a:r>
            <a:r>
              <a:rPr lang="en-US" dirty="0" smtClean="0"/>
              <a:t>: Reduction in data retrieval time, with no timeout errors, especially from remote locations.</a:t>
            </a:r>
          </a:p>
          <a:p>
            <a:r>
              <a:rPr lang="en-US" b="1" dirty="0" smtClean="0"/>
              <a:t>Seamless System Integration</a:t>
            </a:r>
            <a:r>
              <a:rPr lang="en-US" dirty="0" smtClean="0"/>
              <a:t>: Successful real-time data synchronization between QAD and other systems without manual intervention.</a:t>
            </a:r>
          </a:p>
          <a:p>
            <a:r>
              <a:rPr lang="en-US" b="1" dirty="0" smtClean="0"/>
              <a:t>Successful Cloud Migration</a:t>
            </a:r>
            <a:r>
              <a:rPr lang="en-US" dirty="0" smtClean="0"/>
              <a:t>: QAD operates effectively in the cloud with improved scalability and performance, with minimal downtime during the transition.</a:t>
            </a:r>
          </a:p>
          <a:p>
            <a:r>
              <a:rPr lang="en-US" b="1" dirty="0" smtClean="0"/>
              <a:t>User Interface Usability</a:t>
            </a:r>
            <a:r>
              <a:rPr lang="en-US" dirty="0" smtClean="0"/>
              <a:t>: Increased user satisfaction and reduced training time due to a more intuitive and user-friendly interface.</a:t>
            </a:r>
          </a:p>
          <a:p>
            <a:r>
              <a:rPr lang="en-US" b="1" dirty="0" smtClean="0"/>
              <a:t>Data Accuracy</a:t>
            </a:r>
            <a:r>
              <a:rPr lang="en-US" dirty="0" smtClean="0"/>
              <a:t>: Consistent and accurate data across systems, with fewer data inconsistencies and errors.</a:t>
            </a:r>
          </a:p>
          <a:p>
            <a:r>
              <a:rPr lang="en-US" b="1" dirty="0" smtClean="0"/>
              <a:t>Efficient Customization</a:t>
            </a:r>
            <a:r>
              <a:rPr lang="en-US" dirty="0" smtClean="0"/>
              <a:t>: Faster and easier customizations made to QAD, meeting specific business needs without significant delays.</a:t>
            </a:r>
          </a:p>
          <a:p>
            <a:r>
              <a:rPr lang="en-US" b="1" dirty="0" smtClean="0"/>
              <a:t>Timely Issue Resolution</a:t>
            </a:r>
            <a:r>
              <a:rPr lang="en-US" dirty="0" smtClean="0"/>
              <a:t>: Faster resolution of issues through enhanced vendor support or third-party managed services.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Agile Methodology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Methods/Approach: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56792"/>
            <a:ext cx="8246070" cy="481450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Agile Methodology</a:t>
            </a:r>
            <a:r>
              <a:rPr lang="en-US" dirty="0" smtClean="0"/>
              <a:t> is an iterative project management approach that focuses on delivering small, incremental improvements through regular feedback and testing. It’s ideal for projects with evolving requirements, allowing teams to adapt quickly and efficiently.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this case, Agile is beneficial because:</a:t>
            </a:r>
          </a:p>
          <a:p>
            <a:r>
              <a:rPr lang="en-US" b="1" dirty="0" smtClean="0"/>
              <a:t>Frequent Feedback</a:t>
            </a:r>
            <a:r>
              <a:rPr lang="en-US" dirty="0" smtClean="0"/>
              <a:t>: Continuous reviews ensure that issues like data retrieval, integration, and UI improvements are addressed promptly.</a:t>
            </a:r>
          </a:p>
          <a:p>
            <a:r>
              <a:rPr lang="en-US" b="1" dirty="0" smtClean="0"/>
              <a:t>Flexibility</a:t>
            </a:r>
            <a:r>
              <a:rPr lang="en-US" dirty="0" smtClean="0"/>
              <a:t>: Agile allows for rapid adjustments as new challenges arise, keeping the project aligned with business goals.</a:t>
            </a:r>
          </a:p>
          <a:p>
            <a:r>
              <a:rPr lang="en-US" b="1" dirty="0" smtClean="0"/>
              <a:t>Incremental Delivery</a:t>
            </a:r>
            <a:r>
              <a:rPr lang="en-US" dirty="0" smtClean="0"/>
              <a:t>: Improvements are delivered in small, manageable chunks, reducing risk and ensuring stability.</a:t>
            </a:r>
          </a:p>
          <a:p>
            <a:r>
              <a:rPr lang="en-US" b="1" dirty="0" smtClean="0"/>
              <a:t>Stakeholder Involvement</a:t>
            </a:r>
            <a:r>
              <a:rPr lang="en-US" dirty="0" smtClean="0"/>
              <a:t>: Regular collaboration with stakeholders ensures the solution meets user needs effectively.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68C-DF04-408A-AF94-C1776E997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1289</Words>
  <Application>Microsoft Office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QAD Enhancement </vt:lpstr>
      <vt:lpstr>Situation</vt:lpstr>
      <vt:lpstr>Problems </vt:lpstr>
      <vt:lpstr>Opportunities</vt:lpstr>
      <vt:lpstr>Purpose Statement (Goals): </vt:lpstr>
      <vt:lpstr>Project Objectives:</vt:lpstr>
      <vt:lpstr>Success Criteria</vt:lpstr>
      <vt:lpstr>Methods/Approach:</vt:lpstr>
      <vt:lpstr>Methods/Approach:</vt:lpstr>
      <vt:lpstr>Methods/Approach:</vt:lpstr>
      <vt:lpstr>Approach</vt:lpstr>
      <vt:lpstr>Resources:</vt:lpstr>
      <vt:lpstr>Resources:</vt:lpstr>
      <vt:lpstr>Risks and Dependencies: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QAD Enhancement</dc:title>
  <dc:creator>Rashmi</dc:creator>
  <cp:lastModifiedBy>Rashmi</cp:lastModifiedBy>
  <cp:revision>5</cp:revision>
  <dcterms:created xsi:type="dcterms:W3CDTF">2025-01-12T14:11:06Z</dcterms:created>
  <dcterms:modified xsi:type="dcterms:W3CDTF">2025-01-16T08:15:58Z</dcterms:modified>
</cp:coreProperties>
</file>