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9" r:id="rId1"/>
  </p:sldMasterIdLst>
  <p:sldIdLst>
    <p:sldId id="256" r:id="rId2"/>
    <p:sldId id="257" r:id="rId3"/>
    <p:sldId id="265" r:id="rId4"/>
    <p:sldId id="266" r:id="rId5"/>
    <p:sldId id="258" r:id="rId6"/>
    <p:sldId id="259" r:id="rId7"/>
    <p:sldId id="260" r:id="rId8"/>
    <p:sldId id="261" r:id="rId9"/>
    <p:sldId id="267" r:id="rId10"/>
    <p:sldId id="269" r:id="rId11"/>
    <p:sldId id="262" r:id="rId12"/>
    <p:sldId id="263" r:id="rId13"/>
    <p:sldId id="264"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8C6CA11-96E5-4F3A-BC3D-556643CA7B15}" type="datetimeFigureOut">
              <a:rPr lang="en-IN" smtClean="0"/>
              <a:t>13-04-2025</a:t>
            </a:fld>
            <a:endParaRPr lang="en-IN"/>
          </a:p>
        </p:txBody>
      </p:sp>
      <p:sp>
        <p:nvSpPr>
          <p:cNvPr id="5" name="Footer Placeholder 4"/>
          <p:cNvSpPr>
            <a:spLocks noGrp="1"/>
          </p:cNvSpPr>
          <p:nvPr>
            <p:ph type="ftr" sz="quarter" idx="11"/>
          </p:nvPr>
        </p:nvSpPr>
        <p:spPr/>
        <p:txBody>
          <a:bodyPr/>
          <a:lstStyle/>
          <a:p>
            <a:endParaRPr lang="en-IN"/>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4FF3EED-CB06-4AF6-9C3F-CF91E6C59B89}" type="slidenum">
              <a:rPr lang="en-IN" smtClean="0"/>
              <a:t>‹#›</a:t>
            </a:fld>
            <a:endParaRPr lang="en-IN"/>
          </a:p>
        </p:txBody>
      </p:sp>
    </p:spTree>
    <p:extLst>
      <p:ext uri="{BB962C8B-B14F-4D97-AF65-F5344CB8AC3E}">
        <p14:creationId xmlns:p14="http://schemas.microsoft.com/office/powerpoint/2010/main" val="1401584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C6CA11-96E5-4F3A-BC3D-556643CA7B15}" type="datetimeFigureOut">
              <a:rPr lang="en-IN" smtClean="0"/>
              <a:t>13-04-2025</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4FF3EED-CB06-4AF6-9C3F-CF91E6C59B89}" type="slidenum">
              <a:rPr lang="en-IN" smtClean="0"/>
              <a:t>‹#›</a:t>
            </a:fld>
            <a:endParaRPr lang="en-IN"/>
          </a:p>
        </p:txBody>
      </p:sp>
    </p:spTree>
    <p:extLst>
      <p:ext uri="{BB962C8B-B14F-4D97-AF65-F5344CB8AC3E}">
        <p14:creationId xmlns:p14="http://schemas.microsoft.com/office/powerpoint/2010/main" val="866452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C6CA11-96E5-4F3A-BC3D-556643CA7B15}" type="datetimeFigureOut">
              <a:rPr lang="en-IN" smtClean="0"/>
              <a:t>13-04-2025</a:t>
            </a:fld>
            <a:endParaRPr lang="en-IN"/>
          </a:p>
        </p:txBody>
      </p:sp>
      <p:sp>
        <p:nvSpPr>
          <p:cNvPr id="5" name="Footer Placeholder 4"/>
          <p:cNvSpPr>
            <a:spLocks noGrp="1"/>
          </p:cNvSpPr>
          <p:nvPr>
            <p:ph type="ftr" sz="quarter" idx="11"/>
          </p:nvPr>
        </p:nvSpPr>
        <p:spPr/>
        <p:txBody>
          <a:bodyPr/>
          <a:lstStyle/>
          <a:p>
            <a:endParaRPr lang="en-IN"/>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4FF3EED-CB06-4AF6-9C3F-CF91E6C59B89}" type="slidenum">
              <a:rPr lang="en-IN" smtClean="0"/>
              <a:t>‹#›</a:t>
            </a:fld>
            <a:endParaRPr lang="en-IN"/>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752339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58C6CA11-96E5-4F3A-BC3D-556643CA7B15}" type="datetimeFigureOut">
              <a:rPr lang="en-IN" smtClean="0"/>
              <a:t>13-04-2025</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4FF3EED-CB06-4AF6-9C3F-CF91E6C59B89}" type="slidenum">
              <a:rPr lang="en-IN" smtClean="0"/>
              <a:t>‹#›</a:t>
            </a:fld>
            <a:endParaRPr lang="en-IN"/>
          </a:p>
        </p:txBody>
      </p:sp>
    </p:spTree>
    <p:extLst>
      <p:ext uri="{BB962C8B-B14F-4D97-AF65-F5344CB8AC3E}">
        <p14:creationId xmlns:p14="http://schemas.microsoft.com/office/powerpoint/2010/main" val="39418837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58C6CA11-96E5-4F3A-BC3D-556643CA7B15}" type="datetimeFigureOut">
              <a:rPr lang="en-IN" smtClean="0"/>
              <a:t>13-04-2025</a:t>
            </a:fld>
            <a:endParaRPr lang="en-IN"/>
          </a:p>
        </p:txBody>
      </p:sp>
      <p:sp>
        <p:nvSpPr>
          <p:cNvPr id="6" name="Footer Placeholder 5"/>
          <p:cNvSpPr>
            <a:spLocks noGrp="1"/>
          </p:cNvSpPr>
          <p:nvPr>
            <p:ph type="ftr" sz="quarter" idx="11"/>
          </p:nvPr>
        </p:nvSpPr>
        <p:spPr/>
        <p:txBody>
          <a:bodyPr/>
          <a:lstStyle/>
          <a:p>
            <a:endParaRPr lang="en-IN"/>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4FF3EED-CB06-4AF6-9C3F-CF91E6C59B89}" type="slidenum">
              <a:rPr lang="en-IN" smtClean="0"/>
              <a:t>‹#›</a:t>
            </a:fld>
            <a:endParaRPr lang="en-IN"/>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485028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58C6CA11-96E5-4F3A-BC3D-556643CA7B15}" type="datetimeFigureOut">
              <a:rPr lang="en-IN" smtClean="0"/>
              <a:t>13-04-2025</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4FF3EED-CB06-4AF6-9C3F-CF91E6C59B89}" type="slidenum">
              <a:rPr lang="en-IN" smtClean="0"/>
              <a:t>‹#›</a:t>
            </a:fld>
            <a:endParaRPr lang="en-IN"/>
          </a:p>
        </p:txBody>
      </p:sp>
    </p:spTree>
    <p:extLst>
      <p:ext uri="{BB962C8B-B14F-4D97-AF65-F5344CB8AC3E}">
        <p14:creationId xmlns:p14="http://schemas.microsoft.com/office/powerpoint/2010/main" val="30441310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8C6CA11-96E5-4F3A-BC3D-556643CA7B15}" type="datetimeFigureOut">
              <a:rPr lang="en-IN" smtClean="0"/>
              <a:t>13-04-2025</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4FF3EED-CB06-4AF6-9C3F-CF91E6C59B89}" type="slidenum">
              <a:rPr lang="en-IN" smtClean="0"/>
              <a:t>‹#›</a:t>
            </a:fld>
            <a:endParaRPr lang="en-IN"/>
          </a:p>
        </p:txBody>
      </p:sp>
    </p:spTree>
    <p:extLst>
      <p:ext uri="{BB962C8B-B14F-4D97-AF65-F5344CB8AC3E}">
        <p14:creationId xmlns:p14="http://schemas.microsoft.com/office/powerpoint/2010/main" val="33668788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8C6CA11-96E5-4F3A-BC3D-556643CA7B15}" type="datetimeFigureOut">
              <a:rPr lang="en-IN" smtClean="0"/>
              <a:t>13-04-2025</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4FF3EED-CB06-4AF6-9C3F-CF91E6C59B89}" type="slidenum">
              <a:rPr lang="en-IN" smtClean="0"/>
              <a:t>‹#›</a:t>
            </a:fld>
            <a:endParaRPr lang="en-IN"/>
          </a:p>
        </p:txBody>
      </p:sp>
    </p:spTree>
    <p:extLst>
      <p:ext uri="{BB962C8B-B14F-4D97-AF65-F5344CB8AC3E}">
        <p14:creationId xmlns:p14="http://schemas.microsoft.com/office/powerpoint/2010/main" val="2723014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8C6CA11-96E5-4F3A-BC3D-556643CA7B15}" type="datetimeFigureOut">
              <a:rPr lang="en-IN" smtClean="0"/>
              <a:t>13-04-2025</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4FF3EED-CB06-4AF6-9C3F-CF91E6C59B89}" type="slidenum">
              <a:rPr lang="en-IN" smtClean="0"/>
              <a:t>‹#›</a:t>
            </a:fld>
            <a:endParaRPr lang="en-IN"/>
          </a:p>
        </p:txBody>
      </p:sp>
    </p:spTree>
    <p:extLst>
      <p:ext uri="{BB962C8B-B14F-4D97-AF65-F5344CB8AC3E}">
        <p14:creationId xmlns:p14="http://schemas.microsoft.com/office/powerpoint/2010/main" val="1504554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C6CA11-96E5-4F3A-BC3D-556643CA7B15}" type="datetimeFigureOut">
              <a:rPr lang="en-IN" smtClean="0"/>
              <a:t>13-04-2025</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4FF3EED-CB06-4AF6-9C3F-CF91E6C59B89}" type="slidenum">
              <a:rPr lang="en-IN" smtClean="0"/>
              <a:t>‹#›</a:t>
            </a:fld>
            <a:endParaRPr lang="en-IN"/>
          </a:p>
        </p:txBody>
      </p:sp>
    </p:spTree>
    <p:extLst>
      <p:ext uri="{BB962C8B-B14F-4D97-AF65-F5344CB8AC3E}">
        <p14:creationId xmlns:p14="http://schemas.microsoft.com/office/powerpoint/2010/main" val="192343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8C6CA11-96E5-4F3A-BC3D-556643CA7B15}" type="datetimeFigureOut">
              <a:rPr lang="en-IN" smtClean="0"/>
              <a:t>13-04-2025</a:t>
            </a:fld>
            <a:endParaRPr lang="en-IN"/>
          </a:p>
        </p:txBody>
      </p:sp>
      <p:sp>
        <p:nvSpPr>
          <p:cNvPr id="6" name="Footer Placeholder 5"/>
          <p:cNvSpPr>
            <a:spLocks noGrp="1"/>
          </p:cNvSpPr>
          <p:nvPr>
            <p:ph type="ftr" sz="quarter" idx="11"/>
          </p:nvPr>
        </p:nvSpPr>
        <p:spPr/>
        <p:txBody>
          <a:bodyPr/>
          <a:lstStyle/>
          <a:p>
            <a:endParaRPr lang="en-IN"/>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4FF3EED-CB06-4AF6-9C3F-CF91E6C59B89}" type="slidenum">
              <a:rPr lang="en-IN" smtClean="0"/>
              <a:t>‹#›</a:t>
            </a:fld>
            <a:endParaRPr lang="en-IN"/>
          </a:p>
        </p:txBody>
      </p:sp>
    </p:spTree>
    <p:extLst>
      <p:ext uri="{BB962C8B-B14F-4D97-AF65-F5344CB8AC3E}">
        <p14:creationId xmlns:p14="http://schemas.microsoft.com/office/powerpoint/2010/main" val="3461188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8C6CA11-96E5-4F3A-BC3D-556643CA7B15}" type="datetimeFigureOut">
              <a:rPr lang="en-IN" smtClean="0"/>
              <a:t>13-04-2025</a:t>
            </a:fld>
            <a:endParaRPr lang="en-IN"/>
          </a:p>
        </p:txBody>
      </p:sp>
      <p:sp>
        <p:nvSpPr>
          <p:cNvPr id="8" name="Footer Placeholder 7"/>
          <p:cNvSpPr>
            <a:spLocks noGrp="1"/>
          </p:cNvSpPr>
          <p:nvPr>
            <p:ph type="ftr" sz="quarter" idx="11"/>
          </p:nvPr>
        </p:nvSpPr>
        <p:spPr/>
        <p:txBody>
          <a:bodyPr/>
          <a:lstStyle/>
          <a:p>
            <a:endParaRPr lang="en-IN"/>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4FF3EED-CB06-4AF6-9C3F-CF91E6C59B89}" type="slidenum">
              <a:rPr lang="en-IN" smtClean="0"/>
              <a:t>‹#›</a:t>
            </a:fld>
            <a:endParaRPr lang="en-IN"/>
          </a:p>
        </p:txBody>
      </p:sp>
    </p:spTree>
    <p:extLst>
      <p:ext uri="{BB962C8B-B14F-4D97-AF65-F5344CB8AC3E}">
        <p14:creationId xmlns:p14="http://schemas.microsoft.com/office/powerpoint/2010/main" val="1534665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8C6CA11-96E5-4F3A-BC3D-556643CA7B15}" type="datetimeFigureOut">
              <a:rPr lang="en-IN" smtClean="0"/>
              <a:t>13-04-2025</a:t>
            </a:fld>
            <a:endParaRPr lang="en-IN"/>
          </a:p>
        </p:txBody>
      </p:sp>
      <p:sp>
        <p:nvSpPr>
          <p:cNvPr id="4" name="Footer Placeholder 3"/>
          <p:cNvSpPr>
            <a:spLocks noGrp="1"/>
          </p:cNvSpPr>
          <p:nvPr>
            <p:ph type="ftr" sz="quarter" idx="11"/>
          </p:nvPr>
        </p:nvSpPr>
        <p:spPr/>
        <p:txBody>
          <a:bodyPr/>
          <a:lstStyle/>
          <a:p>
            <a:endParaRPr lang="en-IN"/>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4FF3EED-CB06-4AF6-9C3F-CF91E6C59B89}" type="slidenum">
              <a:rPr lang="en-IN" smtClean="0"/>
              <a:t>‹#›</a:t>
            </a:fld>
            <a:endParaRPr lang="en-IN"/>
          </a:p>
        </p:txBody>
      </p:sp>
    </p:spTree>
    <p:extLst>
      <p:ext uri="{BB962C8B-B14F-4D97-AF65-F5344CB8AC3E}">
        <p14:creationId xmlns:p14="http://schemas.microsoft.com/office/powerpoint/2010/main" val="2606721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C6CA11-96E5-4F3A-BC3D-556643CA7B15}" type="datetimeFigureOut">
              <a:rPr lang="en-IN" smtClean="0"/>
              <a:t>13-04-2025</a:t>
            </a:fld>
            <a:endParaRPr lang="en-IN"/>
          </a:p>
        </p:txBody>
      </p:sp>
      <p:sp>
        <p:nvSpPr>
          <p:cNvPr id="3" name="Footer Placeholder 2"/>
          <p:cNvSpPr>
            <a:spLocks noGrp="1"/>
          </p:cNvSpPr>
          <p:nvPr>
            <p:ph type="ftr" sz="quarter" idx="11"/>
          </p:nvPr>
        </p:nvSpPr>
        <p:spPr/>
        <p:txBody>
          <a:bodyPr/>
          <a:lstStyle/>
          <a:p>
            <a:endParaRPr lang="en-IN"/>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4FF3EED-CB06-4AF6-9C3F-CF91E6C59B89}" type="slidenum">
              <a:rPr lang="en-IN" smtClean="0"/>
              <a:t>‹#›</a:t>
            </a:fld>
            <a:endParaRPr lang="en-IN"/>
          </a:p>
        </p:txBody>
      </p:sp>
    </p:spTree>
    <p:extLst>
      <p:ext uri="{BB962C8B-B14F-4D97-AF65-F5344CB8AC3E}">
        <p14:creationId xmlns:p14="http://schemas.microsoft.com/office/powerpoint/2010/main" val="3309137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C6CA11-96E5-4F3A-BC3D-556643CA7B15}" type="datetimeFigureOut">
              <a:rPr lang="en-IN" smtClean="0"/>
              <a:t>13-04-2025</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4FF3EED-CB06-4AF6-9C3F-CF91E6C59B89}" type="slidenum">
              <a:rPr lang="en-IN" smtClean="0"/>
              <a:t>‹#›</a:t>
            </a:fld>
            <a:endParaRPr lang="en-IN"/>
          </a:p>
        </p:txBody>
      </p:sp>
    </p:spTree>
    <p:extLst>
      <p:ext uri="{BB962C8B-B14F-4D97-AF65-F5344CB8AC3E}">
        <p14:creationId xmlns:p14="http://schemas.microsoft.com/office/powerpoint/2010/main" val="3087580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C6CA11-96E5-4F3A-BC3D-556643CA7B15}" type="datetimeFigureOut">
              <a:rPr lang="en-IN" smtClean="0"/>
              <a:t>13-04-2025</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4FF3EED-CB06-4AF6-9C3F-CF91E6C59B89}" type="slidenum">
              <a:rPr lang="en-IN" smtClean="0"/>
              <a:t>‹#›</a:t>
            </a:fld>
            <a:endParaRPr lang="en-IN"/>
          </a:p>
        </p:txBody>
      </p:sp>
    </p:spTree>
    <p:extLst>
      <p:ext uri="{BB962C8B-B14F-4D97-AF65-F5344CB8AC3E}">
        <p14:creationId xmlns:p14="http://schemas.microsoft.com/office/powerpoint/2010/main" val="3691750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8C6CA11-96E5-4F3A-BC3D-556643CA7B15}" type="datetimeFigureOut">
              <a:rPr lang="en-IN" smtClean="0"/>
              <a:t>13-04-2025</a:t>
            </a:fld>
            <a:endParaRPr lang="en-IN"/>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4FF3EED-CB06-4AF6-9C3F-CF91E6C59B89}" type="slidenum">
              <a:rPr lang="en-IN" smtClean="0"/>
              <a:t>‹#›</a:t>
            </a:fld>
            <a:endParaRPr lang="en-IN"/>
          </a:p>
        </p:txBody>
      </p:sp>
    </p:spTree>
    <p:extLst>
      <p:ext uri="{BB962C8B-B14F-4D97-AF65-F5344CB8AC3E}">
        <p14:creationId xmlns:p14="http://schemas.microsoft.com/office/powerpoint/2010/main" val="1795953336"/>
      </p:ext>
    </p:extLst>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 id="2147483841" r:id="rId12"/>
    <p:sldLayoutId id="2147483842" r:id="rId13"/>
    <p:sldLayoutId id="2147483843" r:id="rId14"/>
    <p:sldLayoutId id="2147483844" r:id="rId15"/>
    <p:sldLayoutId id="214748384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8000" b="1" dirty="0" smtClean="0">
                <a:solidFill>
                  <a:srgbClr val="00B0F0"/>
                </a:solidFill>
              </a:rPr>
              <a:t>HUDLE </a:t>
            </a:r>
            <a:endParaRPr lang="en-IN" sz="8000" b="1" dirty="0">
              <a:solidFill>
                <a:srgbClr val="00B0F0"/>
              </a:solidFill>
            </a:endParaRPr>
          </a:p>
        </p:txBody>
      </p:sp>
      <p:sp>
        <p:nvSpPr>
          <p:cNvPr id="3" name="Subtitle 2"/>
          <p:cNvSpPr>
            <a:spLocks noGrp="1"/>
          </p:cNvSpPr>
          <p:nvPr>
            <p:ph type="subTitle" idx="1"/>
          </p:nvPr>
        </p:nvSpPr>
        <p:spPr>
          <a:xfrm>
            <a:off x="3088923" y="4756146"/>
            <a:ext cx="8689976" cy="1371599"/>
          </a:xfrm>
        </p:spPr>
        <p:txBody>
          <a:bodyPr/>
          <a:lstStyle/>
          <a:p>
            <a:r>
              <a:rPr lang="en-US" dirty="0" smtClean="0"/>
              <a:t>Presented by: Karan </a:t>
            </a:r>
            <a:r>
              <a:rPr lang="en-US" dirty="0" err="1" smtClean="0"/>
              <a:t>lingadal</a:t>
            </a:r>
            <a:endParaRPr lang="en-IN" dirty="0"/>
          </a:p>
        </p:txBody>
      </p:sp>
    </p:spTree>
    <p:extLst>
      <p:ext uri="{BB962C8B-B14F-4D97-AF65-F5344CB8AC3E}">
        <p14:creationId xmlns:p14="http://schemas.microsoft.com/office/powerpoint/2010/main" val="38989024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471638"/>
            <a:ext cx="8915400" cy="6160168"/>
          </a:xfrm>
        </p:spPr>
        <p:txBody>
          <a:bodyPr>
            <a:normAutofit/>
          </a:bodyPr>
          <a:lstStyle/>
          <a:p>
            <a:pPr marL="0" indent="0">
              <a:buNone/>
            </a:pPr>
            <a:r>
              <a:rPr lang="en-US" b="1" dirty="0">
                <a:latin typeface="Arial" panose="020B0604020202020204" pitchFamily="34" charset="0"/>
                <a:cs typeface="Arial" panose="020B0604020202020204" pitchFamily="34" charset="0"/>
              </a:rPr>
              <a:t>4. Testing &amp; Validation</a:t>
            </a:r>
          </a:p>
          <a:p>
            <a:r>
              <a:rPr lang="en-US" b="1" dirty="0">
                <a:latin typeface="Arial" panose="020B0604020202020204" pitchFamily="34" charset="0"/>
                <a:cs typeface="Arial" panose="020B0604020202020204" pitchFamily="34" charset="0"/>
              </a:rPr>
              <a:t>User Acceptance Testing (UAT):</a:t>
            </a: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Involve real users (players and venue partners) to validate enhancements before release.</a:t>
            </a:r>
          </a:p>
          <a:p>
            <a:r>
              <a:rPr lang="en-US" b="1" dirty="0">
                <a:latin typeface="Arial" panose="020B0604020202020204" pitchFamily="34" charset="0"/>
                <a:cs typeface="Arial" panose="020B0604020202020204" pitchFamily="34" charset="0"/>
              </a:rPr>
              <a:t>A/B Testing:</a:t>
            </a: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Test new features (like redesigned booking flow) on a subset of users to measure impact.</a:t>
            </a:r>
          </a:p>
          <a:p>
            <a:r>
              <a:rPr lang="en-US" b="1" dirty="0">
                <a:latin typeface="Arial" panose="020B0604020202020204" pitchFamily="34" charset="0"/>
                <a:cs typeface="Arial" panose="020B0604020202020204" pitchFamily="34" charset="0"/>
              </a:rPr>
              <a:t>Regression Testing:</a:t>
            </a: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Ensure new changes do not break existing functionality</a:t>
            </a:r>
            <a:r>
              <a:rPr lang="en-US" dirty="0" smtClean="0">
                <a:latin typeface="Arial" panose="020B0604020202020204" pitchFamily="34" charset="0"/>
                <a:cs typeface="Arial" panose="020B0604020202020204" pitchFamily="34" charset="0"/>
              </a:rPr>
              <a:t>.</a:t>
            </a:r>
          </a:p>
          <a:p>
            <a:pPr marL="0" indent="0">
              <a:buNone/>
            </a:pPr>
            <a:endParaRPr lang="en-US" dirty="0" smtClean="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5. Deployment </a:t>
            </a:r>
            <a:r>
              <a:rPr lang="en-US" b="1" dirty="0">
                <a:latin typeface="Arial" panose="020B0604020202020204" pitchFamily="34" charset="0"/>
                <a:cs typeface="Arial" panose="020B0604020202020204" pitchFamily="34" charset="0"/>
              </a:rPr>
              <a:t>&amp; Monitoring</a:t>
            </a:r>
          </a:p>
          <a:p>
            <a:r>
              <a:rPr lang="en-US" b="1" dirty="0">
                <a:latin typeface="Arial" panose="020B0604020202020204" pitchFamily="34" charset="0"/>
                <a:cs typeface="Arial" panose="020B0604020202020204" pitchFamily="34" charset="0"/>
              </a:rPr>
              <a:t>Staged Rollouts:</a:t>
            </a: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Gradually release new features to monitor performance and catch early issues.</a:t>
            </a:r>
          </a:p>
          <a:p>
            <a:r>
              <a:rPr lang="en-US" b="1" dirty="0">
                <a:latin typeface="Arial" panose="020B0604020202020204" pitchFamily="34" charset="0"/>
                <a:cs typeface="Arial" panose="020B0604020202020204" pitchFamily="34" charset="0"/>
              </a:rPr>
              <a:t>Performance Monitoring </a:t>
            </a:r>
            <a:r>
              <a:rPr lang="en-US" b="1" dirty="0" smtClean="0">
                <a:latin typeface="Arial" panose="020B0604020202020204" pitchFamily="34" charset="0"/>
                <a:cs typeface="Arial" panose="020B0604020202020204" pitchFamily="34" charset="0"/>
              </a:rPr>
              <a:t>Tools:</a:t>
            </a: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Track crashes, load time, and user behavior post-deployment.</a:t>
            </a:r>
          </a:p>
          <a:p>
            <a:r>
              <a:rPr lang="en-US" b="1" dirty="0">
                <a:latin typeface="Arial" panose="020B0604020202020204" pitchFamily="34" charset="0"/>
                <a:cs typeface="Arial" panose="020B0604020202020204" pitchFamily="34" charset="0"/>
              </a:rPr>
              <a:t>Continuous Feedback Loop:</a:t>
            </a: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Keep channels open (like in-app feedback or chat support) to collect feedback on enhancements.</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799440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panose="020B0604020202020204" pitchFamily="34" charset="0"/>
                <a:cs typeface="Arial" panose="020B0604020202020204" pitchFamily="34" charset="0"/>
              </a:rPr>
              <a:t>Resources:</a:t>
            </a:r>
          </a:p>
        </p:txBody>
      </p:sp>
      <p:sp>
        <p:nvSpPr>
          <p:cNvPr id="3" name="Content Placeholder 2"/>
          <p:cNvSpPr>
            <a:spLocks noGrp="1"/>
          </p:cNvSpPr>
          <p:nvPr>
            <p:ph idx="1"/>
          </p:nvPr>
        </p:nvSpPr>
        <p:spPr>
          <a:xfrm>
            <a:off x="2589212" y="1761423"/>
            <a:ext cx="8915400" cy="4149799"/>
          </a:xfrm>
        </p:spPr>
        <p:txBody>
          <a:bodyPr/>
          <a:lstStyle/>
          <a:p>
            <a:pPr lvl="0"/>
            <a:r>
              <a:rPr lang="en-IN" b="1" dirty="0">
                <a:latin typeface="Arial" panose="020B0604020202020204" pitchFamily="34" charset="0"/>
                <a:cs typeface="Arial" panose="020B0604020202020204" pitchFamily="34" charset="0"/>
              </a:rPr>
              <a:t>Project Manager</a:t>
            </a:r>
            <a:r>
              <a:rPr lang="en-IN" dirty="0">
                <a:latin typeface="Arial" panose="020B0604020202020204" pitchFamily="34" charset="0"/>
                <a:cs typeface="Arial" panose="020B0604020202020204" pitchFamily="34" charset="0"/>
              </a:rPr>
              <a:t>: Oversee timelines, deliverables, and stakeholder alignment.</a:t>
            </a:r>
          </a:p>
          <a:p>
            <a:pPr lvl="0"/>
            <a:r>
              <a:rPr lang="en-IN" b="1" dirty="0">
                <a:latin typeface="Arial" panose="020B0604020202020204" pitchFamily="34" charset="0"/>
                <a:cs typeface="Arial" panose="020B0604020202020204" pitchFamily="34" charset="0"/>
              </a:rPr>
              <a:t>Business Analyst</a:t>
            </a:r>
            <a:r>
              <a:rPr lang="en-IN" dirty="0">
                <a:latin typeface="Arial" panose="020B0604020202020204" pitchFamily="34" charset="0"/>
                <a:cs typeface="Arial" panose="020B0604020202020204" pitchFamily="34" charset="0"/>
              </a:rPr>
              <a:t>: Conduct research, gather requirements, and manage documentation.</a:t>
            </a:r>
          </a:p>
          <a:p>
            <a:pPr lvl="0"/>
            <a:r>
              <a:rPr lang="en-IN" b="1" dirty="0">
                <a:latin typeface="Arial" panose="020B0604020202020204" pitchFamily="34" charset="0"/>
                <a:cs typeface="Arial" panose="020B0604020202020204" pitchFamily="34" charset="0"/>
              </a:rPr>
              <a:t>UI/UX Designer</a:t>
            </a:r>
            <a:r>
              <a:rPr lang="en-IN" dirty="0">
                <a:latin typeface="Arial" panose="020B0604020202020204" pitchFamily="34" charset="0"/>
                <a:cs typeface="Arial" panose="020B0604020202020204" pitchFamily="34" charset="0"/>
              </a:rPr>
              <a:t>: Improve interface and user experience through design thinking.</a:t>
            </a:r>
          </a:p>
          <a:p>
            <a:pPr lvl="0"/>
            <a:r>
              <a:rPr lang="en-IN" b="1" dirty="0">
                <a:latin typeface="Arial" panose="020B0604020202020204" pitchFamily="34" charset="0"/>
                <a:cs typeface="Arial" panose="020B0604020202020204" pitchFamily="34" charset="0"/>
              </a:rPr>
              <a:t>Development Team</a:t>
            </a:r>
            <a:r>
              <a:rPr lang="en-IN" dirty="0">
                <a:latin typeface="Arial" panose="020B0604020202020204" pitchFamily="34" charset="0"/>
                <a:cs typeface="Arial" panose="020B0604020202020204" pitchFamily="34" charset="0"/>
              </a:rPr>
              <a:t>: Implement and test technical solutions.</a:t>
            </a:r>
          </a:p>
          <a:p>
            <a:pPr lvl="0"/>
            <a:r>
              <a:rPr lang="en-IN" b="1" dirty="0">
                <a:latin typeface="Arial" panose="020B0604020202020204" pitchFamily="34" charset="0"/>
                <a:cs typeface="Arial" panose="020B0604020202020204" pitchFamily="34" charset="0"/>
              </a:rPr>
              <a:t>QA Engineers</a:t>
            </a:r>
            <a:r>
              <a:rPr lang="en-IN" dirty="0">
                <a:latin typeface="Arial" panose="020B0604020202020204" pitchFamily="34" charset="0"/>
                <a:cs typeface="Arial" panose="020B0604020202020204" pitchFamily="34" charset="0"/>
              </a:rPr>
              <a:t>: Ensure stability and performance through comprehensive testing.</a:t>
            </a:r>
          </a:p>
          <a:p>
            <a:pPr lvl="0"/>
            <a:r>
              <a:rPr lang="en-IN" b="1" dirty="0">
                <a:latin typeface="Arial" panose="020B0604020202020204" pitchFamily="34" charset="0"/>
                <a:cs typeface="Arial" panose="020B0604020202020204" pitchFamily="34" charset="0"/>
              </a:rPr>
              <a:t>Marketing/Customer Success Teams</a:t>
            </a:r>
            <a:r>
              <a:rPr lang="en-IN" dirty="0">
                <a:latin typeface="Arial" panose="020B0604020202020204" pitchFamily="34" charset="0"/>
                <a:cs typeface="Arial" panose="020B0604020202020204" pitchFamily="34" charset="0"/>
              </a:rPr>
              <a:t>: Assist in user on boarding and feature adoption.</a:t>
            </a:r>
          </a:p>
          <a:p>
            <a:pPr lvl="0"/>
            <a:r>
              <a:rPr lang="en-US" b="1" dirty="0">
                <a:latin typeface="Arial" panose="020B0604020202020204" pitchFamily="34" charset="0"/>
                <a:cs typeface="Arial" panose="020B0604020202020204" pitchFamily="34" charset="0"/>
              </a:rPr>
              <a:t>Time and budget</a:t>
            </a:r>
            <a:r>
              <a:rPr lang="en-US" dirty="0">
                <a:latin typeface="Arial" panose="020B0604020202020204" pitchFamily="34" charset="0"/>
                <a:cs typeface="Arial" panose="020B0604020202020204" pitchFamily="34" charset="0"/>
              </a:rPr>
              <a:t>: Approx. 4-5 months and budget of 30 lakhs.</a:t>
            </a:r>
            <a:endParaRPr lang="en-IN"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948154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Risks:</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lvl="0"/>
            <a:r>
              <a:rPr lang="en-IN" dirty="0">
                <a:latin typeface="Arial" panose="020B0604020202020204" pitchFamily="34" charset="0"/>
                <a:cs typeface="Arial" panose="020B0604020202020204" pitchFamily="34" charset="0"/>
              </a:rPr>
              <a:t>Delays in requirement finalization due to diverse stakeholder inputs.</a:t>
            </a:r>
          </a:p>
          <a:p>
            <a:pPr lvl="0"/>
            <a:r>
              <a:rPr lang="en-IN" dirty="0">
                <a:latin typeface="Arial" panose="020B0604020202020204" pitchFamily="34" charset="0"/>
                <a:cs typeface="Arial" panose="020B0604020202020204" pitchFamily="34" charset="0"/>
              </a:rPr>
              <a:t>Resistance to change from venue partners or frequent users.</a:t>
            </a:r>
          </a:p>
          <a:p>
            <a:pPr lvl="0"/>
            <a:r>
              <a:rPr lang="en-IN" dirty="0">
                <a:latin typeface="Arial" panose="020B0604020202020204" pitchFamily="34" charset="0"/>
                <a:cs typeface="Arial" panose="020B0604020202020204" pitchFamily="34" charset="0"/>
              </a:rPr>
              <a:t>Technical debt from existing architecture limiting new implementations.</a:t>
            </a:r>
          </a:p>
          <a:p>
            <a:pPr lvl="0"/>
            <a:r>
              <a:rPr lang="en-IN" dirty="0">
                <a:latin typeface="Arial" panose="020B0604020202020204" pitchFamily="34" charset="0"/>
                <a:cs typeface="Arial" panose="020B0604020202020204" pitchFamily="34" charset="0"/>
              </a:rPr>
              <a:t>Budget or resource constraints affecting timelines.</a:t>
            </a:r>
          </a:p>
          <a:p>
            <a:endParaRPr lang="en-US" dirty="0"/>
          </a:p>
        </p:txBody>
      </p:sp>
    </p:spTree>
    <p:extLst>
      <p:ext uri="{BB962C8B-B14F-4D97-AF65-F5344CB8AC3E}">
        <p14:creationId xmlns:p14="http://schemas.microsoft.com/office/powerpoint/2010/main" val="24292837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Dependencies</a:t>
            </a:r>
            <a:endParaRPr lang="en-IN"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lvl="0"/>
            <a:r>
              <a:rPr lang="en-IN" dirty="0">
                <a:latin typeface="Arial" panose="020B0604020202020204" pitchFamily="34" charset="0"/>
                <a:cs typeface="Arial" panose="020B0604020202020204" pitchFamily="34" charset="0"/>
              </a:rPr>
              <a:t>Timely feedback and access to end-users and venue managers.</a:t>
            </a:r>
          </a:p>
          <a:p>
            <a:pPr lvl="0"/>
            <a:r>
              <a:rPr lang="en-IN" dirty="0">
                <a:latin typeface="Arial" panose="020B0604020202020204" pitchFamily="34" charset="0"/>
                <a:cs typeface="Arial" panose="020B0604020202020204" pitchFamily="34" charset="0"/>
              </a:rPr>
              <a:t>API readiness and backend system support for new feature integration.</a:t>
            </a:r>
          </a:p>
          <a:p>
            <a:pPr lvl="0"/>
            <a:r>
              <a:rPr lang="en-IN" dirty="0">
                <a:latin typeface="Arial" panose="020B0604020202020204" pitchFamily="34" charset="0"/>
                <a:cs typeface="Arial" panose="020B0604020202020204" pitchFamily="34" charset="0"/>
              </a:rPr>
              <a:t>Coordination between product, tech, and operations teams.</a:t>
            </a:r>
          </a:p>
        </p:txBody>
      </p:sp>
    </p:spTree>
    <p:extLst>
      <p:ext uri="{BB962C8B-B14F-4D97-AF65-F5344CB8AC3E}">
        <p14:creationId xmlns:p14="http://schemas.microsoft.com/office/powerpoint/2010/main" val="31749866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Thank</a:t>
            </a:r>
            <a:r>
              <a:rPr lang="en-US" dirty="0" smtClean="0"/>
              <a:t> you.</a:t>
            </a:r>
            <a:endParaRPr lang="en-IN" dirty="0"/>
          </a:p>
        </p:txBody>
      </p:sp>
    </p:spTree>
    <p:extLst>
      <p:ext uri="{BB962C8B-B14F-4D97-AF65-F5344CB8AC3E}">
        <p14:creationId xmlns:p14="http://schemas.microsoft.com/office/powerpoint/2010/main" val="3346129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Situation </a:t>
            </a:r>
            <a:endParaRPr lang="en-IN"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r>
              <a:rPr lang="en-US" dirty="0" err="1">
                <a:latin typeface="Arial" panose="020B0604020202020204" pitchFamily="34" charset="0"/>
                <a:cs typeface="Arial" panose="020B0604020202020204" pitchFamily="34" charset="0"/>
              </a:rPr>
              <a:t>Hudle</a:t>
            </a:r>
            <a:r>
              <a:rPr lang="en-US" dirty="0">
                <a:latin typeface="Arial" panose="020B0604020202020204" pitchFamily="34" charset="0"/>
                <a:cs typeface="Arial" panose="020B0604020202020204" pitchFamily="34" charset="0"/>
              </a:rPr>
              <a:t> is a sports-tech platform that allows users to discover, book, and manage access to sports venues across India. The application is used by individual players, teams, and venue partners. While the platform has seen increased user adoption, feedback from users and partners has revealed friction points in user experience, booking efficiency, and partner management features.</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31865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Problem</a:t>
            </a:r>
            <a:r>
              <a:rPr lang="en-US" dirty="0" smtClean="0"/>
              <a:t> </a:t>
            </a:r>
            <a:endParaRPr lang="en-IN" dirty="0"/>
          </a:p>
        </p:txBody>
      </p:sp>
      <p:sp>
        <p:nvSpPr>
          <p:cNvPr id="4" name="Rectangle 1"/>
          <p:cNvSpPr>
            <a:spLocks noGrp="1" noChangeArrowheads="1"/>
          </p:cNvSpPr>
          <p:nvPr>
            <p:ph idx="1"/>
          </p:nvPr>
        </p:nvSpPr>
        <p:spPr bwMode="auto">
          <a:xfrm>
            <a:off x="2589212" y="1898754"/>
            <a:ext cx="8915400"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1" i="0" u="none" strike="noStrike" cap="none" normalizeH="0" baseline="0" dirty="0" smtClean="0">
                <a:ln>
                  <a:noFill/>
                </a:ln>
                <a:solidFill>
                  <a:schemeClr val="tx1"/>
                </a:solidFill>
                <a:effectLst/>
                <a:latin typeface="Arial" panose="020B0604020202020204" pitchFamily="34" charset="0"/>
              </a:rPr>
              <a:t>Booking Flow Inefficiencies:</a:t>
            </a:r>
            <a:r>
              <a:rPr kumimoji="0" lang="en-US" altLang="en-US" sz="1800" b="0" i="0" u="none" strike="noStrike" cap="none" normalizeH="0" baseline="0" dirty="0" smtClean="0">
                <a:ln>
                  <a:noFill/>
                </a:ln>
                <a:solidFill>
                  <a:schemeClr val="tx1"/>
                </a:solidFill>
                <a:effectLst/>
                <a:latin typeface="Arial" panose="020B0604020202020204" pitchFamily="34" charset="0"/>
              </a:rPr>
              <a:t/>
            </a:r>
            <a:br>
              <a:rPr kumimoji="0" lang="en-US" altLang="en-US" sz="1800" b="0" i="0" u="none" strike="noStrike" cap="none" normalizeH="0" baseline="0" dirty="0" smtClean="0">
                <a:ln>
                  <a:noFill/>
                </a:ln>
                <a:solidFill>
                  <a:schemeClr val="tx1"/>
                </a:solidFill>
                <a:effectLst/>
                <a:latin typeface="Arial" panose="020B0604020202020204" pitchFamily="34" charset="0"/>
              </a:rPr>
            </a:br>
            <a:r>
              <a:rPr kumimoji="0" lang="en-US" altLang="en-US" sz="1800" b="0" i="0" u="none" strike="noStrike" cap="none" normalizeH="0" baseline="0" dirty="0" smtClean="0">
                <a:ln>
                  <a:noFill/>
                </a:ln>
                <a:solidFill>
                  <a:schemeClr val="tx1"/>
                </a:solidFill>
                <a:effectLst/>
                <a:latin typeface="Arial" panose="020B0604020202020204" pitchFamily="34" charset="0"/>
              </a:rPr>
              <a:t>Users face difficulty in navigating the booking process, particularly when selecting time slots or managing group bookings</a:t>
            </a:r>
            <a:r>
              <a:rPr kumimoji="0" lang="en-US" altLang="en-US" sz="1800" b="0" i="0" u="none" strike="noStrike" cap="none" normalizeH="0" baseline="0" dirty="0" smtClean="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1" i="0" u="none" strike="noStrike" cap="none" normalizeH="0" baseline="0" dirty="0" smtClean="0">
                <a:ln>
                  <a:noFill/>
                </a:ln>
                <a:solidFill>
                  <a:schemeClr val="tx1"/>
                </a:solidFill>
                <a:effectLst/>
                <a:latin typeface="Arial" panose="020B0604020202020204" pitchFamily="34" charset="0"/>
              </a:rPr>
              <a:t>Lack </a:t>
            </a:r>
            <a:r>
              <a:rPr kumimoji="0" lang="en-US" altLang="en-US" sz="1800" b="1" i="0" u="none" strike="noStrike" cap="none" normalizeH="0" baseline="0" dirty="0" smtClean="0">
                <a:ln>
                  <a:noFill/>
                </a:ln>
                <a:solidFill>
                  <a:schemeClr val="tx1"/>
                </a:solidFill>
                <a:effectLst/>
                <a:latin typeface="Arial" panose="020B0604020202020204" pitchFamily="34" charset="0"/>
              </a:rPr>
              <a:t>of Real-time Updates:</a:t>
            </a:r>
            <a:r>
              <a:rPr kumimoji="0" lang="en-US" altLang="en-US" sz="1800" b="0" i="0" u="none" strike="noStrike" cap="none" normalizeH="0" baseline="0" dirty="0" smtClean="0">
                <a:ln>
                  <a:noFill/>
                </a:ln>
                <a:solidFill>
                  <a:schemeClr val="tx1"/>
                </a:solidFill>
                <a:effectLst/>
                <a:latin typeface="Arial" panose="020B0604020202020204" pitchFamily="34" charset="0"/>
              </a:rPr>
              <a:t/>
            </a:r>
            <a:br>
              <a:rPr kumimoji="0" lang="en-US" altLang="en-US" sz="1800" b="0" i="0" u="none" strike="noStrike" cap="none" normalizeH="0" baseline="0" dirty="0" smtClean="0">
                <a:ln>
                  <a:noFill/>
                </a:ln>
                <a:solidFill>
                  <a:schemeClr val="tx1"/>
                </a:solidFill>
                <a:effectLst/>
                <a:latin typeface="Arial" panose="020B0604020202020204" pitchFamily="34" charset="0"/>
              </a:rPr>
            </a:br>
            <a:r>
              <a:rPr kumimoji="0" lang="en-US" altLang="en-US" sz="1800" b="0" i="0" u="none" strike="noStrike" cap="none" normalizeH="0" baseline="0" dirty="0" smtClean="0">
                <a:ln>
                  <a:noFill/>
                </a:ln>
                <a:solidFill>
                  <a:schemeClr val="tx1"/>
                </a:solidFill>
                <a:effectLst/>
                <a:latin typeface="Arial" panose="020B0604020202020204" pitchFamily="34" charset="0"/>
              </a:rPr>
              <a:t>Venue availability is sometimes not updated in real-time, causing booking conflicts and poor user experience</a:t>
            </a:r>
            <a:r>
              <a:rPr kumimoji="0" lang="en-US" altLang="en-US" sz="1800" b="0" i="0" u="none" strike="noStrike" cap="none" normalizeH="0" baseline="0" dirty="0" smtClean="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1" i="0" u="none" strike="noStrike" cap="none" normalizeH="0" baseline="0" dirty="0" smtClean="0">
                <a:ln>
                  <a:noFill/>
                </a:ln>
                <a:solidFill>
                  <a:schemeClr val="tx1"/>
                </a:solidFill>
                <a:effectLst/>
                <a:latin typeface="Arial" panose="020B0604020202020204" pitchFamily="34" charset="0"/>
              </a:rPr>
              <a:t>Limited Partner Dashboard Functionality:</a:t>
            </a:r>
            <a:r>
              <a:rPr kumimoji="0" lang="en-US" altLang="en-US" sz="1800" b="0" i="0" u="none" strike="noStrike" cap="none" normalizeH="0" baseline="0" dirty="0" smtClean="0">
                <a:ln>
                  <a:noFill/>
                </a:ln>
                <a:solidFill>
                  <a:schemeClr val="tx1"/>
                </a:solidFill>
                <a:effectLst/>
                <a:latin typeface="Arial" panose="020B0604020202020204" pitchFamily="34" charset="0"/>
              </a:rPr>
              <a:t/>
            </a:r>
            <a:br>
              <a:rPr kumimoji="0" lang="en-US" altLang="en-US" sz="1800" b="0" i="0" u="none" strike="noStrike" cap="none" normalizeH="0" baseline="0" dirty="0" smtClean="0">
                <a:ln>
                  <a:noFill/>
                </a:ln>
                <a:solidFill>
                  <a:schemeClr val="tx1"/>
                </a:solidFill>
                <a:effectLst/>
                <a:latin typeface="Arial" panose="020B0604020202020204" pitchFamily="34" charset="0"/>
              </a:rPr>
            </a:br>
            <a:r>
              <a:rPr kumimoji="0" lang="en-US" altLang="en-US" sz="1800" b="0" i="0" u="none" strike="noStrike" cap="none" normalizeH="0" baseline="0" dirty="0" smtClean="0">
                <a:ln>
                  <a:noFill/>
                </a:ln>
                <a:solidFill>
                  <a:schemeClr val="tx1"/>
                </a:solidFill>
                <a:effectLst/>
                <a:latin typeface="Arial" panose="020B0604020202020204" pitchFamily="34" charset="0"/>
              </a:rPr>
              <a:t>Venue partners find the current dashboard lacks important insights like peak booking times, revenue tracking, or cancellation trends.</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1"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1" i="0" u="none" strike="noStrike" cap="none" normalizeH="0" baseline="0" dirty="0" smtClean="0">
                <a:ln>
                  <a:noFill/>
                </a:ln>
                <a:solidFill>
                  <a:schemeClr val="tx1"/>
                </a:solidFill>
                <a:effectLst/>
                <a:latin typeface="Arial" panose="020B0604020202020204" pitchFamily="34" charset="0"/>
              </a:rPr>
              <a:t>No </a:t>
            </a:r>
            <a:r>
              <a:rPr kumimoji="0" lang="en-US" altLang="en-US" sz="1800" b="1" i="0" u="none" strike="noStrike" cap="none" normalizeH="0" baseline="0" dirty="0" smtClean="0">
                <a:ln>
                  <a:noFill/>
                </a:ln>
                <a:solidFill>
                  <a:schemeClr val="tx1"/>
                </a:solidFill>
                <a:effectLst/>
                <a:latin typeface="Arial" panose="020B0604020202020204" pitchFamily="34" charset="0"/>
              </a:rPr>
              <a:t>Loyalty or Engagement Mechanism:</a:t>
            </a:r>
            <a:r>
              <a:rPr kumimoji="0" lang="en-US" altLang="en-US" sz="1800" b="0" i="0" u="none" strike="noStrike" cap="none" normalizeH="0" baseline="0" dirty="0" smtClean="0">
                <a:ln>
                  <a:noFill/>
                </a:ln>
                <a:solidFill>
                  <a:schemeClr val="tx1"/>
                </a:solidFill>
                <a:effectLst/>
                <a:latin typeface="Arial" panose="020B0604020202020204" pitchFamily="34" charset="0"/>
              </a:rPr>
              <a:t/>
            </a:r>
            <a:br>
              <a:rPr kumimoji="0" lang="en-US" altLang="en-US" sz="1800" b="0" i="0" u="none" strike="noStrike" cap="none" normalizeH="0" baseline="0" dirty="0" smtClean="0">
                <a:ln>
                  <a:noFill/>
                </a:ln>
                <a:solidFill>
                  <a:schemeClr val="tx1"/>
                </a:solidFill>
                <a:effectLst/>
                <a:latin typeface="Arial" panose="020B0604020202020204" pitchFamily="34" charset="0"/>
              </a:rPr>
            </a:br>
            <a:r>
              <a:rPr kumimoji="0" lang="en-US" altLang="en-US" sz="1800" b="0" i="0" u="none" strike="noStrike" cap="none" normalizeH="0" baseline="0" dirty="0" smtClean="0">
                <a:ln>
                  <a:noFill/>
                </a:ln>
                <a:solidFill>
                  <a:schemeClr val="tx1"/>
                </a:solidFill>
                <a:effectLst/>
                <a:latin typeface="Arial" panose="020B0604020202020204" pitchFamily="34" charset="0"/>
              </a:rPr>
              <a:t>There is no system in place to retain users through gamification, rewards, or loyalty points.</a:t>
            </a:r>
          </a:p>
        </p:txBody>
      </p:sp>
    </p:spTree>
    <p:extLst>
      <p:ext uri="{BB962C8B-B14F-4D97-AF65-F5344CB8AC3E}">
        <p14:creationId xmlns:p14="http://schemas.microsoft.com/office/powerpoint/2010/main" val="196312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66965"/>
          </a:xfrm>
        </p:spPr>
        <p:txBody>
          <a:bodyPr/>
          <a:lstStyle/>
          <a:p>
            <a:r>
              <a:rPr lang="en-US" dirty="0" smtClean="0">
                <a:latin typeface="Arial" panose="020B0604020202020204" pitchFamily="34" charset="0"/>
                <a:cs typeface="Arial" panose="020B0604020202020204" pitchFamily="34" charset="0"/>
              </a:rPr>
              <a:t>Opportunity </a:t>
            </a:r>
            <a:endParaRPr lang="en-IN" dirty="0">
              <a:latin typeface="Arial" panose="020B0604020202020204" pitchFamily="34" charset="0"/>
              <a:cs typeface="Arial" panose="020B0604020202020204" pitchFamily="34" charset="0"/>
            </a:endParaRPr>
          </a:p>
        </p:txBody>
      </p:sp>
      <p:sp>
        <p:nvSpPr>
          <p:cNvPr id="4" name="Rectangle 1"/>
          <p:cNvSpPr>
            <a:spLocks noGrp="1" noChangeArrowheads="1"/>
          </p:cNvSpPr>
          <p:nvPr>
            <p:ph idx="1"/>
          </p:nvPr>
        </p:nvSpPr>
        <p:spPr bwMode="auto">
          <a:xfrm>
            <a:off x="2521818" y="1599083"/>
            <a:ext cx="9598811"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1" i="0" u="none" strike="noStrike" cap="none" normalizeH="0" baseline="0" dirty="0" smtClean="0">
                <a:ln>
                  <a:noFill/>
                </a:ln>
                <a:solidFill>
                  <a:schemeClr val="tx1"/>
                </a:solidFill>
                <a:effectLst/>
                <a:latin typeface="Arial" panose="020B0604020202020204" pitchFamily="34" charset="0"/>
              </a:rPr>
              <a:t>Improve UX with Streamlined Booking Flow:</a:t>
            </a:r>
            <a:r>
              <a:rPr kumimoji="0" lang="en-US" altLang="en-US" sz="1800" b="0" i="0" u="none" strike="noStrike" cap="none" normalizeH="0" baseline="0" dirty="0" smtClean="0">
                <a:ln>
                  <a:noFill/>
                </a:ln>
                <a:solidFill>
                  <a:schemeClr val="tx1"/>
                </a:solidFill>
                <a:effectLst/>
                <a:latin typeface="Arial" panose="020B0604020202020204" pitchFamily="34" charset="0"/>
              </a:rPr>
              <a:t/>
            </a:r>
            <a:br>
              <a:rPr kumimoji="0" lang="en-US" altLang="en-US" sz="1800" b="0" i="0" u="none" strike="noStrike" cap="none" normalizeH="0" baseline="0" dirty="0" smtClean="0">
                <a:ln>
                  <a:noFill/>
                </a:ln>
                <a:solidFill>
                  <a:schemeClr val="tx1"/>
                </a:solidFill>
                <a:effectLst/>
                <a:latin typeface="Arial" panose="020B0604020202020204" pitchFamily="34" charset="0"/>
              </a:rPr>
            </a:br>
            <a:r>
              <a:rPr kumimoji="0" lang="en-US" altLang="en-US" sz="1800" b="0" i="0" u="none" strike="noStrike" cap="none" normalizeH="0" baseline="0" dirty="0" smtClean="0">
                <a:ln>
                  <a:noFill/>
                </a:ln>
                <a:solidFill>
                  <a:schemeClr val="tx1"/>
                </a:solidFill>
                <a:effectLst/>
                <a:latin typeface="Arial" panose="020B0604020202020204" pitchFamily="34" charset="0"/>
              </a:rPr>
              <a:t>Redesign the booking process to make it faster and more intuitive, incorporating filters, better calendar UI, and group booking support</a:t>
            </a:r>
            <a:r>
              <a:rPr kumimoji="0" lang="en-US" altLang="en-US" sz="1800" b="0" i="0" u="none" strike="noStrike" cap="none" normalizeH="0" baseline="0" dirty="0" smtClean="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1" i="0" u="none" strike="noStrike" cap="none" normalizeH="0" baseline="0" dirty="0" smtClean="0">
                <a:ln>
                  <a:noFill/>
                </a:ln>
                <a:solidFill>
                  <a:schemeClr val="tx1"/>
                </a:solidFill>
                <a:effectLst/>
                <a:latin typeface="Arial" panose="020B0604020202020204" pitchFamily="34" charset="0"/>
              </a:rPr>
              <a:t>Introduce Real-time Slot Syncing:</a:t>
            </a:r>
            <a:r>
              <a:rPr kumimoji="0" lang="en-US" altLang="en-US" sz="1800" b="0" i="0" u="none" strike="noStrike" cap="none" normalizeH="0" baseline="0" dirty="0" smtClean="0">
                <a:ln>
                  <a:noFill/>
                </a:ln>
                <a:solidFill>
                  <a:schemeClr val="tx1"/>
                </a:solidFill>
                <a:effectLst/>
                <a:latin typeface="Arial" panose="020B0604020202020204" pitchFamily="34" charset="0"/>
              </a:rPr>
              <a:t/>
            </a:r>
            <a:br>
              <a:rPr kumimoji="0" lang="en-US" altLang="en-US" sz="1800" b="0" i="0" u="none" strike="noStrike" cap="none" normalizeH="0" baseline="0" dirty="0" smtClean="0">
                <a:ln>
                  <a:noFill/>
                </a:ln>
                <a:solidFill>
                  <a:schemeClr val="tx1"/>
                </a:solidFill>
                <a:effectLst/>
                <a:latin typeface="Arial" panose="020B0604020202020204" pitchFamily="34" charset="0"/>
              </a:rPr>
            </a:br>
            <a:r>
              <a:rPr kumimoji="0" lang="en-US" altLang="en-US" sz="1800" b="0" i="0" u="none" strike="noStrike" cap="none" normalizeH="0" baseline="0" dirty="0" smtClean="0">
                <a:ln>
                  <a:noFill/>
                </a:ln>
                <a:solidFill>
                  <a:schemeClr val="tx1"/>
                </a:solidFill>
                <a:effectLst/>
                <a:latin typeface="Arial" panose="020B0604020202020204" pitchFamily="34" charset="0"/>
              </a:rPr>
              <a:t>Implement backend changes to ensure live updates on venue availability, reducing double bookings and improving trust.</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1"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1" i="0" u="none" strike="noStrike" cap="none" normalizeH="0" baseline="0" dirty="0" smtClean="0">
                <a:ln>
                  <a:noFill/>
                </a:ln>
                <a:solidFill>
                  <a:schemeClr val="tx1"/>
                </a:solidFill>
                <a:effectLst/>
                <a:latin typeface="Arial" panose="020B0604020202020204" pitchFamily="34" charset="0"/>
              </a:rPr>
              <a:t>Enhance </a:t>
            </a:r>
            <a:r>
              <a:rPr kumimoji="0" lang="en-US" altLang="en-US" sz="1800" b="1" i="0" u="none" strike="noStrike" cap="none" normalizeH="0" baseline="0" dirty="0" smtClean="0">
                <a:ln>
                  <a:noFill/>
                </a:ln>
                <a:solidFill>
                  <a:schemeClr val="tx1"/>
                </a:solidFill>
                <a:effectLst/>
                <a:latin typeface="Arial" panose="020B0604020202020204" pitchFamily="34" charset="0"/>
              </a:rPr>
              <a:t>Partner Dashboard:</a:t>
            </a:r>
            <a:r>
              <a:rPr kumimoji="0" lang="en-US" altLang="en-US" sz="1800" b="0" i="0" u="none" strike="noStrike" cap="none" normalizeH="0" baseline="0" dirty="0" smtClean="0">
                <a:ln>
                  <a:noFill/>
                </a:ln>
                <a:solidFill>
                  <a:schemeClr val="tx1"/>
                </a:solidFill>
                <a:effectLst/>
                <a:latin typeface="Arial" panose="020B0604020202020204" pitchFamily="34" charset="0"/>
              </a:rPr>
              <a:t/>
            </a:r>
            <a:br>
              <a:rPr kumimoji="0" lang="en-US" altLang="en-US" sz="1800" b="0" i="0" u="none" strike="noStrike" cap="none" normalizeH="0" baseline="0" dirty="0" smtClean="0">
                <a:ln>
                  <a:noFill/>
                </a:ln>
                <a:solidFill>
                  <a:schemeClr val="tx1"/>
                </a:solidFill>
                <a:effectLst/>
                <a:latin typeface="Arial" panose="020B0604020202020204" pitchFamily="34" charset="0"/>
              </a:rPr>
            </a:br>
            <a:r>
              <a:rPr kumimoji="0" lang="en-US" altLang="en-US" sz="1800" b="0" i="0" u="none" strike="noStrike" cap="none" normalizeH="0" baseline="0" dirty="0" smtClean="0">
                <a:ln>
                  <a:noFill/>
                </a:ln>
                <a:solidFill>
                  <a:schemeClr val="tx1"/>
                </a:solidFill>
                <a:effectLst/>
                <a:latin typeface="Arial" panose="020B0604020202020204" pitchFamily="34" charset="0"/>
              </a:rPr>
              <a:t>Build advanced analytics and reporting tools for partners to track revenue, bookings, and user engagement.</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1"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1" i="0" u="none" strike="noStrike" cap="none" normalizeH="0" baseline="0" dirty="0" smtClean="0">
                <a:ln>
                  <a:noFill/>
                </a:ln>
                <a:solidFill>
                  <a:schemeClr val="tx1"/>
                </a:solidFill>
                <a:effectLst/>
                <a:latin typeface="Arial" panose="020B0604020202020204" pitchFamily="34" charset="0"/>
              </a:rPr>
              <a:t>Launch </a:t>
            </a:r>
            <a:r>
              <a:rPr kumimoji="0" lang="en-US" altLang="en-US" sz="1800" b="1" i="0" u="none" strike="noStrike" cap="none" normalizeH="0" baseline="0" dirty="0" smtClean="0">
                <a:ln>
                  <a:noFill/>
                </a:ln>
                <a:solidFill>
                  <a:schemeClr val="tx1"/>
                </a:solidFill>
                <a:effectLst/>
                <a:latin typeface="Arial" panose="020B0604020202020204" pitchFamily="34" charset="0"/>
              </a:rPr>
              <a:t>a Loyalty Program:</a:t>
            </a:r>
            <a:r>
              <a:rPr kumimoji="0" lang="en-US" altLang="en-US" sz="1800" b="0" i="0" u="none" strike="noStrike" cap="none" normalizeH="0" baseline="0" dirty="0" smtClean="0">
                <a:ln>
                  <a:noFill/>
                </a:ln>
                <a:solidFill>
                  <a:schemeClr val="tx1"/>
                </a:solidFill>
                <a:effectLst/>
                <a:latin typeface="Arial" panose="020B0604020202020204" pitchFamily="34" charset="0"/>
              </a:rPr>
              <a:t/>
            </a:r>
            <a:br>
              <a:rPr kumimoji="0" lang="en-US" altLang="en-US" sz="1800" b="0" i="0" u="none" strike="noStrike" cap="none" normalizeH="0" baseline="0" dirty="0" smtClean="0">
                <a:ln>
                  <a:noFill/>
                </a:ln>
                <a:solidFill>
                  <a:schemeClr val="tx1"/>
                </a:solidFill>
                <a:effectLst/>
                <a:latin typeface="Arial" panose="020B0604020202020204" pitchFamily="34" charset="0"/>
              </a:rPr>
            </a:br>
            <a:r>
              <a:rPr kumimoji="0" lang="en-US" altLang="en-US" sz="1800" b="0" i="0" u="none" strike="noStrike" cap="none" normalizeH="0" baseline="0" dirty="0" smtClean="0">
                <a:ln>
                  <a:noFill/>
                </a:ln>
                <a:solidFill>
                  <a:schemeClr val="tx1"/>
                </a:solidFill>
                <a:effectLst/>
                <a:latin typeface="Arial" panose="020B0604020202020204" pitchFamily="34" charset="0"/>
              </a:rPr>
              <a:t>Introduce a rewards-based system to improve user retention and increase repeat bookings through gamification or point systems.</a:t>
            </a:r>
          </a:p>
        </p:txBody>
      </p:sp>
    </p:spTree>
    <p:extLst>
      <p:ext uri="{BB962C8B-B14F-4D97-AF65-F5344CB8AC3E}">
        <p14:creationId xmlns:p14="http://schemas.microsoft.com/office/powerpoint/2010/main" val="1479953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panose="020B0604020202020204" pitchFamily="34" charset="0"/>
                <a:cs typeface="Arial" panose="020B0604020202020204" pitchFamily="34" charset="0"/>
              </a:rPr>
              <a:t>Purpose Statement (Goals):</a:t>
            </a:r>
          </a:p>
        </p:txBody>
      </p:sp>
      <p:sp>
        <p:nvSpPr>
          <p:cNvPr id="3" name="Content Placeholder 2"/>
          <p:cNvSpPr>
            <a:spLocks noGrp="1"/>
          </p:cNvSpPr>
          <p:nvPr>
            <p:ph idx="1"/>
          </p:nvPr>
        </p:nvSpPr>
        <p:spPr/>
        <p:txBody>
          <a:bodyPr/>
          <a:lstStyle/>
          <a:p>
            <a:pPr marL="0" indent="0">
              <a:buNone/>
            </a:pPr>
            <a:r>
              <a:rPr lang="en-US" dirty="0" smtClean="0">
                <a:latin typeface="Arial" panose="020B0604020202020204" pitchFamily="34" charset="0"/>
                <a:cs typeface="Arial" panose="020B0604020202020204" pitchFamily="34" charset="0"/>
              </a:rPr>
              <a:t>The </a:t>
            </a:r>
            <a:r>
              <a:rPr lang="en-US" dirty="0">
                <a:latin typeface="Arial" panose="020B0604020202020204" pitchFamily="34" charset="0"/>
                <a:cs typeface="Arial" panose="020B0604020202020204" pitchFamily="34" charset="0"/>
              </a:rPr>
              <a:t>purpose of this project is to analyze, select, and implement functional and UI/UX enhancements to the </a:t>
            </a:r>
            <a:r>
              <a:rPr lang="en-US" dirty="0" err="1">
                <a:latin typeface="Arial" panose="020B0604020202020204" pitchFamily="34" charset="0"/>
                <a:cs typeface="Arial" panose="020B0604020202020204" pitchFamily="34" charset="0"/>
              </a:rPr>
              <a:t>Hudle</a:t>
            </a:r>
            <a:r>
              <a:rPr lang="en-US" dirty="0">
                <a:latin typeface="Arial" panose="020B0604020202020204" pitchFamily="34" charset="0"/>
                <a:cs typeface="Arial" panose="020B0604020202020204" pitchFamily="34" charset="0"/>
              </a:rPr>
              <a:t> mobile application for improved sports venue management and user engagement</a:t>
            </a:r>
            <a:r>
              <a:rPr lang="en-US" dirty="0" smtClean="0">
                <a:latin typeface="Arial" panose="020B0604020202020204" pitchFamily="34" charset="0"/>
                <a:cs typeface="Arial" panose="020B0604020202020204" pitchFamily="34" charset="0"/>
              </a:rPr>
              <a:t>.</a:t>
            </a:r>
          </a:p>
          <a:p>
            <a:r>
              <a:rPr lang="en-US" dirty="0" smtClean="0">
                <a:latin typeface="Arial" panose="020B0604020202020204" pitchFamily="34" charset="0"/>
                <a:cs typeface="Arial" panose="020B0604020202020204" pitchFamily="34" charset="0"/>
              </a:rPr>
              <a:t>Reducing downtime</a:t>
            </a:r>
          </a:p>
          <a:p>
            <a:r>
              <a:rPr lang="en-US" dirty="0" smtClean="0">
                <a:latin typeface="Arial" panose="020B0604020202020204" pitchFamily="34" charset="0"/>
                <a:cs typeface="Arial" panose="020B0604020202020204" pitchFamily="34" charset="0"/>
              </a:rPr>
              <a:t>Increasing user satisfaction</a:t>
            </a:r>
            <a:endParaRPr lang="en-US"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Better reporting tool for partners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8805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panose="020B0604020202020204" pitchFamily="34" charset="0"/>
                <a:cs typeface="Arial" panose="020B0604020202020204" pitchFamily="34" charset="0"/>
              </a:rPr>
              <a:t>Project Objectives:</a:t>
            </a:r>
          </a:p>
        </p:txBody>
      </p:sp>
      <p:sp>
        <p:nvSpPr>
          <p:cNvPr id="3" name="Content Placeholder 2"/>
          <p:cNvSpPr>
            <a:spLocks noGrp="1"/>
          </p:cNvSpPr>
          <p:nvPr>
            <p:ph idx="1"/>
          </p:nvPr>
        </p:nvSpPr>
        <p:spPr/>
        <p:txBody>
          <a:bodyPr/>
          <a:lstStyle/>
          <a:p>
            <a:r>
              <a:rPr lang="en-US" dirty="0" smtClean="0">
                <a:latin typeface="Arial" panose="020B0604020202020204" pitchFamily="34" charset="0"/>
                <a:cs typeface="Arial" panose="020B0604020202020204" pitchFamily="34" charset="0"/>
              </a:rPr>
              <a:t>Solution </a:t>
            </a:r>
            <a:r>
              <a:rPr lang="en-US" dirty="0">
                <a:latin typeface="Arial" panose="020B0604020202020204" pitchFamily="34" charset="0"/>
                <a:cs typeface="Arial" panose="020B0604020202020204" pitchFamily="34" charset="0"/>
              </a:rPr>
              <a:t>selection and feature enhancement based on design criteria, user feedback, and business </a:t>
            </a:r>
            <a:r>
              <a:rPr lang="en-US" dirty="0" smtClean="0">
                <a:latin typeface="Arial" panose="020B0604020202020204" pitchFamily="34" charset="0"/>
                <a:cs typeface="Arial" panose="020B0604020202020204" pitchFamily="34" charset="0"/>
              </a:rPr>
              <a:t>requirements</a:t>
            </a:r>
          </a:p>
          <a:p>
            <a:r>
              <a:rPr lang="en-US" dirty="0" smtClean="0">
                <a:latin typeface="Arial" panose="020B0604020202020204" pitchFamily="34" charset="0"/>
                <a:cs typeface="Arial" panose="020B0604020202020204" pitchFamily="34" charset="0"/>
              </a:rPr>
              <a:t>Solution </a:t>
            </a:r>
            <a:r>
              <a:rPr lang="en-US" dirty="0">
                <a:latin typeface="Arial" panose="020B0604020202020204" pitchFamily="34" charset="0"/>
                <a:cs typeface="Arial" panose="020B0604020202020204" pitchFamily="34" charset="0"/>
              </a:rPr>
              <a:t>prototyping and iterative testing with users and venue </a:t>
            </a:r>
            <a:r>
              <a:rPr lang="en-US" dirty="0" smtClean="0">
                <a:latin typeface="Arial" panose="020B0604020202020204" pitchFamily="34" charset="0"/>
                <a:cs typeface="Arial" panose="020B0604020202020204" pitchFamily="34" charset="0"/>
              </a:rPr>
              <a:t>partners</a:t>
            </a:r>
          </a:p>
          <a:p>
            <a:r>
              <a:rPr lang="en-US" dirty="0" smtClean="0">
                <a:latin typeface="Arial" panose="020B0604020202020204" pitchFamily="34" charset="0"/>
                <a:cs typeface="Arial" panose="020B0604020202020204" pitchFamily="34" charset="0"/>
              </a:rPr>
              <a:t>Streamline </a:t>
            </a:r>
            <a:r>
              <a:rPr lang="en-US" dirty="0">
                <a:latin typeface="Arial" panose="020B0604020202020204" pitchFamily="34" charset="0"/>
                <a:cs typeface="Arial" panose="020B0604020202020204" pitchFamily="34" charset="0"/>
              </a:rPr>
              <a:t>the venue booking process with smart filters and real-time </a:t>
            </a:r>
            <a:r>
              <a:rPr lang="en-US" dirty="0" smtClean="0">
                <a:latin typeface="Arial" panose="020B0604020202020204" pitchFamily="34" charset="0"/>
                <a:cs typeface="Arial" panose="020B0604020202020204" pitchFamily="34" charset="0"/>
              </a:rPr>
              <a:t>updates</a:t>
            </a:r>
          </a:p>
          <a:p>
            <a:r>
              <a:rPr lang="en-US" dirty="0" smtClean="0">
                <a:latin typeface="Arial" panose="020B0604020202020204" pitchFamily="34" charset="0"/>
                <a:cs typeface="Arial" panose="020B0604020202020204" pitchFamily="34" charset="0"/>
              </a:rPr>
              <a:t>Improve </a:t>
            </a:r>
            <a:r>
              <a:rPr lang="en-US" dirty="0">
                <a:latin typeface="Arial" panose="020B0604020202020204" pitchFamily="34" charset="0"/>
                <a:cs typeface="Arial" panose="020B0604020202020204" pitchFamily="34" charset="0"/>
              </a:rPr>
              <a:t>operational visibility with dashboards and analytics for venue </a:t>
            </a:r>
            <a:r>
              <a:rPr lang="en-US" dirty="0" smtClean="0">
                <a:latin typeface="Arial" panose="020B0604020202020204" pitchFamily="34" charset="0"/>
                <a:cs typeface="Arial" panose="020B0604020202020204" pitchFamily="34" charset="0"/>
              </a:rPr>
              <a:t>partners</a:t>
            </a:r>
          </a:p>
          <a:p>
            <a:r>
              <a:rPr lang="en-US" dirty="0" smtClean="0">
                <a:latin typeface="Arial" panose="020B0604020202020204" pitchFamily="34" charset="0"/>
                <a:cs typeface="Arial" panose="020B0604020202020204" pitchFamily="34" charset="0"/>
              </a:rPr>
              <a:t>Enhance </a:t>
            </a:r>
            <a:r>
              <a:rPr lang="en-US" dirty="0">
                <a:latin typeface="Arial" panose="020B0604020202020204" pitchFamily="34" charset="0"/>
                <a:cs typeface="Arial" panose="020B0604020202020204" pitchFamily="34" charset="0"/>
              </a:rPr>
              <a:t>user retention through loyalty, referral, and notification systems</a:t>
            </a:r>
          </a:p>
        </p:txBody>
      </p:sp>
    </p:spTree>
    <p:extLst>
      <p:ext uri="{BB962C8B-B14F-4D97-AF65-F5344CB8AC3E}">
        <p14:creationId xmlns:p14="http://schemas.microsoft.com/office/powerpoint/2010/main" val="998675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panose="020B0604020202020204" pitchFamily="34" charset="0"/>
                <a:cs typeface="Arial" panose="020B0604020202020204" pitchFamily="34" charset="0"/>
              </a:rPr>
              <a:t>Success Criteria:</a:t>
            </a:r>
          </a:p>
        </p:txBody>
      </p:sp>
      <p:sp>
        <p:nvSpPr>
          <p:cNvPr id="3" name="Content Placeholder 2"/>
          <p:cNvSpPr>
            <a:spLocks noGrp="1"/>
          </p:cNvSpPr>
          <p:nvPr>
            <p:ph idx="1"/>
          </p:nvPr>
        </p:nvSpPr>
        <p:spPr/>
        <p:txBody>
          <a:bodyPr/>
          <a:lstStyle/>
          <a:p>
            <a:r>
              <a:rPr lang="en-US" dirty="0" smtClean="0">
                <a:latin typeface="Arial" panose="020B0604020202020204" pitchFamily="34" charset="0"/>
                <a:cs typeface="Arial" panose="020B0604020202020204" pitchFamily="34" charset="0"/>
              </a:rPr>
              <a:t>Improve </a:t>
            </a:r>
            <a:r>
              <a:rPr lang="en-US" dirty="0">
                <a:latin typeface="Arial" panose="020B0604020202020204" pitchFamily="34" charset="0"/>
                <a:cs typeface="Arial" panose="020B0604020202020204" pitchFamily="34" charset="0"/>
              </a:rPr>
              <a:t>availability and accessibility of venue information, booking slots, and digital </a:t>
            </a:r>
            <a:r>
              <a:rPr lang="en-US" dirty="0" smtClean="0">
                <a:latin typeface="Arial" panose="020B0604020202020204" pitchFamily="34" charset="0"/>
                <a:cs typeface="Arial" panose="020B0604020202020204" pitchFamily="34" charset="0"/>
              </a:rPr>
              <a:t>collateral</a:t>
            </a:r>
          </a:p>
          <a:p>
            <a:r>
              <a:rPr lang="en-US" dirty="0" smtClean="0">
                <a:latin typeface="Arial" panose="020B0604020202020204" pitchFamily="34" charset="0"/>
                <a:cs typeface="Arial" panose="020B0604020202020204" pitchFamily="34" charset="0"/>
              </a:rPr>
              <a:t>Reduce </a:t>
            </a:r>
            <a:r>
              <a:rPr lang="en-US" dirty="0">
                <a:latin typeface="Arial" panose="020B0604020202020204" pitchFamily="34" charset="0"/>
                <a:cs typeface="Arial" panose="020B0604020202020204" pitchFamily="34" charset="0"/>
              </a:rPr>
              <a:t>booking process time, app latency, and system downtime</a:t>
            </a:r>
            <a:br>
              <a:rPr lang="en-US" dirty="0">
                <a:latin typeface="Arial" panose="020B0604020202020204" pitchFamily="34" charset="0"/>
                <a:cs typeface="Arial" panose="020B0604020202020204" pitchFamily="34" charset="0"/>
              </a:rPr>
            </a:br>
            <a:r>
              <a:rPr lang="en-US" dirty="0" smtClean="0">
                <a:latin typeface="Arial" panose="020B0604020202020204" pitchFamily="34" charset="0"/>
                <a:cs typeface="Arial" panose="020B0604020202020204" pitchFamily="34" charset="0"/>
              </a:rPr>
              <a:t>Increase </a:t>
            </a:r>
            <a:r>
              <a:rPr lang="en-US" dirty="0">
                <a:latin typeface="Arial" panose="020B0604020202020204" pitchFamily="34" charset="0"/>
                <a:cs typeface="Arial" panose="020B0604020202020204" pitchFamily="34" charset="0"/>
              </a:rPr>
              <a:t>repeat bookings and user satisfaction by 25% over 3 </a:t>
            </a:r>
            <a:r>
              <a:rPr lang="en-US" dirty="0" smtClean="0">
                <a:latin typeface="Arial" panose="020B0604020202020204" pitchFamily="34" charset="0"/>
                <a:cs typeface="Arial" panose="020B0604020202020204" pitchFamily="34" charset="0"/>
              </a:rPr>
              <a:t>months</a:t>
            </a:r>
          </a:p>
          <a:p>
            <a:r>
              <a:rPr lang="en-US" dirty="0" smtClean="0">
                <a:latin typeface="Arial" panose="020B0604020202020204" pitchFamily="34" charset="0"/>
                <a:cs typeface="Arial" panose="020B0604020202020204" pitchFamily="34" charset="0"/>
              </a:rPr>
              <a:t>Improve </a:t>
            </a:r>
            <a:r>
              <a:rPr lang="en-US" dirty="0">
                <a:latin typeface="Arial" panose="020B0604020202020204" pitchFamily="34" charset="0"/>
                <a:cs typeface="Arial" panose="020B0604020202020204" pitchFamily="34" charset="0"/>
              </a:rPr>
              <a:t>venue partner engagement and self-service capabilities</a:t>
            </a:r>
          </a:p>
        </p:txBody>
      </p:sp>
    </p:spTree>
    <p:extLst>
      <p:ext uri="{BB962C8B-B14F-4D97-AF65-F5344CB8AC3E}">
        <p14:creationId xmlns:p14="http://schemas.microsoft.com/office/powerpoint/2010/main" val="2878892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04176"/>
          </a:xfrm>
        </p:spPr>
        <p:txBody>
          <a:bodyPr>
            <a:normAutofit fontScale="90000"/>
          </a:bodyPr>
          <a:lstStyle/>
          <a:p>
            <a:r>
              <a:rPr lang="en-US" b="1" dirty="0"/>
              <a:t>Methods / </a:t>
            </a:r>
            <a:r>
              <a:rPr lang="en-US" b="1" dirty="0">
                <a:latin typeface="Arial" panose="020B0604020202020204" pitchFamily="34" charset="0"/>
                <a:cs typeface="Arial" panose="020B0604020202020204" pitchFamily="34" charset="0"/>
              </a:rPr>
              <a:t>Approach</a:t>
            </a:r>
            <a:r>
              <a:rPr lang="en-US" b="1" dirty="0"/>
              <a:t>:</a:t>
            </a:r>
            <a:br>
              <a:rPr lang="en-US" b="1" dirty="0"/>
            </a:br>
            <a:endParaRPr lang="en-IN" dirty="0"/>
          </a:p>
        </p:txBody>
      </p:sp>
      <p:sp>
        <p:nvSpPr>
          <p:cNvPr id="3" name="Content Placeholder 2"/>
          <p:cNvSpPr>
            <a:spLocks noGrp="1"/>
          </p:cNvSpPr>
          <p:nvPr>
            <p:ph idx="1"/>
          </p:nvPr>
        </p:nvSpPr>
        <p:spPr>
          <a:xfrm>
            <a:off x="2592925" y="1732547"/>
            <a:ext cx="8915400" cy="4361555"/>
          </a:xfrm>
        </p:spPr>
        <p:txBody>
          <a:bodyPr>
            <a:normAutofit/>
          </a:bodyPr>
          <a:lstStyle/>
          <a:p>
            <a:pPr marL="0" indent="0">
              <a:buNone/>
            </a:pPr>
            <a:r>
              <a:rPr lang="en-IN" b="1" dirty="0"/>
              <a:t>1</a:t>
            </a:r>
            <a:r>
              <a:rPr lang="en-IN" b="1" dirty="0">
                <a:latin typeface="Arial" panose="020B0604020202020204" pitchFamily="34" charset="0"/>
                <a:cs typeface="Arial" panose="020B0604020202020204" pitchFamily="34" charset="0"/>
              </a:rPr>
              <a:t>. Requirement Gathering &amp; Analysis</a:t>
            </a:r>
          </a:p>
          <a:p>
            <a:r>
              <a:rPr lang="en-IN" b="1" dirty="0">
                <a:latin typeface="Arial" panose="020B0604020202020204" pitchFamily="34" charset="0"/>
                <a:cs typeface="Arial" panose="020B0604020202020204" pitchFamily="34" charset="0"/>
              </a:rPr>
              <a:t>Stakeholder Interviews &amp; Workshops:</a:t>
            </a:r>
            <a:r>
              <a:rPr lang="en-IN" dirty="0">
                <a:latin typeface="Arial" panose="020B0604020202020204" pitchFamily="34" charset="0"/>
                <a:cs typeface="Arial" panose="020B0604020202020204" pitchFamily="34" charset="0"/>
              </a:rPr>
              <a:t/>
            </a:r>
            <a:br>
              <a:rPr lang="en-IN" dirty="0">
                <a:latin typeface="Arial" panose="020B0604020202020204" pitchFamily="34" charset="0"/>
                <a:cs typeface="Arial" panose="020B0604020202020204" pitchFamily="34" charset="0"/>
              </a:rPr>
            </a:br>
            <a:r>
              <a:rPr lang="en-IN" dirty="0">
                <a:latin typeface="Arial" panose="020B0604020202020204" pitchFamily="34" charset="0"/>
                <a:cs typeface="Arial" panose="020B0604020202020204" pitchFamily="34" charset="0"/>
              </a:rPr>
              <a:t>Engage users, venue partners, and internal teams to understand pain points and desired improvements.</a:t>
            </a:r>
          </a:p>
          <a:p>
            <a:r>
              <a:rPr lang="en-IN" b="1" dirty="0">
                <a:latin typeface="Arial" panose="020B0604020202020204" pitchFamily="34" charset="0"/>
                <a:cs typeface="Arial" panose="020B0604020202020204" pitchFamily="34" charset="0"/>
              </a:rPr>
              <a:t>User Surveys &amp; Feedback Analysis:</a:t>
            </a:r>
            <a:r>
              <a:rPr lang="en-IN" dirty="0">
                <a:latin typeface="Arial" panose="020B0604020202020204" pitchFamily="34" charset="0"/>
                <a:cs typeface="Arial" panose="020B0604020202020204" pitchFamily="34" charset="0"/>
              </a:rPr>
              <a:t/>
            </a:r>
            <a:br>
              <a:rPr lang="en-IN" dirty="0">
                <a:latin typeface="Arial" panose="020B0604020202020204" pitchFamily="34" charset="0"/>
                <a:cs typeface="Arial" panose="020B0604020202020204" pitchFamily="34" charset="0"/>
              </a:rPr>
            </a:br>
            <a:r>
              <a:rPr lang="en-IN" dirty="0">
                <a:latin typeface="Arial" panose="020B0604020202020204" pitchFamily="34" charset="0"/>
                <a:cs typeface="Arial" panose="020B0604020202020204" pitchFamily="34" charset="0"/>
              </a:rPr>
              <a:t>Collect direct user feedback via in-app surveys, app reviews, and NPS scores.</a:t>
            </a:r>
          </a:p>
          <a:p>
            <a:r>
              <a:rPr lang="en-IN" b="1" dirty="0">
                <a:latin typeface="Arial" panose="020B0604020202020204" pitchFamily="34" charset="0"/>
                <a:cs typeface="Arial" panose="020B0604020202020204" pitchFamily="34" charset="0"/>
              </a:rPr>
              <a:t>Usage Analytics:</a:t>
            </a:r>
            <a:r>
              <a:rPr lang="en-IN" dirty="0">
                <a:latin typeface="Arial" panose="020B0604020202020204" pitchFamily="34" charset="0"/>
                <a:cs typeface="Arial" panose="020B0604020202020204" pitchFamily="34" charset="0"/>
              </a:rPr>
              <a:t/>
            </a:r>
            <a:br>
              <a:rPr lang="en-IN" dirty="0">
                <a:latin typeface="Arial" panose="020B0604020202020204" pitchFamily="34" charset="0"/>
                <a:cs typeface="Arial" panose="020B0604020202020204" pitchFamily="34" charset="0"/>
              </a:rPr>
            </a:br>
            <a:r>
              <a:rPr lang="en-IN" dirty="0" err="1">
                <a:latin typeface="Arial" panose="020B0604020202020204" pitchFamily="34" charset="0"/>
                <a:cs typeface="Arial" panose="020B0604020202020204" pitchFamily="34" charset="0"/>
              </a:rPr>
              <a:t>Analyze</a:t>
            </a:r>
            <a:r>
              <a:rPr lang="en-IN" dirty="0">
                <a:latin typeface="Arial" panose="020B0604020202020204" pitchFamily="34" charset="0"/>
                <a:cs typeface="Arial" panose="020B0604020202020204" pitchFamily="34" charset="0"/>
              </a:rPr>
              <a:t> app usage patterns (e.g., </a:t>
            </a:r>
            <a:r>
              <a:rPr lang="en-IN" dirty="0" err="1">
                <a:latin typeface="Arial" panose="020B0604020202020204" pitchFamily="34" charset="0"/>
                <a:cs typeface="Arial" panose="020B0604020202020204" pitchFamily="34" charset="0"/>
              </a:rPr>
              <a:t>heatmaps</a:t>
            </a:r>
            <a:r>
              <a:rPr lang="en-IN" dirty="0">
                <a:latin typeface="Arial" panose="020B0604020202020204" pitchFamily="34" charset="0"/>
                <a:cs typeface="Arial" panose="020B0604020202020204" pitchFamily="34" charset="0"/>
              </a:rPr>
              <a:t>, session time, bounce rates) to identify problem areas.</a:t>
            </a:r>
          </a:p>
          <a:p>
            <a:r>
              <a:rPr lang="en-IN" b="1" dirty="0">
                <a:latin typeface="Arial" panose="020B0604020202020204" pitchFamily="34" charset="0"/>
                <a:cs typeface="Arial" panose="020B0604020202020204" pitchFamily="34" charset="0"/>
              </a:rPr>
              <a:t>Competitive Benchmarking:</a:t>
            </a:r>
            <a:r>
              <a:rPr lang="en-IN" dirty="0">
                <a:latin typeface="Arial" panose="020B0604020202020204" pitchFamily="34" charset="0"/>
                <a:cs typeface="Arial" panose="020B0604020202020204" pitchFamily="34" charset="0"/>
              </a:rPr>
              <a:t/>
            </a:r>
            <a:br>
              <a:rPr lang="en-IN" dirty="0">
                <a:latin typeface="Arial" panose="020B0604020202020204" pitchFamily="34" charset="0"/>
                <a:cs typeface="Arial" panose="020B0604020202020204" pitchFamily="34" charset="0"/>
              </a:rPr>
            </a:br>
            <a:r>
              <a:rPr lang="en-IN" dirty="0">
                <a:latin typeface="Arial" panose="020B0604020202020204" pitchFamily="34" charset="0"/>
                <a:cs typeface="Arial" panose="020B0604020202020204" pitchFamily="34" charset="0"/>
              </a:rPr>
              <a:t>Study similar sports booking platforms to identify features and UX standards.</a:t>
            </a:r>
          </a:p>
          <a:p>
            <a:pPr marL="0" indent="0">
              <a:buNone/>
            </a:pPr>
            <a:endParaRPr lang="en-IN" dirty="0"/>
          </a:p>
        </p:txBody>
      </p:sp>
    </p:spTree>
    <p:extLst>
      <p:ext uri="{BB962C8B-B14F-4D97-AF65-F5344CB8AC3E}">
        <p14:creationId xmlns:p14="http://schemas.microsoft.com/office/powerpoint/2010/main" val="15182594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77001"/>
            <a:ext cx="8915400" cy="6497053"/>
          </a:xfrm>
        </p:spPr>
        <p:txBody>
          <a:bodyPr>
            <a:normAutofit/>
          </a:bodyPr>
          <a:lstStyle/>
          <a:p>
            <a:pPr marL="0" indent="0">
              <a:buNone/>
            </a:pPr>
            <a:r>
              <a:rPr lang="en-US" b="1" dirty="0">
                <a:latin typeface="Arial" panose="020B0604020202020204" pitchFamily="34" charset="0"/>
                <a:cs typeface="Arial" panose="020B0604020202020204" pitchFamily="34" charset="0"/>
              </a:rPr>
              <a:t>2. Design &amp; Planning</a:t>
            </a:r>
          </a:p>
          <a:p>
            <a:r>
              <a:rPr lang="en-US" b="1" dirty="0">
                <a:latin typeface="Arial" panose="020B0604020202020204" pitchFamily="34" charset="0"/>
                <a:cs typeface="Arial" panose="020B0604020202020204" pitchFamily="34" charset="0"/>
              </a:rPr>
              <a:t>Prototyping (Low-Fidelity &amp; High-Fidelity):</a:t>
            </a: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Create wireframes and clickable mockups to visualize improvements before development.</a:t>
            </a:r>
          </a:p>
          <a:p>
            <a:r>
              <a:rPr lang="en-US" b="1" dirty="0">
                <a:latin typeface="Arial" panose="020B0604020202020204" pitchFamily="34" charset="0"/>
                <a:cs typeface="Arial" panose="020B0604020202020204" pitchFamily="34" charset="0"/>
              </a:rPr>
              <a:t>User Journey Mapping:</a:t>
            </a: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Define step-by-step user interactions for key flows (booking, managing events, partner dashboards).</a:t>
            </a:r>
          </a:p>
          <a:p>
            <a:r>
              <a:rPr lang="en-US" b="1" dirty="0">
                <a:latin typeface="Arial" panose="020B0604020202020204" pitchFamily="34" charset="0"/>
                <a:cs typeface="Arial" panose="020B0604020202020204" pitchFamily="34" charset="0"/>
              </a:rPr>
              <a:t>Prioritization Frameworks (e.g., </a:t>
            </a:r>
            <a:r>
              <a:rPr lang="en-US" b="1" dirty="0" err="1">
                <a:latin typeface="Arial" panose="020B0604020202020204" pitchFamily="34" charset="0"/>
                <a:cs typeface="Arial" panose="020B0604020202020204" pitchFamily="34" charset="0"/>
              </a:rPr>
              <a:t>MoSCoW</a:t>
            </a:r>
            <a:r>
              <a:rPr lang="en-US" b="1" dirty="0" smtClean="0">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Prioritize features based on impact, effort, and stakeholder needs</a:t>
            </a:r>
            <a:r>
              <a:rPr lang="en-US" dirty="0" smtClean="0">
                <a:latin typeface="Arial" panose="020B0604020202020204" pitchFamily="34" charset="0"/>
                <a:cs typeface="Arial" panose="020B0604020202020204" pitchFamily="34" charset="0"/>
              </a:rPr>
              <a:t>.</a:t>
            </a:r>
          </a:p>
          <a:p>
            <a:pPr marL="0" indent="0">
              <a:buNone/>
            </a:pPr>
            <a:endParaRPr lang="en-US" dirty="0" smtClean="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3. Development Approaches</a:t>
            </a:r>
          </a:p>
          <a:p>
            <a:r>
              <a:rPr lang="en-US" b="1" dirty="0">
                <a:latin typeface="Arial" panose="020B0604020202020204" pitchFamily="34" charset="0"/>
                <a:cs typeface="Arial" panose="020B0604020202020204" pitchFamily="34" charset="0"/>
              </a:rPr>
              <a:t>Agile Methodology (Scrum/Kanban):</a:t>
            </a: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Use iterative development with sprint planning, daily standups, and regular demos.</a:t>
            </a:r>
          </a:p>
          <a:p>
            <a:r>
              <a:rPr lang="en-US" b="1" dirty="0">
                <a:latin typeface="Arial" panose="020B0604020202020204" pitchFamily="34" charset="0"/>
                <a:cs typeface="Arial" panose="020B0604020202020204" pitchFamily="34" charset="0"/>
              </a:rPr>
              <a:t>Modular Development:</a:t>
            </a: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Build enhancements as reusable components or services to ease maintenance and scaling.</a:t>
            </a:r>
          </a:p>
          <a:p>
            <a:r>
              <a:rPr lang="en-US" b="1" dirty="0">
                <a:latin typeface="Arial" panose="020B0604020202020204" pitchFamily="34" charset="0"/>
                <a:cs typeface="Arial" panose="020B0604020202020204" pitchFamily="34" charset="0"/>
              </a:rPr>
              <a:t>API Enhancements &amp; Real-time Syncing:</a:t>
            </a: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Improve backend services for live slot syncing, cancellation management, and partner data.</a:t>
            </a:r>
          </a:p>
          <a:p>
            <a:endParaRPr lang="en-US" dirty="0"/>
          </a:p>
          <a:p>
            <a:endParaRPr lang="en-IN" dirty="0"/>
          </a:p>
        </p:txBody>
      </p:sp>
    </p:spTree>
    <p:extLst>
      <p:ext uri="{BB962C8B-B14F-4D97-AF65-F5344CB8AC3E}">
        <p14:creationId xmlns:p14="http://schemas.microsoft.com/office/powerpoint/2010/main" val="123203258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731</TotalTime>
  <Words>417</Words>
  <Application>Microsoft Office PowerPoint</Application>
  <PresentationFormat>Widescreen</PresentationFormat>
  <Paragraphs>77</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Century Gothic</vt:lpstr>
      <vt:lpstr>Wingdings 3</vt:lpstr>
      <vt:lpstr>Wisp</vt:lpstr>
      <vt:lpstr>HUDLE </vt:lpstr>
      <vt:lpstr>Situation </vt:lpstr>
      <vt:lpstr>Problem </vt:lpstr>
      <vt:lpstr>Opportunity </vt:lpstr>
      <vt:lpstr>Purpose Statement (Goals):</vt:lpstr>
      <vt:lpstr>Project Objectives:</vt:lpstr>
      <vt:lpstr>Success Criteria:</vt:lpstr>
      <vt:lpstr>Methods / Approach: </vt:lpstr>
      <vt:lpstr>PowerPoint Presentation</vt:lpstr>
      <vt:lpstr>PowerPoint Presentation</vt:lpstr>
      <vt:lpstr>Resources:</vt:lpstr>
      <vt:lpstr>Risks:</vt:lpstr>
      <vt:lpstr>Dependencies</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Hudle </dc:title>
  <dc:creator>Welcome</dc:creator>
  <cp:lastModifiedBy>Welcome</cp:lastModifiedBy>
  <cp:revision>11</cp:revision>
  <dcterms:created xsi:type="dcterms:W3CDTF">2025-04-12T11:06:49Z</dcterms:created>
  <dcterms:modified xsi:type="dcterms:W3CDTF">2025-04-13T18:28:47Z</dcterms:modified>
</cp:coreProperties>
</file>