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70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03366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516545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31335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88836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06372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26760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38737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19696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147209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9CA82C-C01E-4064-996D-576FBC3F2D8C}" type="datetimeFigureOut">
              <a:rPr lang="en-IN" smtClean="0"/>
              <a:t>09-06-2025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44722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A9CA82C-C01E-4064-996D-576FBC3F2D8C}" type="datetimeFigureOut">
              <a:rPr lang="en-IN" smtClean="0"/>
              <a:t>09-06-2025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9076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A9CA82C-C01E-4064-996D-576FBC3F2D8C}" type="datetimeFigureOut">
              <a:rPr lang="en-IN" smtClean="0"/>
              <a:t>09-06-2025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114868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A9CA82C-C01E-4064-996D-576FBC3F2D8C}" type="datetimeFigureOut">
              <a:rPr lang="en-IN" smtClean="0"/>
              <a:t>09-06-2025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2685353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9CA82C-C01E-4064-996D-576FBC3F2D8C}" type="datetimeFigureOut">
              <a:rPr lang="en-IN" smtClean="0"/>
              <a:t>09-06-2025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72412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9CA82C-C01E-4064-996D-576FBC3F2D8C}" type="datetimeFigureOut">
              <a:rPr lang="en-IN" smtClean="0"/>
              <a:t>09-06-2025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Tree>
    <p:extLst>
      <p:ext uri="{BB962C8B-B14F-4D97-AF65-F5344CB8AC3E}">
        <p14:creationId xmlns:p14="http://schemas.microsoft.com/office/powerpoint/2010/main" val="301332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C916574-7D71-469D-A5FF-17D8875F2197}" type="slidenum">
              <a:rPr lang="en-IN" smtClean="0"/>
              <a:t>‹#›</a:t>
            </a:fld>
            <a:endParaRPr lang="en-IN"/>
          </a:p>
        </p:txBody>
      </p:sp>
      <p:sp>
        <p:nvSpPr>
          <p:cNvPr id="5" name="Date Placeholder 4"/>
          <p:cNvSpPr>
            <a:spLocks noGrp="1"/>
          </p:cNvSpPr>
          <p:nvPr>
            <p:ph type="dt" sz="half" idx="10"/>
          </p:nvPr>
        </p:nvSpPr>
        <p:spPr/>
        <p:txBody>
          <a:bodyPr/>
          <a:lstStyle/>
          <a:p>
            <a:fld id="{6A9CA82C-C01E-4064-996D-576FBC3F2D8C}" type="datetimeFigureOut">
              <a:rPr lang="en-IN" smtClean="0"/>
              <a:t>09-06-2025</a:t>
            </a:fld>
            <a:endParaRPr lang="en-IN"/>
          </a:p>
        </p:txBody>
      </p:sp>
    </p:spTree>
    <p:extLst>
      <p:ext uri="{BB962C8B-B14F-4D97-AF65-F5344CB8AC3E}">
        <p14:creationId xmlns:p14="http://schemas.microsoft.com/office/powerpoint/2010/main" val="522762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A9CA82C-C01E-4064-996D-576FBC3F2D8C}" type="datetimeFigureOut">
              <a:rPr lang="en-IN" smtClean="0"/>
              <a:t>09-06-2025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916574-7D71-469D-A5FF-17D8875F2197}" type="slidenum">
              <a:rPr lang="en-IN" smtClean="0"/>
              <a:t>‹#›</a:t>
            </a:fld>
            <a:endParaRPr lang="en-IN"/>
          </a:p>
        </p:txBody>
      </p:sp>
    </p:spTree>
    <p:extLst>
      <p:ext uri="{BB962C8B-B14F-4D97-AF65-F5344CB8AC3E}">
        <p14:creationId xmlns:p14="http://schemas.microsoft.com/office/powerpoint/2010/main" val="1607270982"/>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 id="214748395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C4117-5CCB-46A8-BEBD-C9EFC2C0C271}"/>
              </a:ext>
            </a:extLst>
          </p:cNvPr>
          <p:cNvSpPr>
            <a:spLocks noGrp="1"/>
          </p:cNvSpPr>
          <p:nvPr>
            <p:ph type="ctrTitle"/>
          </p:nvPr>
        </p:nvSpPr>
        <p:spPr>
          <a:xfrm>
            <a:off x="709685" y="427838"/>
            <a:ext cx="10833566" cy="4840198"/>
          </a:xfrm>
        </p:spPr>
        <p:txBody>
          <a:bodyPr>
            <a:normAutofit/>
          </a:bodyPr>
          <a:lstStyle/>
          <a:p>
            <a:pPr algn="l"/>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Project Title: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 </a:t>
            </a: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Enhancing the Genesis Application with Agile Methodologies</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Subtitle (optional):</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t>A Live Agile Project at Tata AIG</a:t>
            </a:r>
            <a:br>
              <a:rPr lang="en-IN" sz="2000" i="1"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Prepared By:</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Vidyashree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b="1" dirty="0">
                <a:solidFill>
                  <a:schemeClr val="tx2"/>
                </a:solidFill>
                <a:effectLst/>
                <a:latin typeface="Arial" panose="020B0604020202020204" pitchFamily="34" charset="0"/>
                <a:ea typeface="Calibri" panose="020F0502020204030204" pitchFamily="34" charset="0"/>
                <a:cs typeface="Arial" panose="020B0604020202020204" pitchFamily="34" charset="0"/>
              </a:rPr>
              <a:t>Date:</a:t>
            </a:r>
            <a:b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r>
              <a:rPr lang="en-IN" sz="2000" dirty="0">
                <a:solidFill>
                  <a:schemeClr val="tx2"/>
                </a:solidFill>
                <a:effectLst/>
                <a:latin typeface="Arial" panose="020B0604020202020204" pitchFamily="34" charset="0"/>
                <a:ea typeface="Calibri" panose="020F0502020204030204" pitchFamily="34" charset="0"/>
                <a:cs typeface="Arial" panose="020B0604020202020204" pitchFamily="34" charset="0"/>
              </a:rPr>
              <a:t>8th June 2025</a:t>
            </a:r>
            <a:br>
              <a:rPr lang="en-IN" sz="1800" dirty="0">
                <a:solidFill>
                  <a:schemeClr val="tx2"/>
                </a:solidFill>
                <a:effectLst/>
                <a:latin typeface="Arial" panose="020B0604020202020204" pitchFamily="34" charset="0"/>
                <a:ea typeface="Calibri" panose="020F0502020204030204" pitchFamily="34" charset="0"/>
                <a:cs typeface="Arial" panose="020B0604020202020204" pitchFamily="34" charset="0"/>
              </a:rPr>
            </a:br>
            <a:endParaRPr lang="en-IN"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31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7BACD-51F8-4B04-8ACF-246CC7A3612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336F7AC6-491C-44F4-B2B8-3561DBB523ED}"/>
              </a:ext>
            </a:extLst>
          </p:cNvPr>
          <p:cNvSpPr>
            <a:spLocks noGrp="1"/>
          </p:cNvSpPr>
          <p:nvPr>
            <p:ph idx="1"/>
          </p:nvPr>
        </p:nvSpPr>
        <p:spPr>
          <a:xfrm>
            <a:off x="677333" y="1325461"/>
            <a:ext cx="9406233" cy="5050172"/>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600" b="1" dirty="0">
                <a:solidFill>
                  <a:schemeClr val="tx1"/>
                </a:solidFill>
                <a:effectLst/>
                <a:latin typeface="Calibri" panose="020F0502020204030204" pitchFamily="34" charset="0"/>
                <a:ea typeface="Times New Roman" panose="02020603050405020304" pitchFamily="18" charset="0"/>
              </a:rPr>
              <a:t>Dependencies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Timely Inputs from Local Ops Teams</a:t>
            </a:r>
            <a:endParaRPr lang="en-IN" sz="18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Success depends on active collaboration and feedback from end users during development and testing.</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Support from IT &amp; Dev Teams</a:t>
            </a:r>
          </a:p>
          <a:p>
            <a:pPr marL="0" indent="0">
              <a:buNone/>
            </a:pP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Availability of internal technical teams is essential for timely development and deployment.</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Management Approval &amp; Budget Clearance</a:t>
            </a:r>
          </a:p>
          <a:p>
            <a:pPr marL="0" indent="0">
              <a:buNone/>
            </a:pP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Stakeholder buy-in and budget approval must happen on schedule to avoid delays.</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2865441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B8920-5BAD-69CD-8E91-4EAF19BA0EE1}"/>
              </a:ext>
            </a:extLst>
          </p:cNvPr>
          <p:cNvSpPr>
            <a:spLocks noGrp="1"/>
          </p:cNvSpPr>
          <p:nvPr>
            <p:ph type="title"/>
          </p:nvPr>
        </p:nvSpPr>
        <p:spPr>
          <a:xfrm>
            <a:off x="677334" y="1169158"/>
            <a:ext cx="8596668" cy="1320800"/>
          </a:xfrm>
        </p:spPr>
        <p:txBody>
          <a:bodyPr>
            <a:normAutofit/>
          </a:bodyPr>
          <a:lstStyle/>
          <a:p>
            <a:r>
              <a:rPr lang="en-GB" sz="2400" b="1" dirty="0">
                <a:solidFill>
                  <a:schemeClr val="tx1"/>
                </a:solidFill>
              </a:rPr>
              <a:t>To Be Completed by Appropriate Manager </a:t>
            </a:r>
            <a:endParaRPr lang="en-IN" sz="2400" b="1" dirty="0">
              <a:solidFill>
                <a:schemeClr val="tx1"/>
              </a:solidFill>
            </a:endParaRPr>
          </a:p>
        </p:txBody>
      </p:sp>
      <p:sp>
        <p:nvSpPr>
          <p:cNvPr id="3" name="Content Placeholder 2">
            <a:extLst>
              <a:ext uri="{FF2B5EF4-FFF2-40B4-BE49-F238E27FC236}">
                <a16:creationId xmlns:a16="http://schemas.microsoft.com/office/drawing/2014/main" id="{28480D1E-C1C2-27ED-887D-53B72BDF8FF3}"/>
              </a:ext>
            </a:extLst>
          </p:cNvPr>
          <p:cNvSpPr>
            <a:spLocks noGrp="1"/>
          </p:cNvSpPr>
          <p:nvPr>
            <p:ph idx="1"/>
          </p:nvPr>
        </p:nvSpPr>
        <p:spPr>
          <a:xfrm>
            <a:off x="677334" y="2938511"/>
            <a:ext cx="8596668" cy="2643423"/>
          </a:xfrm>
        </p:spPr>
        <p:txBody>
          <a:bodyPr/>
          <a:lstStyle/>
          <a:p>
            <a:pPr marL="0" indent="0">
              <a:buNone/>
            </a:pPr>
            <a:r>
              <a:rPr lang="en-IN" dirty="0"/>
              <a:t>Project Sponsor …………………………………………………….</a:t>
            </a:r>
          </a:p>
          <a:p>
            <a:endParaRPr lang="en-IN" dirty="0"/>
          </a:p>
          <a:p>
            <a:pPr marL="0" indent="0">
              <a:buNone/>
            </a:pPr>
            <a:r>
              <a:rPr lang="en-IN" dirty="0"/>
              <a:t>Project Manager ………………………………………………………</a:t>
            </a:r>
          </a:p>
        </p:txBody>
      </p:sp>
    </p:spTree>
    <p:extLst>
      <p:ext uri="{BB962C8B-B14F-4D97-AF65-F5344CB8AC3E}">
        <p14:creationId xmlns:p14="http://schemas.microsoft.com/office/powerpoint/2010/main" val="3766489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7FEB8-0C36-2626-4F31-FBE86E49FDBC}"/>
              </a:ext>
            </a:extLst>
          </p:cNvPr>
          <p:cNvSpPr>
            <a:spLocks noGrp="1"/>
          </p:cNvSpPr>
          <p:nvPr>
            <p:ph type="ctrTitle"/>
          </p:nvPr>
        </p:nvSpPr>
        <p:spPr/>
        <p:txBody>
          <a:bodyPr/>
          <a:lstStyle/>
          <a:p>
            <a:pPr algn="ctr"/>
            <a:r>
              <a:rPr lang="en-GB" dirty="0">
                <a:solidFill>
                  <a:schemeClr val="tx1"/>
                </a:solidFill>
              </a:rPr>
              <a:t>THANK YOU</a:t>
            </a:r>
            <a:endParaRPr lang="en-IN" dirty="0">
              <a:solidFill>
                <a:schemeClr val="tx1"/>
              </a:solidFill>
            </a:endParaRPr>
          </a:p>
        </p:txBody>
      </p:sp>
    </p:spTree>
    <p:extLst>
      <p:ext uri="{BB962C8B-B14F-4D97-AF65-F5344CB8AC3E}">
        <p14:creationId xmlns:p14="http://schemas.microsoft.com/office/powerpoint/2010/main" val="773788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4268-9400-40BA-8468-718FB7EDAB9A}"/>
              </a:ext>
            </a:extLst>
          </p:cNvPr>
          <p:cNvSpPr>
            <a:spLocks noGrp="1"/>
          </p:cNvSpPr>
          <p:nvPr>
            <p:ph type="title"/>
          </p:nvPr>
        </p:nvSpPr>
        <p:spPr>
          <a:xfrm>
            <a:off x="1451579" y="142614"/>
            <a:ext cx="9603275" cy="763397"/>
          </a:xfrm>
        </p:spPr>
        <p:txBody>
          <a:bodyPr>
            <a:normAutofit/>
          </a:bodyPr>
          <a:lstStyle/>
          <a:p>
            <a:r>
              <a:rPr lang="en-IN" sz="3200" dirty="0">
                <a:solidFill>
                  <a:schemeClr val="tx1"/>
                </a:solidFill>
                <a:effectLst/>
                <a:latin typeface="Calibri" panose="020F0502020204030204" pitchFamily="34" charset="0"/>
                <a:ea typeface="Times New Roman" panose="02020603050405020304" pitchFamily="18" charset="0"/>
              </a:rPr>
              <a:t>Executive Summary</a:t>
            </a:r>
            <a:endParaRPr lang="en-IN" sz="3200" dirty="0">
              <a:solidFill>
                <a:schemeClr val="tx1"/>
              </a:solidFill>
            </a:endParaRPr>
          </a:p>
        </p:txBody>
      </p:sp>
      <p:sp>
        <p:nvSpPr>
          <p:cNvPr id="3" name="Content Placeholder 2">
            <a:extLst>
              <a:ext uri="{FF2B5EF4-FFF2-40B4-BE49-F238E27FC236}">
                <a16:creationId xmlns:a16="http://schemas.microsoft.com/office/drawing/2014/main" id="{25838B91-61B9-4E1F-A628-443A3E59A79B}"/>
              </a:ext>
            </a:extLst>
          </p:cNvPr>
          <p:cNvSpPr>
            <a:spLocks noGrp="1"/>
          </p:cNvSpPr>
          <p:nvPr>
            <p:ph idx="1"/>
          </p:nvPr>
        </p:nvSpPr>
        <p:spPr>
          <a:xfrm>
            <a:off x="1451579" y="1065401"/>
            <a:ext cx="10740422" cy="5499171"/>
          </a:xfrm>
        </p:spPr>
        <p:txBody>
          <a:bodyPr>
            <a:normAutofit fontScale="25000" lnSpcReduction="20000"/>
          </a:bodyPr>
          <a:lstStyle/>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Project Overview:</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This live Agile project focuses on enhancing the Genesis system used at Tata AIG. The goal is to empower local operations teams to directly process renewal endorsements and cashier activities within the application.</a:t>
            </a:r>
          </a:p>
          <a:p>
            <a:pPr marL="0" indent="0">
              <a:buNone/>
            </a:pPr>
            <a:endParaRPr lang="en-IN" sz="5600" dirty="0">
              <a:effectLst/>
              <a:latin typeface="Arial" panose="020B0604020202020204" pitchFamily="34" charset="0"/>
              <a:ea typeface="Batang" panose="02030600000101010101" pitchFamily="18" charset="-127"/>
              <a:cs typeface="Arial" panose="020B0604020202020204" pitchFamily="34" charset="0"/>
            </a:endParaRP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Problem</a:t>
            </a:r>
            <a:r>
              <a:rPr lang="en-IN" sz="5600" dirty="0">
                <a:effectLst/>
                <a:latin typeface="Arial" panose="020B0604020202020204" pitchFamily="34" charset="0"/>
                <a:ea typeface="Batang" panose="02030600000101010101" pitchFamily="18" charset="-127"/>
                <a:cs typeface="Arial" panose="020B0604020202020204" pitchFamily="34" charset="0"/>
              </a:rPr>
              <a:t>:</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Currently, certain tasks are dependent on central teams, leading to delays and reduced efficiency. Local operations lack direct access, causing bottlenecks and slower service delivery.</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Importance of Solving the Issue:</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By enabling local operations to handle tasks independently, we can save time, reduce dependency, and deliver faster, more efficient service to customers.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How Agile Helps: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Using Agile methodology allows us to implement iterative enhancements, gather continuous feedback, and make quick, incremental improvements to the Genesis system.</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 </a:t>
            </a:r>
          </a:p>
          <a:p>
            <a:pPr marL="0" indent="0">
              <a:buNone/>
            </a:pPr>
            <a:r>
              <a:rPr lang="en-IN" sz="6400" dirty="0">
                <a:effectLst/>
                <a:latin typeface="Arial" panose="020B0604020202020204" pitchFamily="34" charset="0"/>
                <a:ea typeface="Batang" panose="02030600000101010101" pitchFamily="18" charset="-127"/>
                <a:cs typeface="Arial" panose="020B0604020202020204" pitchFamily="34" charset="0"/>
              </a:rPr>
              <a:t>Vision of Success:</a:t>
            </a:r>
          </a:p>
          <a:p>
            <a:pPr marL="0" indent="0">
              <a:buNone/>
            </a:pPr>
            <a:r>
              <a:rPr lang="en-IN" sz="5600" dirty="0">
                <a:effectLst/>
                <a:latin typeface="Arial" panose="020B0604020202020204" pitchFamily="34" charset="0"/>
                <a:ea typeface="Batang" panose="02030600000101010101" pitchFamily="18" charset="-127"/>
                <a:cs typeface="Arial" panose="020B0604020202020204" pitchFamily="34" charset="0"/>
              </a:rPr>
              <a:t>A smoother workflow where local teams operate independently, leading to quicker turnaround times and improved customer satisfaction.</a:t>
            </a:r>
          </a:p>
          <a:p>
            <a:endParaRPr lang="en-IN" dirty="0"/>
          </a:p>
        </p:txBody>
      </p:sp>
    </p:spTree>
    <p:extLst>
      <p:ext uri="{BB962C8B-B14F-4D97-AF65-F5344CB8AC3E}">
        <p14:creationId xmlns:p14="http://schemas.microsoft.com/office/powerpoint/2010/main" val="3448409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B6A966-8F63-4244-8F3E-AECC79EACDD6}"/>
              </a:ext>
            </a:extLst>
          </p:cNvPr>
          <p:cNvSpPr>
            <a:spLocks noGrp="1"/>
          </p:cNvSpPr>
          <p:nvPr>
            <p:ph type="title"/>
          </p:nvPr>
        </p:nvSpPr>
        <p:spPr/>
        <p:txBody>
          <a:bodyPr>
            <a:normAutofit/>
          </a:bodyPr>
          <a:lstStyle/>
          <a:p>
            <a:r>
              <a:rPr lang="en-IN" sz="2800" dirty="0">
                <a:solidFill>
                  <a:schemeClr val="tx1"/>
                </a:solidFill>
                <a:effectLst/>
                <a:latin typeface="Calibri" panose="020F0502020204030204" pitchFamily="34" charset="0"/>
                <a:ea typeface="Times New Roman" panose="02020603050405020304" pitchFamily="18" charset="0"/>
              </a:rPr>
              <a:t>Purpose Statement / Goals</a:t>
            </a:r>
            <a:endParaRPr lang="en-IN" sz="2800" dirty="0">
              <a:solidFill>
                <a:schemeClr val="tx1"/>
              </a:solidFill>
            </a:endParaRPr>
          </a:p>
        </p:txBody>
      </p:sp>
      <p:sp>
        <p:nvSpPr>
          <p:cNvPr id="3" name="Content Placeholder 2">
            <a:extLst>
              <a:ext uri="{FF2B5EF4-FFF2-40B4-BE49-F238E27FC236}">
                <a16:creationId xmlns:a16="http://schemas.microsoft.com/office/drawing/2014/main" id="{19FBAA6E-6FB2-4CEA-8FDF-21572C39E29A}"/>
              </a:ext>
            </a:extLst>
          </p:cNvPr>
          <p:cNvSpPr>
            <a:spLocks noGrp="1"/>
          </p:cNvSpPr>
          <p:nvPr>
            <p:ph idx="1"/>
          </p:nvPr>
        </p:nvSpPr>
        <p:spPr>
          <a:xfrm>
            <a:off x="677334" y="2160589"/>
            <a:ext cx="8596668" cy="429054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Purpose :</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 purpose of this project is to enhance the Genesis application by enabling local operations teams to independently process renewal endorsements and cashier activities. This will reduce dependency on centralized teams, improve turnaround time, and ensure faster, more efficient service delivery to customers.</a:t>
            </a:r>
            <a:endParaRPr lang="en-IN" sz="14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Goals of the Project:</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Decentralize endorsement and cashier activities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Minimize workflow delays and dependency bottlenecks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Improve operational efficiency across branches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Enhance customer experience with quicker resolutions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Align Genesis with Agile principles for faster delivery and flexibility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32504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333D3-75C0-4572-B5D1-F0F106783624}"/>
              </a:ext>
            </a:extLst>
          </p:cNvPr>
          <p:cNvSpPr>
            <a:spLocks noGrp="1"/>
          </p:cNvSpPr>
          <p:nvPr>
            <p:ph type="title"/>
          </p:nvPr>
        </p:nvSpPr>
        <p:spPr/>
        <p:txBody>
          <a:bodyPr>
            <a:normAutofit/>
          </a:bodyPr>
          <a:lstStyle/>
          <a:p>
            <a:r>
              <a:rPr lang="en-IN" sz="24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Project Objectives</a:t>
            </a:r>
            <a:endParaRPr lang="en-IN" sz="2400" dirty="0">
              <a:solidFill>
                <a:schemeClr val="tx1"/>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29DB88B-9EDC-4AED-9842-AE0021B832F6}"/>
              </a:ext>
            </a:extLst>
          </p:cNvPr>
          <p:cNvSpPr>
            <a:spLocks noGrp="1"/>
          </p:cNvSpPr>
          <p:nvPr>
            <p:ph idx="1"/>
          </p:nvPr>
        </p:nvSpPr>
        <p:spPr>
          <a:xfrm>
            <a:off x="494951" y="1342239"/>
            <a:ext cx="9806730" cy="4496499"/>
          </a:xfrm>
        </p:spPr>
        <p:txBody>
          <a:bodyPr>
            <a:normAutofit fontScale="32500" lnSpcReduction="20000"/>
          </a:bodyPr>
          <a:lstStyle/>
          <a:p>
            <a:pPr marL="0" indent="0">
              <a:buNone/>
            </a:pPr>
            <a:r>
              <a:rPr lang="en-IN" sz="4300" dirty="0">
                <a:effectLst/>
                <a:latin typeface="Calibri" panose="020F0502020204030204" pitchFamily="34" charset="0"/>
                <a:ea typeface="Times New Roman" panose="02020603050405020304" pitchFamily="18" charset="0"/>
              </a:rPr>
              <a:t>Identify and gather requirements for enhancement of Genesis to support local operations functionalities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Develop and integrate modules in Genesis that allow local teams to process: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Renewal endorsements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Cashier activities</a:t>
            </a:r>
            <a:endParaRPr lang="en-IN" sz="4300" dirty="0">
              <a:latin typeface="Calibri" panose="020F0502020204030204" pitchFamily="34" charset="0"/>
              <a:ea typeface="Calibri" panose="020F0502020204030204" pitchFamily="34" charset="0"/>
            </a:endParaRPr>
          </a:p>
          <a:p>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Implement Agile practices like sprint planning, user stories, backlog management, and continuous feedback during development</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Conduct UAT (User Acceptance Testing) with selected users from local operations teams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Train users and support staff for smooth transition and adoption of the new features</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 </a:t>
            </a:r>
            <a:endParaRPr lang="en-IN" sz="4300" dirty="0">
              <a:effectLst/>
              <a:latin typeface="Calibri" panose="020F0502020204030204" pitchFamily="34" charset="0"/>
              <a:ea typeface="Calibri" panose="020F0502020204030204" pitchFamily="34" charset="0"/>
            </a:endParaRPr>
          </a:p>
          <a:p>
            <a:pPr marL="0" indent="0">
              <a:buNone/>
            </a:pPr>
            <a:r>
              <a:rPr lang="en-IN" sz="4300" dirty="0">
                <a:effectLst/>
                <a:latin typeface="Calibri" panose="020F0502020204030204" pitchFamily="34" charset="0"/>
                <a:ea typeface="Times New Roman" panose="02020603050405020304" pitchFamily="18" charset="0"/>
              </a:rPr>
              <a:t>Ensure successful Go-Live with minimal disruption to ongoing operations</a:t>
            </a:r>
            <a:endParaRPr lang="en-IN" sz="43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3269893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10531-84D8-433C-862A-A7E3ABB815DC}"/>
              </a:ext>
            </a:extLst>
          </p:cNvPr>
          <p:cNvSpPr>
            <a:spLocks noGrp="1"/>
          </p:cNvSpPr>
          <p:nvPr>
            <p:ph type="title"/>
          </p:nvPr>
        </p:nvSpPr>
        <p:spPr/>
        <p:txBody>
          <a:bodyPr>
            <a:normAutofit/>
          </a:bodyPr>
          <a:lstStyle/>
          <a:p>
            <a:r>
              <a:rPr lang="en-IN" sz="2400" dirty="0">
                <a:solidFill>
                  <a:schemeClr val="tx1"/>
                </a:solidFill>
                <a:effectLst/>
                <a:latin typeface="Calibri" panose="020F0502020204030204" pitchFamily="34" charset="0"/>
                <a:ea typeface="Times New Roman" panose="02020603050405020304" pitchFamily="18" charset="0"/>
              </a:rPr>
              <a:t>Success Criteria</a:t>
            </a:r>
            <a:endParaRPr lang="en-IN" sz="2400" dirty="0">
              <a:solidFill>
                <a:schemeClr val="tx1"/>
              </a:solidFill>
            </a:endParaRPr>
          </a:p>
        </p:txBody>
      </p:sp>
      <p:sp>
        <p:nvSpPr>
          <p:cNvPr id="3" name="Content Placeholder 2">
            <a:extLst>
              <a:ext uri="{FF2B5EF4-FFF2-40B4-BE49-F238E27FC236}">
                <a16:creationId xmlns:a16="http://schemas.microsoft.com/office/drawing/2014/main" id="{2B9B6989-AF35-4428-869E-C16B578B9F3B}"/>
              </a:ext>
            </a:extLst>
          </p:cNvPr>
          <p:cNvSpPr>
            <a:spLocks noGrp="1"/>
          </p:cNvSpPr>
          <p:nvPr>
            <p:ph idx="1"/>
          </p:nvPr>
        </p:nvSpPr>
        <p:spPr>
          <a:xfrm>
            <a:off x="677333" y="1216405"/>
            <a:ext cx="10723305" cy="5427676"/>
          </a:xfrm>
        </p:spPr>
        <p:txBody>
          <a:bodyPr>
            <a:normAutofit fontScale="92500" lnSpcReduction="20000"/>
          </a:bodyPr>
          <a:lstStyle/>
          <a:p>
            <a:pPr marL="0" indent="0">
              <a:buNone/>
            </a:pPr>
            <a:r>
              <a:rPr lang="en-IN" sz="1600" dirty="0">
                <a:effectLst/>
                <a:latin typeface="Calibri" panose="020F0502020204030204" pitchFamily="34" charset="0"/>
                <a:ea typeface="Times New Roman" panose="02020603050405020304" pitchFamily="18" charset="0"/>
              </a:rPr>
              <a:t>Project Success Will Be Measured By: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Enablement of Local Ops Teams</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Local teams successfully performing renewal endorsements and cashier activities independently within the Genesis system.</a:t>
            </a:r>
            <a:endParaRPr lang="en-IN" sz="1600" dirty="0">
              <a:effectLst/>
              <a:latin typeface="Calibri" panose="020F0502020204030204" pitchFamily="34" charset="0"/>
              <a:ea typeface="Calibri" panose="020F0502020204030204" pitchFamily="34" charset="0"/>
            </a:endParaRPr>
          </a:p>
          <a:p>
            <a:pPr marL="0" indent="0">
              <a:buNone/>
            </a:pP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Improved Turnaround Time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At least 30% reduction in processing time for endorsement and cashier-related requests within 2 months of deployment.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Increased System Usage</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80% of local operations users actively using the new modules within the first month post-implementation.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User Satisfaction</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Minimum of 90% positive feedback from local operations teams during UAT and after rollout.</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 System Stability</a:t>
            </a:r>
            <a:endParaRPr lang="en-IN" sz="1600" dirty="0">
              <a:effectLst/>
              <a:latin typeface="Calibri" panose="020F0502020204030204" pitchFamily="34" charset="0"/>
              <a:ea typeface="Calibri" panose="020F0502020204030204" pitchFamily="34" charset="0"/>
            </a:endParaRPr>
          </a:p>
          <a:p>
            <a:pPr marL="0" indent="0">
              <a:buNone/>
            </a:pPr>
            <a:r>
              <a:rPr lang="en-IN" sz="1600" dirty="0">
                <a:effectLst/>
                <a:latin typeface="Calibri" panose="020F0502020204030204" pitchFamily="34" charset="0"/>
                <a:ea typeface="Times New Roman" panose="02020603050405020304" pitchFamily="18" charset="0"/>
              </a:rPr>
              <a:t>New modules should maintain 99% uptime and function without critical bugs for 3 consecutive sprints.</a:t>
            </a:r>
            <a:endParaRPr lang="en-IN" sz="16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989088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0E8A8-B406-44C7-9B85-B3205AA38773}"/>
              </a:ext>
            </a:extLst>
          </p:cNvPr>
          <p:cNvSpPr>
            <a:spLocks noGrp="1"/>
          </p:cNvSpPr>
          <p:nvPr>
            <p:ph type="title"/>
          </p:nvPr>
        </p:nvSpPr>
        <p:spPr/>
        <p:txBody>
          <a:bodyPr>
            <a:normAutofit/>
          </a:bodyPr>
          <a:lstStyle/>
          <a:p>
            <a:r>
              <a:rPr lang="en-IN" sz="2400" b="1" dirty="0">
                <a:solidFill>
                  <a:schemeClr val="tx1"/>
                </a:solidFill>
                <a:effectLst/>
                <a:latin typeface="Batang" panose="02030600000101010101" pitchFamily="18" charset="-127"/>
                <a:ea typeface="Batang" panose="02030600000101010101" pitchFamily="18" charset="-127"/>
              </a:rPr>
              <a:t>Methods / Approach</a:t>
            </a:r>
            <a:endParaRPr lang="en-IN" sz="2400" b="1" dirty="0">
              <a:solidFill>
                <a:schemeClr val="tx1"/>
              </a:solidFill>
              <a:latin typeface="Batang" panose="02030600000101010101" pitchFamily="18" charset="-127"/>
              <a:ea typeface="Batang" panose="02030600000101010101" pitchFamily="18" charset="-127"/>
            </a:endParaRPr>
          </a:p>
        </p:txBody>
      </p:sp>
      <p:sp>
        <p:nvSpPr>
          <p:cNvPr id="3" name="Content Placeholder 2">
            <a:extLst>
              <a:ext uri="{FF2B5EF4-FFF2-40B4-BE49-F238E27FC236}">
                <a16:creationId xmlns:a16="http://schemas.microsoft.com/office/drawing/2014/main" id="{8A02AEB4-DA1E-4700-8C8F-D8B47278C66F}"/>
              </a:ext>
            </a:extLst>
          </p:cNvPr>
          <p:cNvSpPr>
            <a:spLocks noGrp="1"/>
          </p:cNvSpPr>
          <p:nvPr>
            <p:ph idx="1"/>
          </p:nvPr>
        </p:nvSpPr>
        <p:spPr>
          <a:xfrm>
            <a:off x="677333" y="1160060"/>
            <a:ext cx="10916251" cy="5254388"/>
          </a:xfrm>
        </p:spPr>
        <p:txBody>
          <a:bodyPr>
            <a:normAutofit fontScale="32500" lnSpcReduction="20000"/>
          </a:bodyPr>
          <a:lstStyle/>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Requirement Gathering &amp; Analysis</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Form a cross-functional team including local ops reps, IT team, and BAs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Identify key user stories and acceptance criteria for enhancements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Sprint Planning &amp; Development</a:t>
            </a:r>
            <a:endParaRPr lang="en-IN" sz="4900" b="1" dirty="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Break down features into smaller tasks and prioritize them into 2-week sprints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Develop modules for renewal endorsement and cashier access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Continuous Feedback &amp; Iteration</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sprint reviews and retrospectives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Incorporate stakeholder and user feedback in each cycle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effectLst/>
                <a:latin typeface="Arial" panose="020B0604020202020204" pitchFamily="34" charset="0"/>
                <a:ea typeface="Times New Roman" panose="02020603050405020304" pitchFamily="18" charset="0"/>
                <a:cs typeface="Arial" panose="020B0604020202020204" pitchFamily="34" charset="0"/>
              </a:rPr>
              <a:t> UAT &amp; Training</a:t>
            </a:r>
            <a:endParaRPr lang="en-IN" sz="49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Involve local ops users for testing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Conduct structured training sessions and provide documentation</a:t>
            </a:r>
          </a:p>
          <a:p>
            <a:pPr marL="0" indent="0">
              <a:buNone/>
            </a:pPr>
            <a:endParaRPr lang="en-IN" sz="3500" dirty="0">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49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Go-Live &amp; Support</a:t>
            </a:r>
            <a:endParaRPr lang="en-IN" sz="49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Final implementation in the live Genesis system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Provide post-go-live support and monitor adoption metrics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525044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551DC-D944-472C-B297-D60DFE2A2AEA}"/>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944210DA-0906-43BC-897A-C8AEDDAA3343}"/>
              </a:ext>
            </a:extLst>
          </p:cNvPr>
          <p:cNvSpPr>
            <a:spLocks noGrp="1"/>
          </p:cNvSpPr>
          <p:nvPr>
            <p:ph idx="1"/>
          </p:nvPr>
        </p:nvSpPr>
        <p:spPr>
          <a:xfrm>
            <a:off x="677333" y="1037231"/>
            <a:ext cx="9934739" cy="5820769"/>
          </a:xfrm>
        </p:spPr>
        <p:txBody>
          <a:bodyPr>
            <a:normAutofit fontScale="40000" lnSpcReduction="20000"/>
          </a:bodyPr>
          <a:lstStyle/>
          <a:p>
            <a:pPr marL="0" indent="0">
              <a:buNone/>
            </a:pPr>
            <a:r>
              <a:rPr lang="en-IN" sz="2500" dirty="0">
                <a:effectLst/>
                <a:latin typeface="Arial" panose="020B0604020202020204" pitchFamily="34" charset="0"/>
                <a:ea typeface="Times New Roman" panose="02020603050405020304" pitchFamily="18" charset="0"/>
                <a:cs typeface="Arial" panose="020B0604020202020204" pitchFamily="34" charset="0"/>
              </a:rPr>
              <a:t> </a:t>
            </a:r>
            <a:endParaRPr lang="en-IN" sz="2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People</a:t>
            </a:r>
            <a:endParaRPr lang="en-IN" sz="40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Project Manager</a:t>
            </a: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Business Analyst (you)</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Genesis Development Team</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QA/Testers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Local Operations Representatives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Agile Coach (if available)</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r>
              <a:rPr lang="en-IN" sz="4000" b="1" dirty="0">
                <a:effectLst/>
                <a:latin typeface="Arial" panose="020B0604020202020204" pitchFamily="34" charset="0"/>
                <a:ea typeface="Times New Roman" panose="02020603050405020304" pitchFamily="18" charset="0"/>
                <a:cs typeface="Arial" panose="020B0604020202020204" pitchFamily="34" charset="0"/>
              </a:rPr>
              <a:t>Time</a:t>
            </a:r>
            <a:endParaRPr lang="en-IN" sz="4000" b="1"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Estimated Project Duration: 4 Months</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n-IN" sz="3500" dirty="0">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2 weeks: Requirements &amp; Planning</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6 weeks: Development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Testing &amp; UAT </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pPr marL="0" indent="0">
              <a:buNone/>
            </a:pPr>
            <a:r>
              <a:rPr lang="en-IN" sz="3500" dirty="0">
                <a:effectLst/>
                <a:latin typeface="Arial" panose="020B0604020202020204" pitchFamily="34" charset="0"/>
                <a:ea typeface="Times New Roman" panose="02020603050405020304" pitchFamily="18" charset="0"/>
                <a:cs typeface="Arial" panose="020B0604020202020204" pitchFamily="34" charset="0"/>
              </a:rPr>
              <a:t>3 weeks: Deployment &amp; Support</a:t>
            </a:r>
            <a:endParaRPr lang="en-IN" sz="35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3358553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3C75F-6F65-4D03-9B78-79145C179809}"/>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 Required Resources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E0E02F0D-2573-493B-9991-0E17781E9082}"/>
              </a:ext>
            </a:extLst>
          </p:cNvPr>
          <p:cNvSpPr>
            <a:spLocks noGrp="1"/>
          </p:cNvSpPr>
          <p:nvPr>
            <p:ph idx="1"/>
          </p:nvPr>
        </p:nvSpPr>
        <p:spPr>
          <a:xfrm>
            <a:off x="677334" y="1419367"/>
            <a:ext cx="8596668" cy="4621995"/>
          </a:xfrm>
        </p:spPr>
        <p:txBody>
          <a:bodyPr>
            <a:normAutofit/>
          </a:bodyPr>
          <a:lstStyle/>
          <a:p>
            <a:pPr marL="0" indent="0">
              <a:buNone/>
            </a:pPr>
            <a:r>
              <a:rPr lang="en-IN" sz="1600" b="1" dirty="0">
                <a:effectLst/>
                <a:latin typeface="Calibri" panose="020F0502020204030204" pitchFamily="34" charset="0"/>
                <a:ea typeface="Times New Roman" panose="02020603050405020304" pitchFamily="18" charset="0"/>
              </a:rPr>
              <a:t>Budget (Assumed / Sample)</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Software customization &amp; development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UAT &amp; Training materials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External tools/consultants (if any) – ₹XX,000</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Total Estimated Budget: Not to exceed ₹000000.00</a:t>
            </a:r>
            <a:endParaRPr lang="en-IN" sz="1400"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endParaRPr lang="en-IN" sz="1800"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Tools &amp; Other Resources</a:t>
            </a:r>
            <a:endParaRPr lang="en-IN" sz="1600" b="1" dirty="0">
              <a:effectLst/>
              <a:latin typeface="Calibri" panose="020F0502020204030204" pitchFamily="34" charset="0"/>
              <a:ea typeface="Calibri" panose="020F0502020204030204" pitchFamily="34" charset="0"/>
            </a:endParaRPr>
          </a:p>
          <a:p>
            <a:pPr marL="0" indent="0">
              <a:buNone/>
            </a:pPr>
            <a:r>
              <a:rPr lang="en-IN" sz="1800" dirty="0">
                <a:effectLst/>
                <a:latin typeface="Calibri" panose="020F0502020204030204" pitchFamily="34" charset="0"/>
                <a:ea typeface="Times New Roman" panose="02020603050405020304" pitchFamily="18" charset="0"/>
              </a:rPr>
              <a:t> </a:t>
            </a:r>
            <a:r>
              <a:rPr lang="en-IN" sz="1400" dirty="0">
                <a:effectLst/>
                <a:latin typeface="Calibri" panose="020F0502020204030204" pitchFamily="34" charset="0"/>
                <a:ea typeface="Times New Roman" panose="02020603050405020304" pitchFamily="18" charset="0"/>
              </a:rPr>
              <a:t>Agile tracking tools (e.g., Jira or Excel-based board)</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Training documentation &amp; demo environments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System access for UAT testers</a:t>
            </a:r>
          </a:p>
          <a:p>
            <a:pPr marL="0" indent="0">
              <a:buNone/>
            </a:pPr>
            <a:r>
              <a:rPr lang="en-IN" sz="1400" dirty="0">
                <a:effectLst/>
                <a:latin typeface="Calibri" panose="020F0502020204030204" pitchFamily="34" charset="0"/>
                <a:ea typeface="Times New Roman" panose="02020603050405020304" pitchFamily="18" charset="0"/>
              </a:rPr>
              <a:t>Reporting tools like Dataquest (if applicable</a:t>
            </a:r>
            <a:endParaRPr lang="en-IN" sz="1400" dirty="0"/>
          </a:p>
        </p:txBody>
      </p:sp>
    </p:spTree>
    <p:extLst>
      <p:ext uri="{BB962C8B-B14F-4D97-AF65-F5344CB8AC3E}">
        <p14:creationId xmlns:p14="http://schemas.microsoft.com/office/powerpoint/2010/main" val="36011519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EEB13-3FCB-424B-99A9-A193D0269AEB}"/>
              </a:ext>
            </a:extLst>
          </p:cNvPr>
          <p:cNvSpPr>
            <a:spLocks noGrp="1"/>
          </p:cNvSpPr>
          <p:nvPr>
            <p:ph type="title"/>
          </p:nvPr>
        </p:nvSpPr>
        <p:spPr/>
        <p:txBody>
          <a:bodyPr>
            <a:normAutofit/>
          </a:bodyPr>
          <a:lstStyle/>
          <a:p>
            <a:r>
              <a:rPr lang="en-IN" sz="2400" b="1" dirty="0">
                <a:solidFill>
                  <a:schemeClr val="tx1"/>
                </a:solidFill>
                <a:effectLst/>
                <a:latin typeface="Calibri" panose="020F0502020204030204" pitchFamily="34" charset="0"/>
                <a:ea typeface="Times New Roman" panose="02020603050405020304" pitchFamily="18" charset="0"/>
              </a:rPr>
              <a:t>Risks &amp; Dependencies</a:t>
            </a:r>
            <a:endParaRPr lang="en-IN" sz="2400" b="1" dirty="0">
              <a:solidFill>
                <a:schemeClr val="tx1"/>
              </a:solidFill>
            </a:endParaRPr>
          </a:p>
        </p:txBody>
      </p:sp>
      <p:sp>
        <p:nvSpPr>
          <p:cNvPr id="3" name="Content Placeholder 2">
            <a:extLst>
              <a:ext uri="{FF2B5EF4-FFF2-40B4-BE49-F238E27FC236}">
                <a16:creationId xmlns:a16="http://schemas.microsoft.com/office/drawing/2014/main" id="{768BECE0-AD48-4168-AEC2-0E336CC24EA6}"/>
              </a:ext>
            </a:extLst>
          </p:cNvPr>
          <p:cNvSpPr>
            <a:spLocks noGrp="1"/>
          </p:cNvSpPr>
          <p:nvPr>
            <p:ph idx="1"/>
          </p:nvPr>
        </p:nvSpPr>
        <p:spPr>
          <a:xfrm>
            <a:off x="677333" y="1476463"/>
            <a:ext cx="10253521" cy="4050880"/>
          </a:xfrm>
        </p:spPr>
        <p:txBody>
          <a:bodyPr>
            <a:normAutofit/>
          </a:bodyPr>
          <a:lstStyle/>
          <a:p>
            <a:pPr marL="0" indent="0">
              <a:buNone/>
            </a:pPr>
            <a:r>
              <a:rPr lang="en-IN" sz="1800" dirty="0">
                <a:effectLst/>
                <a:latin typeface="Calibri" panose="020F0502020204030204" pitchFamily="34" charset="0"/>
                <a:ea typeface="Times New Roman" panose="02020603050405020304" pitchFamily="18" charset="0"/>
              </a:rPr>
              <a:t> </a:t>
            </a:r>
            <a:r>
              <a:rPr lang="en-IN" sz="1900" b="1" dirty="0">
                <a:effectLst/>
                <a:latin typeface="Calibri" panose="020F0502020204030204" pitchFamily="34" charset="0"/>
                <a:ea typeface="Times New Roman" panose="02020603050405020304" pitchFamily="18" charset="0"/>
              </a:rPr>
              <a:t>Risks</a:t>
            </a:r>
            <a:endParaRPr lang="en-IN" sz="1900" b="1" dirty="0">
              <a:effectLst/>
              <a:latin typeface="Calibri" panose="020F0502020204030204" pitchFamily="34" charset="0"/>
              <a:ea typeface="Calibri" panose="020F0502020204030204" pitchFamily="34" charset="0"/>
            </a:endParaRPr>
          </a:p>
          <a:p>
            <a:pPr marL="0" indent="0">
              <a:buNone/>
            </a:pPr>
            <a:r>
              <a:rPr lang="en-IN" sz="1600" b="1" dirty="0">
                <a:effectLst/>
                <a:latin typeface="Calibri" panose="020F0502020204030204" pitchFamily="34" charset="0"/>
                <a:ea typeface="Times New Roman" panose="02020603050405020304" pitchFamily="18" charset="0"/>
              </a:rPr>
              <a:t> User Resistance to Change</a:t>
            </a:r>
            <a:endParaRPr lang="en-IN" sz="1600" b="1"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Some local operations staff may be reluctant to adopt the new system due to comfort with existing manual processes.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Technical Integration Challenges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Integrating new modules into the existing Genesis platform may lead to compatibility or performance issues.</a:t>
            </a:r>
            <a:endParaRPr lang="en-IN" sz="1400" dirty="0">
              <a:latin typeface="Calibri" panose="020F0502020204030204" pitchFamily="34" charset="0"/>
              <a:ea typeface="Times New Roman" panose="02020603050405020304" pitchFamily="18" charset="0"/>
            </a:endParaRPr>
          </a:p>
          <a:p>
            <a:pPr marL="0" indent="0">
              <a:buNone/>
            </a:pPr>
            <a:r>
              <a:rPr lang="en-IN" sz="1600" b="1" dirty="0">
                <a:solidFill>
                  <a:schemeClr val="tx1"/>
                </a:solidFill>
                <a:effectLst/>
                <a:latin typeface="Calibri" panose="020F0502020204030204" pitchFamily="34" charset="0"/>
                <a:ea typeface="Times New Roman" panose="02020603050405020304" pitchFamily="18" charset="0"/>
              </a:rPr>
              <a:t> Training Gaps</a:t>
            </a:r>
            <a:endParaRPr lang="en-IN" sz="1600" b="1" dirty="0">
              <a:solidFill>
                <a:schemeClr val="tx1"/>
              </a:solidFill>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Insufficient training may lead to incorrect usage or underutilization of new features.</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 Downtime During Rollout</a:t>
            </a:r>
            <a:endParaRPr lang="en-IN" sz="1400" dirty="0">
              <a:effectLst/>
              <a:latin typeface="Calibri" panose="020F0502020204030204" pitchFamily="34" charset="0"/>
              <a:ea typeface="Calibri" panose="020F0502020204030204" pitchFamily="34" charset="0"/>
            </a:endParaRPr>
          </a:p>
          <a:p>
            <a:pPr marL="0" indent="0">
              <a:buNone/>
            </a:pPr>
            <a:r>
              <a:rPr lang="en-IN" sz="1400" dirty="0">
                <a:effectLst/>
                <a:latin typeface="Calibri" panose="020F0502020204030204" pitchFamily="34" charset="0"/>
                <a:ea typeface="Times New Roman" panose="02020603050405020304" pitchFamily="18" charset="0"/>
              </a:rPr>
              <a:t>There may be minor disruptions during go-live which could impact ongoing operations temporarily.</a:t>
            </a:r>
            <a:endParaRPr lang="en-IN" sz="1400" dirty="0">
              <a:effectLst/>
              <a:latin typeface="Calibri" panose="020F0502020204030204" pitchFamily="34" charset="0"/>
              <a:ea typeface="Calibri" panose="020F0502020204030204" pitchFamily="34" charset="0"/>
            </a:endParaRPr>
          </a:p>
          <a:p>
            <a:endParaRPr lang="en-IN" dirty="0"/>
          </a:p>
        </p:txBody>
      </p:sp>
    </p:spTree>
    <p:extLst>
      <p:ext uri="{BB962C8B-B14F-4D97-AF65-F5344CB8AC3E}">
        <p14:creationId xmlns:p14="http://schemas.microsoft.com/office/powerpoint/2010/main" val="12192230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97</TotalTime>
  <Words>940</Words>
  <Application>Microsoft Office PowerPoint</Application>
  <PresentationFormat>Widescreen</PresentationFormat>
  <Paragraphs>135</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Batang</vt:lpstr>
      <vt:lpstr>Arial</vt:lpstr>
      <vt:lpstr>Calibri</vt:lpstr>
      <vt:lpstr>Trebuchet MS</vt:lpstr>
      <vt:lpstr>Wingdings 3</vt:lpstr>
      <vt:lpstr>Facet</vt:lpstr>
      <vt:lpstr>Project Title:  Enhancing the Genesis Application with Agile Methodologies  Subtitle (optional): A Live Agile Project at Tata AIG  Prepared By: Vidyashree   Date: 8th June 2025 </vt:lpstr>
      <vt:lpstr>Executive Summary</vt:lpstr>
      <vt:lpstr>Purpose Statement / Goals</vt:lpstr>
      <vt:lpstr>Project Objectives</vt:lpstr>
      <vt:lpstr>Success Criteria</vt:lpstr>
      <vt:lpstr>Methods / Approach</vt:lpstr>
      <vt:lpstr>Required Resources</vt:lpstr>
      <vt:lpstr> Required Resources</vt:lpstr>
      <vt:lpstr>Risks &amp; Dependencies</vt:lpstr>
      <vt:lpstr>Risks &amp; Dependencies</vt:lpstr>
      <vt:lpstr>To Be Completed by Appropriate Manager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 🔹 Enhancing the Genesis Application with Agile Methodologies Subtitle (optional): 🔸 A Live Agile Project at Tata AIG Prepared By: Vidyashree Sripadkar Business Analyst, Tata AIG General Insurance Co. Ltd. Date: 8th June 2025</dc:title>
  <dc:creator>Patgar, Vidyashree</dc:creator>
  <cp:lastModifiedBy>Vidya Shree</cp:lastModifiedBy>
  <cp:revision>10</cp:revision>
  <dcterms:created xsi:type="dcterms:W3CDTF">2025-06-09T10:26:02Z</dcterms:created>
  <dcterms:modified xsi:type="dcterms:W3CDTF">2025-06-09T16:03:55Z</dcterms:modified>
</cp:coreProperties>
</file>