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686C7F-F89E-48B5-BA04-552CC2D26064}" type="datetimeFigureOut">
              <a:rPr lang="en-IN" smtClean="0"/>
              <a:t>18-04-2025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rIns="45720"/>
          <a:lstStyle/>
          <a:p>
            <a:fld id="{27D8E419-17A3-4323-BD49-B909C0971919}" type="slidenum">
              <a:rPr lang="en-IN" smtClean="0"/>
              <a:t>‹#›</a:t>
            </a:fld>
            <a:endParaRPr lang="en-IN"/>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131339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86C7F-F89E-48B5-BA04-552CC2D26064}" type="datetimeFigureOut">
              <a:rPr lang="en-IN" smtClean="0"/>
              <a:t>18-04-2025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74562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86C7F-F89E-48B5-BA04-552CC2D26064}" type="datetimeFigureOut">
              <a:rPr lang="en-IN" smtClean="0"/>
              <a:t>18-04-2025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211791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86C7F-F89E-48B5-BA04-552CC2D26064}" type="datetimeFigureOut">
              <a:rPr lang="en-IN" smtClean="0"/>
              <a:t>18-04-2025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D8E419-17A3-4323-BD49-B909C0971919}" type="slidenum">
              <a:rPr lang="en-IN" smtClean="0"/>
              <a:t>‹#›</a:t>
            </a:fld>
            <a:endParaRPr lang="en-IN"/>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23900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686C7F-F89E-48B5-BA04-552CC2D26064}" type="datetimeFigureOut">
              <a:rPr lang="en-IN" smtClean="0"/>
              <a:t>18-04-2025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282032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686C7F-F89E-48B5-BA04-552CC2D26064}" type="datetimeFigureOut">
              <a:rPr lang="en-IN" smtClean="0"/>
              <a:t>18-04-2025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D8E419-17A3-4323-BD49-B909C0971919}" type="slidenum">
              <a:rPr lang="en-IN" smtClean="0"/>
              <a:t>‹#›</a:t>
            </a:fld>
            <a:endParaRPr lang="en-IN"/>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50647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686C7F-F89E-48B5-BA04-552CC2D26064}" type="datetimeFigureOut">
              <a:rPr lang="en-IN" smtClean="0"/>
              <a:t>18-04-2025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4062342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686C7F-F89E-48B5-BA04-552CC2D26064}" type="datetimeFigureOut">
              <a:rPr lang="en-IN" smtClean="0"/>
              <a:t>18-04-2025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7D8E419-17A3-4323-BD49-B909C0971919}" type="slidenum">
              <a:rPr lang="en-IN" smtClean="0"/>
              <a:t>‹#›</a:t>
            </a:fld>
            <a:endParaRPr lang="en-IN"/>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5035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A686C7F-F89E-48B5-BA04-552CC2D26064}" type="datetimeFigureOut">
              <a:rPr lang="en-IN" smtClean="0"/>
              <a:t>18-04-2025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3016232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686C7F-F89E-48B5-BA04-552CC2D26064}" type="datetimeFigureOut">
              <a:rPr lang="en-IN" smtClean="0"/>
              <a:t>18-04-2025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213057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686C7F-F89E-48B5-BA04-552CC2D26064}" type="datetimeFigureOut">
              <a:rPr lang="en-IN" smtClean="0"/>
              <a:t>18-04-2025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D8E419-17A3-4323-BD49-B909C0971919}" type="slidenum">
              <a:rPr lang="en-IN" smtClean="0"/>
              <a:t>‹#›</a:t>
            </a:fld>
            <a:endParaRPr lang="en-IN"/>
          </a:p>
        </p:txBody>
      </p:sp>
    </p:spTree>
    <p:extLst>
      <p:ext uri="{BB962C8B-B14F-4D97-AF65-F5344CB8AC3E}">
        <p14:creationId xmlns:p14="http://schemas.microsoft.com/office/powerpoint/2010/main" val="193961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9A686C7F-F89E-48B5-BA04-552CC2D26064}" type="datetimeFigureOut">
              <a:rPr lang="en-IN" smtClean="0"/>
              <a:t>18-04-2025</a:t>
            </a:fld>
            <a:endParaRPr lang="en-IN"/>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27D8E419-17A3-4323-BD49-B909C0971919}" type="slidenum">
              <a:rPr lang="en-IN" smtClean="0"/>
              <a:t>‹#›</a:t>
            </a:fld>
            <a:endParaRPr lang="en-IN"/>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4414023"/>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9F2B-7774-76FB-D95F-1FF2F8A94AF5}"/>
              </a:ext>
            </a:extLst>
          </p:cNvPr>
          <p:cNvSpPr>
            <a:spLocks noGrp="1"/>
          </p:cNvSpPr>
          <p:nvPr>
            <p:ph type="ctrTitle"/>
          </p:nvPr>
        </p:nvSpPr>
        <p:spPr/>
        <p:txBody>
          <a:bodyPr>
            <a:normAutofit fontScale="90000"/>
          </a:bodyPr>
          <a:lstStyle/>
          <a:p>
            <a:r>
              <a:rPr lang="en-IN" dirty="0"/>
              <a:t>Implementation of LeadSquared Automation</a:t>
            </a:r>
          </a:p>
        </p:txBody>
      </p:sp>
      <p:sp>
        <p:nvSpPr>
          <p:cNvPr id="3" name="Subtitle 2">
            <a:extLst>
              <a:ext uri="{FF2B5EF4-FFF2-40B4-BE49-F238E27FC236}">
                <a16:creationId xmlns:a16="http://schemas.microsoft.com/office/drawing/2014/main" id="{FFE661F1-11B4-CE2A-EC6A-51093DE38ABC}"/>
              </a:ext>
            </a:extLst>
          </p:cNvPr>
          <p:cNvSpPr>
            <a:spLocks noGrp="1"/>
          </p:cNvSpPr>
          <p:nvPr>
            <p:ph type="subTitle" idx="1"/>
          </p:nvPr>
        </p:nvSpPr>
        <p:spPr/>
        <p:txBody>
          <a:bodyPr>
            <a:normAutofit lnSpcReduction="10000"/>
          </a:bodyPr>
          <a:lstStyle/>
          <a:p>
            <a:endParaRPr lang="en-IN" dirty="0"/>
          </a:p>
          <a:p>
            <a:r>
              <a:rPr lang="en-IN" dirty="0"/>
              <a:t>					By: Sri Harsha Kadimisetti</a:t>
            </a:r>
          </a:p>
        </p:txBody>
      </p:sp>
    </p:spTree>
    <p:extLst>
      <p:ext uri="{BB962C8B-B14F-4D97-AF65-F5344CB8AC3E}">
        <p14:creationId xmlns:p14="http://schemas.microsoft.com/office/powerpoint/2010/main" val="3151379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4742-94AE-3624-F372-FD288B46D028}"/>
              </a:ext>
            </a:extLst>
          </p:cNvPr>
          <p:cNvSpPr>
            <a:spLocks noGrp="1"/>
          </p:cNvSpPr>
          <p:nvPr>
            <p:ph type="title"/>
          </p:nvPr>
        </p:nvSpPr>
        <p:spPr/>
        <p:txBody>
          <a:bodyPr/>
          <a:lstStyle/>
          <a:p>
            <a:r>
              <a:rPr lang="en-IN" dirty="0"/>
              <a:t>Resources involved:</a:t>
            </a:r>
          </a:p>
        </p:txBody>
      </p:sp>
      <p:graphicFrame>
        <p:nvGraphicFramePr>
          <p:cNvPr id="4" name="Content Placeholder 3">
            <a:extLst>
              <a:ext uri="{FF2B5EF4-FFF2-40B4-BE49-F238E27FC236}">
                <a16:creationId xmlns:a16="http://schemas.microsoft.com/office/drawing/2014/main" id="{9BA88AF0-E796-2C79-F837-901B925309A3}"/>
              </a:ext>
            </a:extLst>
          </p:cNvPr>
          <p:cNvGraphicFramePr>
            <a:graphicFrameLocks noGrp="1"/>
          </p:cNvGraphicFramePr>
          <p:nvPr>
            <p:ph idx="1"/>
            <p:extLst>
              <p:ext uri="{D42A27DB-BD31-4B8C-83A1-F6EECF244321}">
                <p14:modId xmlns:p14="http://schemas.microsoft.com/office/powerpoint/2010/main" val="1222261144"/>
              </p:ext>
            </p:extLst>
          </p:nvPr>
        </p:nvGraphicFramePr>
        <p:xfrm>
          <a:off x="1244600" y="2219325"/>
          <a:ext cx="10515597" cy="4145280"/>
        </p:xfrm>
        <a:graphic>
          <a:graphicData uri="http://schemas.openxmlformats.org/drawingml/2006/table">
            <a:tbl>
              <a:tblPr firstRow="1" bandRow="1">
                <a:tableStyleId>{073A0DAA-6AF3-43AB-8588-CEC1D06C72B9}</a:tableStyleId>
              </a:tblPr>
              <a:tblGrid>
                <a:gridCol w="3505199">
                  <a:extLst>
                    <a:ext uri="{9D8B030D-6E8A-4147-A177-3AD203B41FA5}">
                      <a16:colId xmlns:a16="http://schemas.microsoft.com/office/drawing/2014/main" val="2674758618"/>
                    </a:ext>
                  </a:extLst>
                </a:gridCol>
                <a:gridCol w="3505199">
                  <a:extLst>
                    <a:ext uri="{9D8B030D-6E8A-4147-A177-3AD203B41FA5}">
                      <a16:colId xmlns:a16="http://schemas.microsoft.com/office/drawing/2014/main" val="3981491266"/>
                    </a:ext>
                  </a:extLst>
                </a:gridCol>
                <a:gridCol w="3505199">
                  <a:extLst>
                    <a:ext uri="{9D8B030D-6E8A-4147-A177-3AD203B41FA5}">
                      <a16:colId xmlns:a16="http://schemas.microsoft.com/office/drawing/2014/main" val="687626109"/>
                    </a:ext>
                  </a:extLst>
                </a:gridCol>
              </a:tblGrid>
              <a:tr h="370840">
                <a:tc>
                  <a:txBody>
                    <a:bodyPr/>
                    <a:lstStyle/>
                    <a:p>
                      <a:r>
                        <a:rPr lang="en-IN" dirty="0">
                          <a:solidFill>
                            <a:schemeClr val="tx1"/>
                          </a:solidFill>
                        </a:rPr>
                        <a:t>Role</a:t>
                      </a:r>
                    </a:p>
                  </a:txBody>
                  <a:tcPr/>
                </a:tc>
                <a:tc>
                  <a:txBody>
                    <a:bodyPr/>
                    <a:lstStyle/>
                    <a:p>
                      <a:r>
                        <a:rPr lang="en-IN" dirty="0">
                          <a:solidFill>
                            <a:schemeClr val="tx1"/>
                          </a:solidFill>
                        </a:rPr>
                        <a:t>R</a:t>
                      </a:r>
                      <a:r>
                        <a:rPr lang="en-IN" sz="1800" b="1" kern="1200" dirty="0">
                          <a:solidFill>
                            <a:schemeClr val="tx1"/>
                          </a:solidFill>
                          <a:latin typeface="+mn-lt"/>
                          <a:ea typeface="+mn-ea"/>
                          <a:cs typeface="+mn-cs"/>
                        </a:rPr>
                        <a:t>esponsibi</a:t>
                      </a:r>
                      <a:r>
                        <a:rPr lang="en-IN" dirty="0">
                          <a:solidFill>
                            <a:schemeClr val="tx1"/>
                          </a:solidFill>
                        </a:rPr>
                        <a:t>lity</a:t>
                      </a:r>
                    </a:p>
                  </a:txBody>
                  <a:tcPr/>
                </a:tc>
                <a:tc>
                  <a:txBody>
                    <a:bodyPr/>
                    <a:lstStyle/>
                    <a:p>
                      <a:r>
                        <a:rPr lang="en-IN" dirty="0">
                          <a:solidFill>
                            <a:schemeClr val="tx1"/>
                          </a:solidFill>
                        </a:rPr>
                        <a:t>Phase involved</a:t>
                      </a:r>
                    </a:p>
                  </a:txBody>
                  <a:tcPr/>
                </a:tc>
                <a:extLst>
                  <a:ext uri="{0D108BD9-81ED-4DB2-BD59-A6C34878D82A}">
                    <a16:rowId xmlns:a16="http://schemas.microsoft.com/office/drawing/2014/main" val="3775307697"/>
                  </a:ext>
                </a:extLst>
              </a:tr>
              <a:tr h="370840">
                <a:tc>
                  <a:txBody>
                    <a:bodyPr/>
                    <a:lstStyle/>
                    <a:p>
                      <a:r>
                        <a:rPr lang="en-IN" dirty="0">
                          <a:solidFill>
                            <a:schemeClr val="bg1"/>
                          </a:solidFill>
                        </a:rPr>
                        <a:t>Business Analyst (1)</a:t>
                      </a:r>
                    </a:p>
                  </a:txBody>
                  <a:tcPr/>
                </a:tc>
                <a:tc>
                  <a:txBody>
                    <a:bodyPr/>
                    <a:lstStyle/>
                    <a:p>
                      <a:r>
                        <a:rPr lang="en-IN" dirty="0">
                          <a:solidFill>
                            <a:schemeClr val="bg1"/>
                          </a:solidFill>
                        </a:rPr>
                        <a:t>Req gathering &amp; documentation</a:t>
                      </a:r>
                    </a:p>
                  </a:txBody>
                  <a:tcPr/>
                </a:tc>
                <a:tc>
                  <a:txBody>
                    <a:bodyPr/>
                    <a:lstStyle/>
                    <a:p>
                      <a:r>
                        <a:rPr lang="en-IN" dirty="0">
                          <a:solidFill>
                            <a:schemeClr val="bg1"/>
                          </a:solidFill>
                        </a:rPr>
                        <a:t>Requirement Analysis</a:t>
                      </a:r>
                    </a:p>
                  </a:txBody>
                  <a:tcPr/>
                </a:tc>
                <a:extLst>
                  <a:ext uri="{0D108BD9-81ED-4DB2-BD59-A6C34878D82A}">
                    <a16:rowId xmlns:a16="http://schemas.microsoft.com/office/drawing/2014/main" val="4252437936"/>
                  </a:ext>
                </a:extLst>
              </a:tr>
              <a:tr h="370840">
                <a:tc>
                  <a:txBody>
                    <a:bodyPr/>
                    <a:lstStyle/>
                    <a:p>
                      <a:r>
                        <a:rPr lang="en-IN" dirty="0">
                          <a:solidFill>
                            <a:schemeClr val="bg1"/>
                          </a:solidFill>
                        </a:rPr>
                        <a:t>Project Manager (1)</a:t>
                      </a:r>
                    </a:p>
                  </a:txBody>
                  <a:tcPr/>
                </a:tc>
                <a:tc>
                  <a:txBody>
                    <a:bodyPr/>
                    <a:lstStyle/>
                    <a:p>
                      <a:r>
                        <a:rPr lang="en-IN" dirty="0">
                          <a:solidFill>
                            <a:schemeClr val="bg1"/>
                          </a:solidFill>
                        </a:rPr>
                        <a:t>Planning, scheduling, execution</a:t>
                      </a:r>
                    </a:p>
                  </a:txBody>
                  <a:tcPr/>
                </a:tc>
                <a:tc>
                  <a:txBody>
                    <a:bodyPr/>
                    <a:lstStyle/>
                    <a:p>
                      <a:r>
                        <a:rPr lang="en-IN" dirty="0">
                          <a:solidFill>
                            <a:schemeClr val="bg1"/>
                          </a:solidFill>
                        </a:rPr>
                        <a:t>All phases</a:t>
                      </a:r>
                    </a:p>
                  </a:txBody>
                  <a:tcPr/>
                </a:tc>
                <a:extLst>
                  <a:ext uri="{0D108BD9-81ED-4DB2-BD59-A6C34878D82A}">
                    <a16:rowId xmlns:a16="http://schemas.microsoft.com/office/drawing/2014/main" val="1757556676"/>
                  </a:ext>
                </a:extLst>
              </a:tr>
              <a:tr h="370840">
                <a:tc>
                  <a:txBody>
                    <a:bodyPr/>
                    <a:lstStyle/>
                    <a:p>
                      <a:r>
                        <a:rPr lang="en-IN" dirty="0">
                          <a:solidFill>
                            <a:schemeClr val="bg1"/>
                          </a:solidFill>
                        </a:rPr>
                        <a:t>Developers (3)</a:t>
                      </a:r>
                    </a:p>
                  </a:txBody>
                  <a:tcPr/>
                </a:tc>
                <a:tc>
                  <a:txBody>
                    <a:bodyPr/>
                    <a:lstStyle/>
                    <a:p>
                      <a:r>
                        <a:rPr lang="en-IN" dirty="0">
                          <a:solidFill>
                            <a:schemeClr val="bg1"/>
                          </a:solidFill>
                        </a:rPr>
                        <a:t>Frontend &amp; Backend development</a:t>
                      </a:r>
                    </a:p>
                  </a:txBody>
                  <a:tcPr/>
                </a:tc>
                <a:tc>
                  <a:txBody>
                    <a:bodyPr/>
                    <a:lstStyle/>
                    <a:p>
                      <a:r>
                        <a:rPr lang="en-IN" dirty="0">
                          <a:solidFill>
                            <a:schemeClr val="bg1"/>
                          </a:solidFill>
                        </a:rPr>
                        <a:t>Development</a:t>
                      </a:r>
                    </a:p>
                  </a:txBody>
                  <a:tcPr/>
                </a:tc>
                <a:extLst>
                  <a:ext uri="{0D108BD9-81ED-4DB2-BD59-A6C34878D82A}">
                    <a16:rowId xmlns:a16="http://schemas.microsoft.com/office/drawing/2014/main" val="2894647326"/>
                  </a:ext>
                </a:extLst>
              </a:tr>
              <a:tr h="370840">
                <a:tc>
                  <a:txBody>
                    <a:bodyPr/>
                    <a:lstStyle/>
                    <a:p>
                      <a:r>
                        <a:rPr lang="en-IN" dirty="0">
                          <a:solidFill>
                            <a:schemeClr val="bg1"/>
                          </a:solidFill>
                        </a:rPr>
                        <a:t>UI/ UX Designer (1)</a:t>
                      </a:r>
                    </a:p>
                  </a:txBody>
                  <a:tcPr/>
                </a:tc>
                <a:tc>
                  <a:txBody>
                    <a:bodyPr/>
                    <a:lstStyle/>
                    <a:p>
                      <a:r>
                        <a:rPr lang="en-IN" dirty="0">
                          <a:solidFill>
                            <a:schemeClr val="bg1"/>
                          </a:solidFill>
                        </a:rPr>
                        <a:t>Designing wireframes &amp; UI improvements.</a:t>
                      </a:r>
                    </a:p>
                  </a:txBody>
                  <a:tcPr/>
                </a:tc>
                <a:tc>
                  <a:txBody>
                    <a:bodyPr/>
                    <a:lstStyle/>
                    <a:p>
                      <a:r>
                        <a:rPr lang="en-IN" dirty="0">
                          <a:solidFill>
                            <a:schemeClr val="bg1"/>
                          </a:solidFill>
                        </a:rPr>
                        <a:t>Design</a:t>
                      </a:r>
                    </a:p>
                  </a:txBody>
                  <a:tcPr/>
                </a:tc>
                <a:extLst>
                  <a:ext uri="{0D108BD9-81ED-4DB2-BD59-A6C34878D82A}">
                    <a16:rowId xmlns:a16="http://schemas.microsoft.com/office/drawing/2014/main" val="4107814497"/>
                  </a:ext>
                </a:extLst>
              </a:tr>
              <a:tr h="370840">
                <a:tc>
                  <a:txBody>
                    <a:bodyPr/>
                    <a:lstStyle/>
                    <a:p>
                      <a:r>
                        <a:rPr lang="en-IN" dirty="0">
                          <a:solidFill>
                            <a:schemeClr val="bg1"/>
                          </a:solidFill>
                        </a:rPr>
                        <a:t>DB admin (1)</a:t>
                      </a:r>
                    </a:p>
                  </a:txBody>
                  <a:tcPr/>
                </a:tc>
                <a:tc>
                  <a:txBody>
                    <a:bodyPr/>
                    <a:lstStyle/>
                    <a:p>
                      <a:r>
                        <a:rPr lang="en-IN" dirty="0">
                          <a:solidFill>
                            <a:schemeClr val="bg1"/>
                          </a:solidFill>
                        </a:rPr>
                        <a:t>DB structure and modifications</a:t>
                      </a:r>
                    </a:p>
                  </a:txBody>
                  <a:tcPr/>
                </a:tc>
                <a:tc>
                  <a:txBody>
                    <a:bodyPr/>
                    <a:lstStyle/>
                    <a:p>
                      <a:r>
                        <a:rPr lang="en-IN" dirty="0">
                          <a:solidFill>
                            <a:schemeClr val="bg1"/>
                          </a:solidFill>
                        </a:rPr>
                        <a:t>Design &amp; Development</a:t>
                      </a:r>
                    </a:p>
                  </a:txBody>
                  <a:tcPr/>
                </a:tc>
                <a:extLst>
                  <a:ext uri="{0D108BD9-81ED-4DB2-BD59-A6C34878D82A}">
                    <a16:rowId xmlns:a16="http://schemas.microsoft.com/office/drawing/2014/main" val="2407498485"/>
                  </a:ext>
                </a:extLst>
              </a:tr>
              <a:tr h="370840">
                <a:tc>
                  <a:txBody>
                    <a:bodyPr/>
                    <a:lstStyle/>
                    <a:p>
                      <a:r>
                        <a:rPr lang="en-IN" dirty="0">
                          <a:solidFill>
                            <a:schemeClr val="bg1"/>
                          </a:solidFill>
                        </a:rPr>
                        <a:t>QA/ Testers (2)</a:t>
                      </a:r>
                    </a:p>
                  </a:txBody>
                  <a:tcPr/>
                </a:tc>
                <a:tc>
                  <a:txBody>
                    <a:bodyPr/>
                    <a:lstStyle/>
                    <a:p>
                      <a:r>
                        <a:rPr lang="en-IN" dirty="0">
                          <a:solidFill>
                            <a:schemeClr val="bg1"/>
                          </a:solidFill>
                        </a:rPr>
                        <a:t>Testing all functionalities &amp; Features </a:t>
                      </a:r>
                    </a:p>
                  </a:txBody>
                  <a:tcPr/>
                </a:tc>
                <a:tc>
                  <a:txBody>
                    <a:bodyPr/>
                    <a:lstStyle/>
                    <a:p>
                      <a:r>
                        <a:rPr lang="en-IN" dirty="0">
                          <a:solidFill>
                            <a:schemeClr val="bg1"/>
                          </a:solidFill>
                        </a:rPr>
                        <a:t>Testing</a:t>
                      </a:r>
                    </a:p>
                  </a:txBody>
                  <a:tcPr/>
                </a:tc>
                <a:extLst>
                  <a:ext uri="{0D108BD9-81ED-4DB2-BD59-A6C34878D82A}">
                    <a16:rowId xmlns:a16="http://schemas.microsoft.com/office/drawing/2014/main" val="3630434133"/>
                  </a:ext>
                </a:extLst>
              </a:tr>
              <a:tr h="370840">
                <a:tc>
                  <a:txBody>
                    <a:bodyPr/>
                    <a:lstStyle/>
                    <a:p>
                      <a:r>
                        <a:rPr lang="en-IN" dirty="0">
                          <a:solidFill>
                            <a:schemeClr val="bg1"/>
                          </a:solidFill>
                        </a:rPr>
                        <a:t>IT support engineer</a:t>
                      </a:r>
                    </a:p>
                  </a:txBody>
                  <a:tcPr/>
                </a:tc>
                <a:tc>
                  <a:txBody>
                    <a:bodyPr/>
                    <a:lstStyle/>
                    <a:p>
                      <a:r>
                        <a:rPr lang="en-IN" dirty="0">
                          <a:solidFill>
                            <a:schemeClr val="bg1"/>
                          </a:solidFill>
                        </a:rPr>
                        <a:t>Deployment support</a:t>
                      </a:r>
                    </a:p>
                  </a:txBody>
                  <a:tcPr/>
                </a:tc>
                <a:tc>
                  <a:txBody>
                    <a:bodyPr/>
                    <a:lstStyle/>
                    <a:p>
                      <a:r>
                        <a:rPr lang="en-IN" dirty="0">
                          <a:solidFill>
                            <a:schemeClr val="bg1"/>
                          </a:solidFill>
                        </a:rPr>
                        <a:t>Deployment</a:t>
                      </a:r>
                    </a:p>
                  </a:txBody>
                  <a:tcPr/>
                </a:tc>
                <a:extLst>
                  <a:ext uri="{0D108BD9-81ED-4DB2-BD59-A6C34878D82A}">
                    <a16:rowId xmlns:a16="http://schemas.microsoft.com/office/drawing/2014/main" val="1896266392"/>
                  </a:ext>
                </a:extLst>
              </a:tr>
              <a:tr h="370840">
                <a:tc>
                  <a:txBody>
                    <a:bodyPr/>
                    <a:lstStyle/>
                    <a:p>
                      <a:r>
                        <a:rPr lang="en-IN" dirty="0">
                          <a:solidFill>
                            <a:schemeClr val="bg1"/>
                          </a:solidFill>
                        </a:rPr>
                        <a:t>Trainers</a:t>
                      </a:r>
                    </a:p>
                  </a:txBody>
                  <a:tcPr/>
                </a:tc>
                <a:tc>
                  <a:txBody>
                    <a:bodyPr/>
                    <a:lstStyle/>
                    <a:p>
                      <a:r>
                        <a:rPr lang="en-IN" dirty="0">
                          <a:solidFill>
                            <a:schemeClr val="bg1"/>
                          </a:solidFill>
                        </a:rPr>
                        <a:t>Training for users</a:t>
                      </a:r>
                    </a:p>
                  </a:txBody>
                  <a:tcPr/>
                </a:tc>
                <a:tc>
                  <a:txBody>
                    <a:bodyPr/>
                    <a:lstStyle/>
                    <a:p>
                      <a:r>
                        <a:rPr lang="en-IN" dirty="0">
                          <a:solidFill>
                            <a:schemeClr val="bg1"/>
                          </a:solidFill>
                        </a:rPr>
                        <a:t>Training &amp; Maintenance</a:t>
                      </a:r>
                    </a:p>
                  </a:txBody>
                  <a:tcPr/>
                </a:tc>
                <a:extLst>
                  <a:ext uri="{0D108BD9-81ED-4DB2-BD59-A6C34878D82A}">
                    <a16:rowId xmlns:a16="http://schemas.microsoft.com/office/drawing/2014/main" val="911722367"/>
                  </a:ext>
                </a:extLst>
              </a:tr>
            </a:tbl>
          </a:graphicData>
        </a:graphic>
      </p:graphicFrame>
      <p:sp>
        <p:nvSpPr>
          <p:cNvPr id="5" name="TextBox 4">
            <a:extLst>
              <a:ext uri="{FF2B5EF4-FFF2-40B4-BE49-F238E27FC236}">
                <a16:creationId xmlns:a16="http://schemas.microsoft.com/office/drawing/2014/main" id="{DD290058-63F4-9880-77A6-A5FFC6EA4CCD}"/>
              </a:ext>
            </a:extLst>
          </p:cNvPr>
          <p:cNvSpPr txBox="1"/>
          <p:nvPr/>
        </p:nvSpPr>
        <p:spPr>
          <a:xfrm>
            <a:off x="1097280" y="1824454"/>
            <a:ext cx="2095500" cy="307777"/>
          </a:xfrm>
          <a:prstGeom prst="rect">
            <a:avLst/>
          </a:prstGeom>
          <a:noFill/>
        </p:spPr>
        <p:txBody>
          <a:bodyPr wrap="square" rtlCol="0">
            <a:spAutoFit/>
          </a:bodyPr>
          <a:lstStyle/>
          <a:p>
            <a:r>
              <a:rPr lang="en-IN" sz="1400" b="1" dirty="0"/>
              <a:t>Human Resources:</a:t>
            </a:r>
          </a:p>
        </p:txBody>
      </p:sp>
    </p:spTree>
    <p:extLst>
      <p:ext uri="{BB962C8B-B14F-4D97-AF65-F5344CB8AC3E}">
        <p14:creationId xmlns:p14="http://schemas.microsoft.com/office/powerpoint/2010/main" val="1149583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90C17-DC0E-3C7E-E42F-6B129A40068D}"/>
              </a:ext>
            </a:extLst>
          </p:cNvPr>
          <p:cNvSpPr>
            <a:spLocks noGrp="1"/>
          </p:cNvSpPr>
          <p:nvPr>
            <p:ph type="title"/>
          </p:nvPr>
        </p:nvSpPr>
        <p:spPr/>
        <p:txBody>
          <a:bodyPr/>
          <a:lstStyle/>
          <a:p>
            <a:r>
              <a:rPr lang="en-IN" dirty="0"/>
              <a:t>Resources involved (cont.…):-</a:t>
            </a:r>
          </a:p>
        </p:txBody>
      </p:sp>
      <p:sp>
        <p:nvSpPr>
          <p:cNvPr id="3" name="Content Placeholder 2">
            <a:extLst>
              <a:ext uri="{FF2B5EF4-FFF2-40B4-BE49-F238E27FC236}">
                <a16:creationId xmlns:a16="http://schemas.microsoft.com/office/drawing/2014/main" id="{778C8F50-1623-B760-808A-C78EE75F11FA}"/>
              </a:ext>
            </a:extLst>
          </p:cNvPr>
          <p:cNvSpPr>
            <a:spLocks noGrp="1"/>
          </p:cNvSpPr>
          <p:nvPr>
            <p:ph idx="1"/>
          </p:nvPr>
        </p:nvSpPr>
        <p:spPr/>
        <p:txBody>
          <a:bodyPr>
            <a:normAutofit/>
          </a:bodyPr>
          <a:lstStyle/>
          <a:p>
            <a:r>
              <a:rPr lang="en-IN" sz="1400" dirty="0"/>
              <a:t>Hardware Resources:</a:t>
            </a:r>
          </a:p>
          <a:p>
            <a:pPr lvl="1"/>
            <a:r>
              <a:rPr lang="en-IN" sz="1400" dirty="0"/>
              <a:t>Application Server: - To host the LeadSquared application.</a:t>
            </a:r>
          </a:p>
          <a:p>
            <a:pPr lvl="1"/>
            <a:r>
              <a:rPr lang="en-IN" sz="1400" dirty="0"/>
              <a:t>DB Server:- To store all the data and files.</a:t>
            </a:r>
          </a:p>
          <a:p>
            <a:pPr lvl="1"/>
            <a:r>
              <a:rPr lang="en-IN" sz="1400" dirty="0"/>
              <a:t>Backup Storage:- Cloud or On – Premises for data backup.</a:t>
            </a:r>
          </a:p>
          <a:p>
            <a:pPr lvl="1"/>
            <a:r>
              <a:rPr lang="en-IN" sz="1400" dirty="0"/>
              <a:t>Devices:- User Laptops.</a:t>
            </a:r>
          </a:p>
          <a:p>
            <a:pPr lvl="1"/>
            <a:endParaRPr lang="en-IN" sz="1400" dirty="0"/>
          </a:p>
          <a:p>
            <a:r>
              <a:rPr lang="en-IN" sz="1400" dirty="0"/>
              <a:t>Software Resources:</a:t>
            </a:r>
          </a:p>
          <a:p>
            <a:pPr lvl="1"/>
            <a:endParaRPr lang="en-IN" sz="600" dirty="0"/>
          </a:p>
          <a:p>
            <a:pPr lvl="1"/>
            <a:endParaRPr lang="en-IN" sz="1200" dirty="0"/>
          </a:p>
          <a:p>
            <a:pPr marL="0" indent="0">
              <a:buNone/>
            </a:pPr>
            <a:r>
              <a:rPr lang="en-IN" sz="1600" dirty="0"/>
              <a:t>	</a:t>
            </a:r>
          </a:p>
        </p:txBody>
      </p:sp>
      <p:graphicFrame>
        <p:nvGraphicFramePr>
          <p:cNvPr id="4" name="Table 3">
            <a:extLst>
              <a:ext uri="{FF2B5EF4-FFF2-40B4-BE49-F238E27FC236}">
                <a16:creationId xmlns:a16="http://schemas.microsoft.com/office/drawing/2014/main" id="{EA814DBE-A3EA-A859-1A9A-9D8AD1F1C866}"/>
              </a:ext>
            </a:extLst>
          </p:cNvPr>
          <p:cNvGraphicFramePr>
            <a:graphicFrameLocks noGrp="1"/>
          </p:cNvGraphicFramePr>
          <p:nvPr>
            <p:extLst>
              <p:ext uri="{D42A27DB-BD31-4B8C-83A1-F6EECF244321}">
                <p14:modId xmlns:p14="http://schemas.microsoft.com/office/powerpoint/2010/main" val="1869604118"/>
              </p:ext>
            </p:extLst>
          </p:nvPr>
        </p:nvGraphicFramePr>
        <p:xfrm>
          <a:off x="5072063" y="4152379"/>
          <a:ext cx="5743575" cy="2560320"/>
        </p:xfrm>
        <a:graphic>
          <a:graphicData uri="http://schemas.openxmlformats.org/drawingml/2006/table">
            <a:tbl>
              <a:tblPr firstRow="1" bandRow="1">
                <a:tableStyleId>{073A0DAA-6AF3-43AB-8588-CEC1D06C72B9}</a:tableStyleId>
              </a:tblPr>
              <a:tblGrid>
                <a:gridCol w="2043113">
                  <a:extLst>
                    <a:ext uri="{9D8B030D-6E8A-4147-A177-3AD203B41FA5}">
                      <a16:colId xmlns:a16="http://schemas.microsoft.com/office/drawing/2014/main" val="3670846126"/>
                    </a:ext>
                  </a:extLst>
                </a:gridCol>
                <a:gridCol w="3700462">
                  <a:extLst>
                    <a:ext uri="{9D8B030D-6E8A-4147-A177-3AD203B41FA5}">
                      <a16:colId xmlns:a16="http://schemas.microsoft.com/office/drawing/2014/main" val="2255062736"/>
                    </a:ext>
                  </a:extLst>
                </a:gridCol>
              </a:tblGrid>
              <a:tr h="137120">
                <a:tc>
                  <a:txBody>
                    <a:bodyPr/>
                    <a:lstStyle/>
                    <a:p>
                      <a:r>
                        <a:rPr lang="en-IN" sz="1200" dirty="0"/>
                        <a:t>Phase involved</a:t>
                      </a:r>
                    </a:p>
                  </a:txBody>
                  <a:tcPr/>
                </a:tc>
                <a:tc>
                  <a:txBody>
                    <a:bodyPr/>
                    <a:lstStyle/>
                    <a:p>
                      <a:r>
                        <a:rPr lang="en-IN" sz="1200" dirty="0"/>
                        <a:t>Software used </a:t>
                      </a:r>
                    </a:p>
                  </a:txBody>
                  <a:tcPr/>
                </a:tc>
                <a:extLst>
                  <a:ext uri="{0D108BD9-81ED-4DB2-BD59-A6C34878D82A}">
                    <a16:rowId xmlns:a16="http://schemas.microsoft.com/office/drawing/2014/main" val="1119900745"/>
                  </a:ext>
                </a:extLst>
              </a:tr>
              <a:tr h="228533">
                <a:tc>
                  <a:txBody>
                    <a:bodyPr/>
                    <a:lstStyle/>
                    <a:p>
                      <a:r>
                        <a:rPr lang="en-IN" sz="1200" dirty="0"/>
                        <a:t>Requirements Gathering</a:t>
                      </a:r>
                    </a:p>
                  </a:txBody>
                  <a:tcPr/>
                </a:tc>
                <a:tc>
                  <a:txBody>
                    <a:bodyPr/>
                    <a:lstStyle/>
                    <a:p>
                      <a:r>
                        <a:rPr lang="en-IN" sz="1200" dirty="0"/>
                        <a:t>MS Word, Excel, Confluence, Visio</a:t>
                      </a:r>
                    </a:p>
                  </a:txBody>
                  <a:tcPr/>
                </a:tc>
                <a:extLst>
                  <a:ext uri="{0D108BD9-81ED-4DB2-BD59-A6C34878D82A}">
                    <a16:rowId xmlns:a16="http://schemas.microsoft.com/office/drawing/2014/main" val="560546616"/>
                  </a:ext>
                </a:extLst>
              </a:tr>
              <a:tr h="228533">
                <a:tc>
                  <a:txBody>
                    <a:bodyPr/>
                    <a:lstStyle/>
                    <a:p>
                      <a:r>
                        <a:rPr lang="en-IN" sz="1200" dirty="0"/>
                        <a:t>Design</a:t>
                      </a:r>
                    </a:p>
                  </a:txBody>
                  <a:tcPr/>
                </a:tc>
                <a:tc>
                  <a:txBody>
                    <a:bodyPr/>
                    <a:lstStyle/>
                    <a:p>
                      <a:r>
                        <a:rPr lang="en-IN" sz="1200" dirty="0"/>
                        <a:t>Figma, Adobe XD (Ui Design), Visio &amp; Draw.io (UML Diagrams)</a:t>
                      </a:r>
                    </a:p>
                  </a:txBody>
                  <a:tcPr/>
                </a:tc>
                <a:extLst>
                  <a:ext uri="{0D108BD9-81ED-4DB2-BD59-A6C34878D82A}">
                    <a16:rowId xmlns:a16="http://schemas.microsoft.com/office/drawing/2014/main" val="901192918"/>
                  </a:ext>
                </a:extLst>
              </a:tr>
              <a:tr h="228533">
                <a:tc>
                  <a:txBody>
                    <a:bodyPr/>
                    <a:lstStyle/>
                    <a:p>
                      <a:r>
                        <a:rPr lang="en-IN" sz="1200" dirty="0"/>
                        <a:t>Development</a:t>
                      </a:r>
                    </a:p>
                  </a:txBody>
                  <a:tcPr/>
                </a:tc>
                <a:tc>
                  <a:txBody>
                    <a:bodyPr/>
                    <a:lstStyle/>
                    <a:p>
                      <a:r>
                        <a:rPr lang="en-IN" sz="1200" dirty="0"/>
                        <a:t>Java/ Python/ </a:t>
                      </a:r>
                      <a:r>
                        <a:rPr lang="en-IN" sz="1200" dirty="0" err="1"/>
                        <a:t>.Net</a:t>
                      </a:r>
                      <a:r>
                        <a:rPr lang="en-IN" sz="1200" dirty="0"/>
                        <a:t> (Backend)</a:t>
                      </a:r>
                    </a:p>
                    <a:p>
                      <a:r>
                        <a:rPr lang="en-IN" sz="1200" dirty="0"/>
                        <a:t>HTML/ CSS/ JS (Frontend)</a:t>
                      </a:r>
                    </a:p>
                  </a:txBody>
                  <a:tcPr/>
                </a:tc>
                <a:extLst>
                  <a:ext uri="{0D108BD9-81ED-4DB2-BD59-A6C34878D82A}">
                    <a16:rowId xmlns:a16="http://schemas.microsoft.com/office/drawing/2014/main" val="601443752"/>
                  </a:ext>
                </a:extLst>
              </a:tr>
              <a:tr h="137120">
                <a:tc>
                  <a:txBody>
                    <a:bodyPr/>
                    <a:lstStyle/>
                    <a:p>
                      <a:r>
                        <a:rPr lang="en-IN" sz="1200" dirty="0"/>
                        <a:t>DB Management</a:t>
                      </a:r>
                    </a:p>
                  </a:txBody>
                  <a:tcPr/>
                </a:tc>
                <a:tc>
                  <a:txBody>
                    <a:bodyPr/>
                    <a:lstStyle/>
                    <a:p>
                      <a:r>
                        <a:rPr lang="en-IN" sz="1200" dirty="0"/>
                        <a:t>MySQL/ PostgreSQL/ MongoDB</a:t>
                      </a:r>
                    </a:p>
                  </a:txBody>
                  <a:tcPr/>
                </a:tc>
                <a:extLst>
                  <a:ext uri="{0D108BD9-81ED-4DB2-BD59-A6C34878D82A}">
                    <a16:rowId xmlns:a16="http://schemas.microsoft.com/office/drawing/2014/main" val="1427200874"/>
                  </a:ext>
                </a:extLst>
              </a:tr>
              <a:tr h="137120">
                <a:tc>
                  <a:txBody>
                    <a:bodyPr/>
                    <a:lstStyle/>
                    <a:p>
                      <a:r>
                        <a:rPr lang="en-IN" sz="1200" dirty="0"/>
                        <a:t>Testing</a:t>
                      </a:r>
                    </a:p>
                  </a:txBody>
                  <a:tcPr/>
                </a:tc>
                <a:tc>
                  <a:txBody>
                    <a:bodyPr/>
                    <a:lstStyle/>
                    <a:p>
                      <a:r>
                        <a:rPr lang="en-IN" sz="1200" dirty="0"/>
                        <a:t>Selenium, Junit, Postman</a:t>
                      </a:r>
                    </a:p>
                  </a:txBody>
                  <a:tcPr/>
                </a:tc>
                <a:extLst>
                  <a:ext uri="{0D108BD9-81ED-4DB2-BD59-A6C34878D82A}">
                    <a16:rowId xmlns:a16="http://schemas.microsoft.com/office/drawing/2014/main" val="951226027"/>
                  </a:ext>
                </a:extLst>
              </a:tr>
              <a:tr h="137120">
                <a:tc>
                  <a:txBody>
                    <a:bodyPr/>
                    <a:lstStyle/>
                    <a:p>
                      <a:r>
                        <a:rPr lang="en-IN" sz="1200" dirty="0"/>
                        <a:t>Deployment</a:t>
                      </a:r>
                    </a:p>
                  </a:txBody>
                  <a:tcPr/>
                </a:tc>
                <a:tc>
                  <a:txBody>
                    <a:bodyPr/>
                    <a:lstStyle/>
                    <a:p>
                      <a:r>
                        <a:rPr lang="en-IN" sz="1200" dirty="0"/>
                        <a:t>AWS/ Azure/ GCP (Cloud Hosting)</a:t>
                      </a:r>
                    </a:p>
                  </a:txBody>
                  <a:tcPr/>
                </a:tc>
                <a:extLst>
                  <a:ext uri="{0D108BD9-81ED-4DB2-BD59-A6C34878D82A}">
                    <a16:rowId xmlns:a16="http://schemas.microsoft.com/office/drawing/2014/main" val="1063683944"/>
                  </a:ext>
                </a:extLst>
              </a:tr>
              <a:tr h="228533">
                <a:tc>
                  <a:txBody>
                    <a:bodyPr/>
                    <a:lstStyle/>
                    <a:p>
                      <a:r>
                        <a:rPr lang="en-IN" sz="1200" dirty="0"/>
                        <a:t>Training &amp; Maintenance</a:t>
                      </a:r>
                    </a:p>
                  </a:txBody>
                  <a:tcPr/>
                </a:tc>
                <a:tc>
                  <a:txBody>
                    <a:bodyPr/>
                    <a:lstStyle/>
                    <a:p>
                      <a:r>
                        <a:rPr lang="en-IN" sz="1200" dirty="0"/>
                        <a:t>User Manuals</a:t>
                      </a:r>
                    </a:p>
                  </a:txBody>
                  <a:tcPr/>
                </a:tc>
                <a:extLst>
                  <a:ext uri="{0D108BD9-81ED-4DB2-BD59-A6C34878D82A}">
                    <a16:rowId xmlns:a16="http://schemas.microsoft.com/office/drawing/2014/main" val="2394258171"/>
                  </a:ext>
                </a:extLst>
              </a:tr>
            </a:tbl>
          </a:graphicData>
        </a:graphic>
      </p:graphicFrame>
    </p:spTree>
    <p:extLst>
      <p:ext uri="{BB962C8B-B14F-4D97-AF65-F5344CB8AC3E}">
        <p14:creationId xmlns:p14="http://schemas.microsoft.com/office/powerpoint/2010/main" val="1502355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B3C0-FE31-320C-3E1D-CD9F3700AD24}"/>
              </a:ext>
            </a:extLst>
          </p:cNvPr>
          <p:cNvSpPr>
            <a:spLocks noGrp="1"/>
          </p:cNvSpPr>
          <p:nvPr>
            <p:ph type="title"/>
          </p:nvPr>
        </p:nvSpPr>
        <p:spPr/>
        <p:txBody>
          <a:bodyPr/>
          <a:lstStyle/>
          <a:p>
            <a:r>
              <a:rPr lang="en-IN" dirty="0"/>
              <a:t>Resources involved (cont.…):-</a:t>
            </a:r>
          </a:p>
        </p:txBody>
      </p:sp>
      <p:sp>
        <p:nvSpPr>
          <p:cNvPr id="3" name="Content Placeholder 2">
            <a:extLst>
              <a:ext uri="{FF2B5EF4-FFF2-40B4-BE49-F238E27FC236}">
                <a16:creationId xmlns:a16="http://schemas.microsoft.com/office/drawing/2014/main" id="{30273174-2944-0E3F-7E71-BAD34DB507D6}"/>
              </a:ext>
            </a:extLst>
          </p:cNvPr>
          <p:cNvSpPr>
            <a:spLocks noGrp="1"/>
          </p:cNvSpPr>
          <p:nvPr>
            <p:ph idx="1"/>
          </p:nvPr>
        </p:nvSpPr>
        <p:spPr/>
        <p:txBody>
          <a:bodyPr>
            <a:normAutofit/>
          </a:bodyPr>
          <a:lstStyle/>
          <a:p>
            <a:r>
              <a:rPr lang="en-US" sz="1600" dirty="0"/>
              <a:t>Timeline (Waterfall Model Phases &amp; Duration)</a:t>
            </a:r>
          </a:p>
          <a:p>
            <a:pPr lvl="1"/>
            <a:r>
              <a:rPr lang="en-US" sz="1600" dirty="0"/>
              <a:t>Total Estimated Duration – 6 months</a:t>
            </a:r>
          </a:p>
          <a:p>
            <a:pPr lvl="1"/>
            <a:endParaRPr lang="en-US" sz="1200" dirty="0"/>
          </a:p>
          <a:p>
            <a:pPr marL="457200" lvl="1" indent="0">
              <a:buNone/>
            </a:pPr>
            <a:endParaRPr lang="en-IN" sz="1200" dirty="0"/>
          </a:p>
        </p:txBody>
      </p:sp>
      <p:graphicFrame>
        <p:nvGraphicFramePr>
          <p:cNvPr id="4" name="Table 3">
            <a:extLst>
              <a:ext uri="{FF2B5EF4-FFF2-40B4-BE49-F238E27FC236}">
                <a16:creationId xmlns:a16="http://schemas.microsoft.com/office/drawing/2014/main" id="{F50C752F-66D9-63DD-2E33-38AE8EFD63BF}"/>
              </a:ext>
            </a:extLst>
          </p:cNvPr>
          <p:cNvGraphicFramePr>
            <a:graphicFrameLocks noGrp="1"/>
          </p:cNvGraphicFramePr>
          <p:nvPr>
            <p:extLst>
              <p:ext uri="{D42A27DB-BD31-4B8C-83A1-F6EECF244321}">
                <p14:modId xmlns:p14="http://schemas.microsoft.com/office/powerpoint/2010/main" val="2509398837"/>
              </p:ext>
            </p:extLst>
          </p:nvPr>
        </p:nvGraphicFramePr>
        <p:xfrm>
          <a:off x="1131248" y="2957899"/>
          <a:ext cx="8128000" cy="2595880"/>
        </p:xfrm>
        <a:graphic>
          <a:graphicData uri="http://schemas.openxmlformats.org/drawingml/2006/table">
            <a:tbl>
              <a:tblPr firstRow="1" bandRow="1">
                <a:tableStyleId>{073A0DAA-6AF3-43AB-8588-CEC1D06C72B9}</a:tableStyleId>
              </a:tblPr>
              <a:tblGrid>
                <a:gridCol w="4205027">
                  <a:extLst>
                    <a:ext uri="{9D8B030D-6E8A-4147-A177-3AD203B41FA5}">
                      <a16:colId xmlns:a16="http://schemas.microsoft.com/office/drawing/2014/main" val="791293378"/>
                    </a:ext>
                  </a:extLst>
                </a:gridCol>
                <a:gridCol w="3922973">
                  <a:extLst>
                    <a:ext uri="{9D8B030D-6E8A-4147-A177-3AD203B41FA5}">
                      <a16:colId xmlns:a16="http://schemas.microsoft.com/office/drawing/2014/main" val="1208514435"/>
                    </a:ext>
                  </a:extLst>
                </a:gridCol>
              </a:tblGrid>
              <a:tr h="370840">
                <a:tc>
                  <a:txBody>
                    <a:bodyPr/>
                    <a:lstStyle/>
                    <a:p>
                      <a:r>
                        <a:rPr lang="en-US" dirty="0"/>
                        <a:t>Phase</a:t>
                      </a:r>
                      <a:endParaRPr lang="en-IN" dirty="0"/>
                    </a:p>
                  </a:txBody>
                  <a:tcPr/>
                </a:tc>
                <a:tc>
                  <a:txBody>
                    <a:bodyPr/>
                    <a:lstStyle/>
                    <a:p>
                      <a:r>
                        <a:rPr lang="en-US" dirty="0"/>
                        <a:t>Estimated Duration</a:t>
                      </a:r>
                      <a:endParaRPr lang="en-IN" dirty="0"/>
                    </a:p>
                  </a:txBody>
                  <a:tcPr/>
                </a:tc>
                <a:extLst>
                  <a:ext uri="{0D108BD9-81ED-4DB2-BD59-A6C34878D82A}">
                    <a16:rowId xmlns:a16="http://schemas.microsoft.com/office/drawing/2014/main" val="3384523750"/>
                  </a:ext>
                </a:extLst>
              </a:tr>
              <a:tr h="370840">
                <a:tc>
                  <a:txBody>
                    <a:bodyPr/>
                    <a:lstStyle/>
                    <a:p>
                      <a:r>
                        <a:rPr lang="en-US" dirty="0"/>
                        <a:t>Requirement Analysis</a:t>
                      </a:r>
                      <a:endParaRPr lang="en-IN" dirty="0"/>
                    </a:p>
                  </a:txBody>
                  <a:tcPr/>
                </a:tc>
                <a:tc>
                  <a:txBody>
                    <a:bodyPr/>
                    <a:lstStyle/>
                    <a:p>
                      <a:r>
                        <a:rPr lang="en-US" dirty="0"/>
                        <a:t>4 Weeks</a:t>
                      </a:r>
                      <a:endParaRPr lang="en-IN" dirty="0"/>
                    </a:p>
                  </a:txBody>
                  <a:tcPr/>
                </a:tc>
                <a:extLst>
                  <a:ext uri="{0D108BD9-81ED-4DB2-BD59-A6C34878D82A}">
                    <a16:rowId xmlns:a16="http://schemas.microsoft.com/office/drawing/2014/main" val="2122172000"/>
                  </a:ext>
                </a:extLst>
              </a:tr>
              <a:tr h="370840">
                <a:tc>
                  <a:txBody>
                    <a:bodyPr/>
                    <a:lstStyle/>
                    <a:p>
                      <a:r>
                        <a:rPr lang="en-US" dirty="0"/>
                        <a:t>System Design</a:t>
                      </a:r>
                      <a:endParaRPr lang="en-IN" dirty="0"/>
                    </a:p>
                  </a:txBody>
                  <a:tcPr/>
                </a:tc>
                <a:tc>
                  <a:txBody>
                    <a:bodyPr/>
                    <a:lstStyle/>
                    <a:p>
                      <a:r>
                        <a:rPr lang="en-US" dirty="0"/>
                        <a:t>3 Weeks</a:t>
                      </a:r>
                      <a:endParaRPr lang="en-IN" dirty="0"/>
                    </a:p>
                  </a:txBody>
                  <a:tcPr/>
                </a:tc>
                <a:extLst>
                  <a:ext uri="{0D108BD9-81ED-4DB2-BD59-A6C34878D82A}">
                    <a16:rowId xmlns:a16="http://schemas.microsoft.com/office/drawing/2014/main" val="3354936560"/>
                  </a:ext>
                </a:extLst>
              </a:tr>
              <a:tr h="370840">
                <a:tc>
                  <a:txBody>
                    <a:bodyPr/>
                    <a:lstStyle/>
                    <a:p>
                      <a:r>
                        <a:rPr lang="en-US" dirty="0"/>
                        <a:t>Development</a:t>
                      </a:r>
                      <a:endParaRPr lang="en-IN" dirty="0"/>
                    </a:p>
                  </a:txBody>
                  <a:tcPr/>
                </a:tc>
                <a:tc>
                  <a:txBody>
                    <a:bodyPr/>
                    <a:lstStyle/>
                    <a:p>
                      <a:r>
                        <a:rPr lang="en-US" dirty="0"/>
                        <a:t>8 Weeks</a:t>
                      </a:r>
                      <a:endParaRPr lang="en-IN" dirty="0"/>
                    </a:p>
                  </a:txBody>
                  <a:tcPr/>
                </a:tc>
                <a:extLst>
                  <a:ext uri="{0D108BD9-81ED-4DB2-BD59-A6C34878D82A}">
                    <a16:rowId xmlns:a16="http://schemas.microsoft.com/office/drawing/2014/main" val="1221746143"/>
                  </a:ext>
                </a:extLst>
              </a:tr>
              <a:tr h="370840">
                <a:tc>
                  <a:txBody>
                    <a:bodyPr/>
                    <a:lstStyle/>
                    <a:p>
                      <a:r>
                        <a:rPr lang="en-US" dirty="0"/>
                        <a:t>Testing</a:t>
                      </a:r>
                      <a:endParaRPr lang="en-IN" dirty="0"/>
                    </a:p>
                  </a:txBody>
                  <a:tcPr/>
                </a:tc>
                <a:tc>
                  <a:txBody>
                    <a:bodyPr/>
                    <a:lstStyle/>
                    <a:p>
                      <a:r>
                        <a:rPr lang="en-US" dirty="0"/>
                        <a:t>4 Weeks</a:t>
                      </a:r>
                      <a:endParaRPr lang="en-IN" dirty="0"/>
                    </a:p>
                  </a:txBody>
                  <a:tcPr/>
                </a:tc>
                <a:extLst>
                  <a:ext uri="{0D108BD9-81ED-4DB2-BD59-A6C34878D82A}">
                    <a16:rowId xmlns:a16="http://schemas.microsoft.com/office/drawing/2014/main" val="3570263447"/>
                  </a:ext>
                </a:extLst>
              </a:tr>
              <a:tr h="370840">
                <a:tc>
                  <a:txBody>
                    <a:bodyPr/>
                    <a:lstStyle/>
                    <a:p>
                      <a:r>
                        <a:rPr lang="en-US" dirty="0"/>
                        <a:t>Deployment</a:t>
                      </a:r>
                      <a:endParaRPr lang="en-IN" dirty="0"/>
                    </a:p>
                  </a:txBody>
                  <a:tcPr/>
                </a:tc>
                <a:tc>
                  <a:txBody>
                    <a:bodyPr/>
                    <a:lstStyle/>
                    <a:p>
                      <a:r>
                        <a:rPr lang="en-US" dirty="0"/>
                        <a:t>3 Weeks</a:t>
                      </a:r>
                      <a:endParaRPr lang="en-IN" dirty="0"/>
                    </a:p>
                  </a:txBody>
                  <a:tcPr/>
                </a:tc>
                <a:extLst>
                  <a:ext uri="{0D108BD9-81ED-4DB2-BD59-A6C34878D82A}">
                    <a16:rowId xmlns:a16="http://schemas.microsoft.com/office/drawing/2014/main" val="3982139644"/>
                  </a:ext>
                </a:extLst>
              </a:tr>
              <a:tr h="370840">
                <a:tc>
                  <a:txBody>
                    <a:bodyPr/>
                    <a:lstStyle/>
                    <a:p>
                      <a:r>
                        <a:rPr lang="en-US" dirty="0"/>
                        <a:t>Training &amp; Maintenance</a:t>
                      </a:r>
                      <a:endParaRPr lang="en-IN" dirty="0"/>
                    </a:p>
                  </a:txBody>
                  <a:tcPr/>
                </a:tc>
                <a:tc>
                  <a:txBody>
                    <a:bodyPr/>
                    <a:lstStyle/>
                    <a:p>
                      <a:r>
                        <a:rPr lang="en-US" dirty="0"/>
                        <a:t>2 Weeks</a:t>
                      </a:r>
                      <a:endParaRPr lang="en-IN" dirty="0"/>
                    </a:p>
                  </a:txBody>
                  <a:tcPr/>
                </a:tc>
                <a:extLst>
                  <a:ext uri="{0D108BD9-81ED-4DB2-BD59-A6C34878D82A}">
                    <a16:rowId xmlns:a16="http://schemas.microsoft.com/office/drawing/2014/main" val="2448539288"/>
                  </a:ext>
                </a:extLst>
              </a:tr>
            </a:tbl>
          </a:graphicData>
        </a:graphic>
      </p:graphicFrame>
    </p:spTree>
    <p:extLst>
      <p:ext uri="{BB962C8B-B14F-4D97-AF65-F5344CB8AC3E}">
        <p14:creationId xmlns:p14="http://schemas.microsoft.com/office/powerpoint/2010/main" val="1424892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63DA1-9605-3FFD-04BA-4EF74D48D871}"/>
              </a:ext>
            </a:extLst>
          </p:cNvPr>
          <p:cNvSpPr>
            <a:spLocks noGrp="1"/>
          </p:cNvSpPr>
          <p:nvPr>
            <p:ph type="title"/>
          </p:nvPr>
        </p:nvSpPr>
        <p:spPr/>
        <p:txBody>
          <a:bodyPr/>
          <a:lstStyle/>
          <a:p>
            <a:r>
              <a:rPr lang="en-IN" dirty="0"/>
              <a:t>Resources involved (cont.…):-</a:t>
            </a:r>
          </a:p>
        </p:txBody>
      </p:sp>
      <p:sp>
        <p:nvSpPr>
          <p:cNvPr id="3" name="Content Placeholder 2">
            <a:extLst>
              <a:ext uri="{FF2B5EF4-FFF2-40B4-BE49-F238E27FC236}">
                <a16:creationId xmlns:a16="http://schemas.microsoft.com/office/drawing/2014/main" id="{8A4DF6D6-CCB6-D272-84C5-BACAFB0561B1}"/>
              </a:ext>
            </a:extLst>
          </p:cNvPr>
          <p:cNvSpPr>
            <a:spLocks noGrp="1"/>
          </p:cNvSpPr>
          <p:nvPr>
            <p:ph idx="1"/>
          </p:nvPr>
        </p:nvSpPr>
        <p:spPr/>
        <p:txBody>
          <a:bodyPr>
            <a:normAutofit/>
          </a:bodyPr>
          <a:lstStyle/>
          <a:p>
            <a:r>
              <a:rPr lang="en-US" sz="1600" dirty="0"/>
              <a:t>Estimated Budget</a:t>
            </a:r>
          </a:p>
          <a:p>
            <a:pPr marL="0" indent="0">
              <a:buNone/>
            </a:pPr>
            <a:r>
              <a:rPr lang="en-US" sz="1600" dirty="0"/>
              <a:t>As this Project follows Waterfall Methodology, the budget is fixed.</a:t>
            </a:r>
          </a:p>
          <a:p>
            <a:pPr marL="0" indent="0">
              <a:buNone/>
            </a:pPr>
            <a:endParaRPr lang="en-US" sz="1200" dirty="0"/>
          </a:p>
          <a:p>
            <a:pPr marL="0" indent="0">
              <a:buNone/>
            </a:pPr>
            <a:endParaRPr lang="en-US" sz="1200" dirty="0"/>
          </a:p>
        </p:txBody>
      </p:sp>
      <p:graphicFrame>
        <p:nvGraphicFramePr>
          <p:cNvPr id="4" name="Table 3">
            <a:extLst>
              <a:ext uri="{FF2B5EF4-FFF2-40B4-BE49-F238E27FC236}">
                <a16:creationId xmlns:a16="http://schemas.microsoft.com/office/drawing/2014/main" id="{F53C11DF-3DAC-1F81-2FE3-206BD4667F49}"/>
              </a:ext>
            </a:extLst>
          </p:cNvPr>
          <p:cNvGraphicFramePr>
            <a:graphicFrameLocks noGrp="1"/>
          </p:cNvGraphicFramePr>
          <p:nvPr>
            <p:extLst>
              <p:ext uri="{D42A27DB-BD31-4B8C-83A1-F6EECF244321}">
                <p14:modId xmlns:p14="http://schemas.microsoft.com/office/powerpoint/2010/main" val="1631872673"/>
              </p:ext>
            </p:extLst>
          </p:nvPr>
        </p:nvGraphicFramePr>
        <p:xfrm>
          <a:off x="1524000" y="2878666"/>
          <a:ext cx="8128000" cy="2595880"/>
        </p:xfrm>
        <a:graphic>
          <a:graphicData uri="http://schemas.openxmlformats.org/drawingml/2006/table">
            <a:tbl>
              <a:tblPr firstRow="1" bandRow="1">
                <a:tableStyleId>{073A0DAA-6AF3-43AB-8588-CEC1D06C72B9}</a:tableStyleId>
              </a:tblPr>
              <a:tblGrid>
                <a:gridCol w="4064000">
                  <a:extLst>
                    <a:ext uri="{9D8B030D-6E8A-4147-A177-3AD203B41FA5}">
                      <a16:colId xmlns:a16="http://schemas.microsoft.com/office/drawing/2014/main" val="2296468115"/>
                    </a:ext>
                  </a:extLst>
                </a:gridCol>
                <a:gridCol w="4064000">
                  <a:extLst>
                    <a:ext uri="{9D8B030D-6E8A-4147-A177-3AD203B41FA5}">
                      <a16:colId xmlns:a16="http://schemas.microsoft.com/office/drawing/2014/main" val="1968097073"/>
                    </a:ext>
                  </a:extLst>
                </a:gridCol>
              </a:tblGrid>
              <a:tr h="370840">
                <a:tc>
                  <a:txBody>
                    <a:bodyPr/>
                    <a:lstStyle/>
                    <a:p>
                      <a:r>
                        <a:rPr lang="en-US" dirty="0"/>
                        <a:t>Expenditure</a:t>
                      </a:r>
                      <a:endParaRPr lang="en-IN" dirty="0"/>
                    </a:p>
                  </a:txBody>
                  <a:tcPr/>
                </a:tc>
                <a:tc>
                  <a:txBody>
                    <a:bodyPr/>
                    <a:lstStyle/>
                    <a:p>
                      <a:r>
                        <a:rPr lang="en-US" dirty="0"/>
                        <a:t>Estimated Cost</a:t>
                      </a:r>
                      <a:endParaRPr lang="en-IN" dirty="0"/>
                    </a:p>
                  </a:txBody>
                  <a:tcPr/>
                </a:tc>
                <a:extLst>
                  <a:ext uri="{0D108BD9-81ED-4DB2-BD59-A6C34878D82A}">
                    <a16:rowId xmlns:a16="http://schemas.microsoft.com/office/drawing/2014/main" val="1555485255"/>
                  </a:ext>
                </a:extLst>
              </a:tr>
              <a:tr h="370840">
                <a:tc>
                  <a:txBody>
                    <a:bodyPr/>
                    <a:lstStyle/>
                    <a:p>
                      <a:r>
                        <a:rPr lang="en-US" dirty="0"/>
                        <a:t>HR Costs</a:t>
                      </a:r>
                      <a:endParaRPr lang="en-IN" dirty="0"/>
                    </a:p>
                  </a:txBody>
                  <a:tcPr/>
                </a:tc>
                <a:tc>
                  <a:txBody>
                    <a:bodyPr/>
                    <a:lstStyle/>
                    <a:p>
                      <a:r>
                        <a:rPr lang="en-US" dirty="0"/>
                        <a:t>$70,000</a:t>
                      </a:r>
                      <a:endParaRPr lang="en-IN" dirty="0"/>
                    </a:p>
                  </a:txBody>
                  <a:tcPr/>
                </a:tc>
                <a:extLst>
                  <a:ext uri="{0D108BD9-81ED-4DB2-BD59-A6C34878D82A}">
                    <a16:rowId xmlns:a16="http://schemas.microsoft.com/office/drawing/2014/main" val="358433321"/>
                  </a:ext>
                </a:extLst>
              </a:tr>
              <a:tr h="370840">
                <a:tc>
                  <a:txBody>
                    <a:bodyPr/>
                    <a:lstStyle/>
                    <a:p>
                      <a:r>
                        <a:rPr lang="en-US" dirty="0"/>
                        <a:t>Hardware (Servers &amp; Backups)</a:t>
                      </a:r>
                      <a:endParaRPr lang="en-IN" dirty="0"/>
                    </a:p>
                  </a:txBody>
                  <a:tcPr/>
                </a:tc>
                <a:tc>
                  <a:txBody>
                    <a:bodyPr/>
                    <a:lstStyle/>
                    <a:p>
                      <a:r>
                        <a:rPr lang="en-US" dirty="0"/>
                        <a:t>$15,000</a:t>
                      </a:r>
                      <a:endParaRPr lang="en-IN" dirty="0"/>
                    </a:p>
                  </a:txBody>
                  <a:tcPr/>
                </a:tc>
                <a:extLst>
                  <a:ext uri="{0D108BD9-81ED-4DB2-BD59-A6C34878D82A}">
                    <a16:rowId xmlns:a16="http://schemas.microsoft.com/office/drawing/2014/main" val="1207152382"/>
                  </a:ext>
                </a:extLst>
              </a:tr>
              <a:tr h="370840">
                <a:tc>
                  <a:txBody>
                    <a:bodyPr/>
                    <a:lstStyle/>
                    <a:p>
                      <a:r>
                        <a:rPr lang="en-US" dirty="0"/>
                        <a:t>Software &amp; Licensing</a:t>
                      </a:r>
                      <a:endParaRPr lang="en-IN" dirty="0"/>
                    </a:p>
                  </a:txBody>
                  <a:tcPr/>
                </a:tc>
                <a:tc>
                  <a:txBody>
                    <a:bodyPr/>
                    <a:lstStyle/>
                    <a:p>
                      <a:r>
                        <a:rPr lang="en-US" dirty="0"/>
                        <a:t>$10,000</a:t>
                      </a:r>
                      <a:endParaRPr lang="en-IN" dirty="0"/>
                    </a:p>
                  </a:txBody>
                  <a:tcPr/>
                </a:tc>
                <a:extLst>
                  <a:ext uri="{0D108BD9-81ED-4DB2-BD59-A6C34878D82A}">
                    <a16:rowId xmlns:a16="http://schemas.microsoft.com/office/drawing/2014/main" val="1862219154"/>
                  </a:ext>
                </a:extLst>
              </a:tr>
              <a:tr h="370840">
                <a:tc>
                  <a:txBody>
                    <a:bodyPr/>
                    <a:lstStyle/>
                    <a:p>
                      <a:r>
                        <a:rPr lang="en-US" dirty="0"/>
                        <a:t>Training &amp; Documentation</a:t>
                      </a:r>
                      <a:endParaRPr lang="en-IN" dirty="0"/>
                    </a:p>
                  </a:txBody>
                  <a:tcPr/>
                </a:tc>
                <a:tc>
                  <a:txBody>
                    <a:bodyPr/>
                    <a:lstStyle/>
                    <a:p>
                      <a:r>
                        <a:rPr lang="en-US" dirty="0"/>
                        <a:t>$5,000</a:t>
                      </a:r>
                      <a:endParaRPr lang="en-IN" dirty="0"/>
                    </a:p>
                  </a:txBody>
                  <a:tcPr/>
                </a:tc>
                <a:extLst>
                  <a:ext uri="{0D108BD9-81ED-4DB2-BD59-A6C34878D82A}">
                    <a16:rowId xmlns:a16="http://schemas.microsoft.com/office/drawing/2014/main" val="300713171"/>
                  </a:ext>
                </a:extLst>
              </a:tr>
              <a:tr h="370840">
                <a:tc>
                  <a:txBody>
                    <a:bodyPr/>
                    <a:lstStyle/>
                    <a:p>
                      <a:r>
                        <a:rPr lang="en-US" dirty="0"/>
                        <a:t>Deployment &amp; Maintenance</a:t>
                      </a:r>
                      <a:endParaRPr lang="en-IN" dirty="0"/>
                    </a:p>
                  </a:txBody>
                  <a:tcPr/>
                </a:tc>
                <a:tc>
                  <a:txBody>
                    <a:bodyPr/>
                    <a:lstStyle/>
                    <a:p>
                      <a:r>
                        <a:rPr lang="en-US" dirty="0"/>
                        <a:t>$10,000</a:t>
                      </a:r>
                      <a:endParaRPr lang="en-IN" dirty="0"/>
                    </a:p>
                  </a:txBody>
                  <a:tcPr/>
                </a:tc>
                <a:extLst>
                  <a:ext uri="{0D108BD9-81ED-4DB2-BD59-A6C34878D82A}">
                    <a16:rowId xmlns:a16="http://schemas.microsoft.com/office/drawing/2014/main" val="2359939216"/>
                  </a:ext>
                </a:extLst>
              </a:tr>
              <a:tr h="370840">
                <a:tc>
                  <a:txBody>
                    <a:bodyPr/>
                    <a:lstStyle/>
                    <a:p>
                      <a:r>
                        <a:rPr lang="en-US" dirty="0"/>
                        <a:t>Total Estimated Budget</a:t>
                      </a:r>
                      <a:endParaRPr lang="en-IN" dirty="0"/>
                    </a:p>
                  </a:txBody>
                  <a:tcPr/>
                </a:tc>
                <a:tc>
                  <a:txBody>
                    <a:bodyPr/>
                    <a:lstStyle/>
                    <a:p>
                      <a:r>
                        <a:rPr lang="en-US" dirty="0"/>
                        <a:t>$110,000</a:t>
                      </a:r>
                      <a:endParaRPr lang="en-IN" dirty="0"/>
                    </a:p>
                  </a:txBody>
                  <a:tcPr/>
                </a:tc>
                <a:extLst>
                  <a:ext uri="{0D108BD9-81ED-4DB2-BD59-A6C34878D82A}">
                    <a16:rowId xmlns:a16="http://schemas.microsoft.com/office/drawing/2014/main" val="2969571586"/>
                  </a:ext>
                </a:extLst>
              </a:tr>
            </a:tbl>
          </a:graphicData>
        </a:graphic>
      </p:graphicFrame>
    </p:spTree>
    <p:extLst>
      <p:ext uri="{BB962C8B-B14F-4D97-AF65-F5344CB8AC3E}">
        <p14:creationId xmlns:p14="http://schemas.microsoft.com/office/powerpoint/2010/main" val="25835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8DEA4-B31E-768B-3507-A1135B59A7CC}"/>
              </a:ext>
            </a:extLst>
          </p:cNvPr>
          <p:cNvSpPr>
            <a:spLocks noGrp="1"/>
          </p:cNvSpPr>
          <p:nvPr>
            <p:ph type="title"/>
          </p:nvPr>
        </p:nvSpPr>
        <p:spPr/>
        <p:txBody>
          <a:bodyPr/>
          <a:lstStyle/>
          <a:p>
            <a:r>
              <a:rPr lang="en-US" dirty="0"/>
              <a:t>Risk &amp; Dependencies:-</a:t>
            </a:r>
            <a:endParaRPr lang="en-IN" dirty="0"/>
          </a:p>
        </p:txBody>
      </p:sp>
      <p:sp>
        <p:nvSpPr>
          <p:cNvPr id="3" name="Content Placeholder 2">
            <a:extLst>
              <a:ext uri="{FF2B5EF4-FFF2-40B4-BE49-F238E27FC236}">
                <a16:creationId xmlns:a16="http://schemas.microsoft.com/office/drawing/2014/main" id="{39FC3E89-D752-6F76-4464-4B59624E0E00}"/>
              </a:ext>
            </a:extLst>
          </p:cNvPr>
          <p:cNvSpPr>
            <a:spLocks noGrp="1"/>
          </p:cNvSpPr>
          <p:nvPr>
            <p:ph idx="1"/>
          </p:nvPr>
        </p:nvSpPr>
        <p:spPr/>
        <p:txBody>
          <a:bodyPr>
            <a:normAutofit fontScale="62500" lnSpcReduction="20000"/>
          </a:bodyPr>
          <a:lstStyle/>
          <a:p>
            <a:pPr marL="0" indent="0">
              <a:buNone/>
            </a:pPr>
            <a:r>
              <a:rPr lang="en-US" sz="1400" b="1" dirty="0"/>
              <a:t>Risks: -</a:t>
            </a:r>
          </a:p>
          <a:p>
            <a:pPr lvl="1"/>
            <a:r>
              <a:rPr lang="en-US" sz="1400" dirty="0"/>
              <a:t>Change requests after deployment phase might leads to increased budget and delayed timeline.</a:t>
            </a:r>
          </a:p>
          <a:p>
            <a:pPr lvl="1"/>
            <a:r>
              <a:rPr lang="en-US" sz="1400" dirty="0"/>
              <a:t>While replacing this over current process has few challenges like irregular Data base, False information and mismatched records.</a:t>
            </a:r>
          </a:p>
          <a:p>
            <a:pPr lvl="1"/>
            <a:r>
              <a:rPr lang="en-US" sz="1400" dirty="0"/>
              <a:t>Few users might not be ready to learn and adapt to this new system.</a:t>
            </a:r>
          </a:p>
          <a:p>
            <a:pPr lvl="1"/>
            <a:r>
              <a:rPr lang="en-US" sz="1400" dirty="0"/>
              <a:t>Integration challenges with Outlook like IMAP configuration might be risky as it leads to blockage of the whole mailbox.</a:t>
            </a:r>
          </a:p>
          <a:p>
            <a:pPr lvl="1"/>
            <a:r>
              <a:rPr lang="en-US" sz="1400" dirty="0"/>
              <a:t>System downtime issues may be seen while in deployment.</a:t>
            </a:r>
          </a:p>
          <a:p>
            <a:pPr lvl="1"/>
            <a:r>
              <a:rPr lang="en-US" sz="1400" dirty="0"/>
              <a:t>Unforeseen risks like unavailability of employees might be seen during the tenure.</a:t>
            </a:r>
          </a:p>
          <a:p>
            <a:pPr marL="0" indent="0">
              <a:buNone/>
            </a:pPr>
            <a:r>
              <a:rPr lang="en-US" sz="1400" b="1" dirty="0"/>
              <a:t>Dependencies: -</a:t>
            </a:r>
          </a:p>
          <a:p>
            <a:pPr lvl="1"/>
            <a:r>
              <a:rPr lang="en-US" sz="1400" dirty="0"/>
              <a:t>All features should be documented/ recorded and approved before getting into design phase.</a:t>
            </a:r>
          </a:p>
          <a:p>
            <a:pPr lvl="1"/>
            <a:r>
              <a:rPr lang="en-US" sz="1400" dirty="0"/>
              <a:t>Servers, Storage &amp; backups must be in place before going to deployment.</a:t>
            </a:r>
          </a:p>
          <a:p>
            <a:pPr lvl="1"/>
            <a:r>
              <a:rPr lang="en-US" sz="1400" dirty="0"/>
              <a:t>Changes in workflows, processes, need validation approvals from higher management.</a:t>
            </a:r>
          </a:p>
          <a:p>
            <a:pPr lvl="1"/>
            <a:r>
              <a:rPr lang="en-US" sz="1400" dirty="0"/>
              <a:t>End user training and support should be made available post deployment.</a:t>
            </a:r>
          </a:p>
          <a:p>
            <a:pPr lvl="1"/>
            <a:r>
              <a:rPr lang="en-US" sz="1400" dirty="0"/>
              <a:t>The performance of the LeadSquared Automation platform is also dependent on old database files.</a:t>
            </a:r>
          </a:p>
          <a:p>
            <a:pPr lvl="1"/>
            <a:r>
              <a:rPr lang="en-US" sz="1400" dirty="0"/>
              <a:t>Old database files should be error free and well structured.</a:t>
            </a:r>
          </a:p>
          <a:p>
            <a:endParaRPr lang="en-IN" sz="1200" dirty="0"/>
          </a:p>
        </p:txBody>
      </p:sp>
    </p:spTree>
    <p:extLst>
      <p:ext uri="{BB962C8B-B14F-4D97-AF65-F5344CB8AC3E}">
        <p14:creationId xmlns:p14="http://schemas.microsoft.com/office/powerpoint/2010/main" val="382640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FDBF1-137B-043F-331D-8B63E6B8C91E}"/>
              </a:ext>
            </a:extLst>
          </p:cNvPr>
          <p:cNvSpPr>
            <a:spLocks noGrp="1"/>
          </p:cNvSpPr>
          <p:nvPr>
            <p:ph type="title"/>
          </p:nvPr>
        </p:nvSpPr>
        <p:spPr/>
        <p:txBody>
          <a:bodyPr/>
          <a:lstStyle/>
          <a:p>
            <a:pPr algn="ctr"/>
            <a:r>
              <a:rPr lang="en-US" dirty="0"/>
              <a:t>Thank You</a:t>
            </a:r>
            <a:endParaRPr lang="en-IN" dirty="0"/>
          </a:p>
        </p:txBody>
      </p:sp>
    </p:spTree>
    <p:extLst>
      <p:ext uri="{BB962C8B-B14F-4D97-AF65-F5344CB8AC3E}">
        <p14:creationId xmlns:p14="http://schemas.microsoft.com/office/powerpoint/2010/main" val="2506256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1CCEA-70F8-CB58-BB64-06A83FDEC94C}"/>
              </a:ext>
            </a:extLst>
          </p:cNvPr>
          <p:cNvSpPr>
            <a:spLocks noGrp="1"/>
          </p:cNvSpPr>
          <p:nvPr>
            <p:ph type="title"/>
          </p:nvPr>
        </p:nvSpPr>
        <p:spPr/>
        <p:txBody>
          <a:bodyPr/>
          <a:lstStyle/>
          <a:p>
            <a:r>
              <a:rPr lang="en-IN" dirty="0"/>
              <a:t>Situations:-</a:t>
            </a:r>
          </a:p>
        </p:txBody>
      </p:sp>
      <p:sp>
        <p:nvSpPr>
          <p:cNvPr id="3" name="Content Placeholder 2">
            <a:extLst>
              <a:ext uri="{FF2B5EF4-FFF2-40B4-BE49-F238E27FC236}">
                <a16:creationId xmlns:a16="http://schemas.microsoft.com/office/drawing/2014/main" id="{1741C5E9-3BA4-AD11-98ED-7955A989B3ED}"/>
              </a:ext>
            </a:extLst>
          </p:cNvPr>
          <p:cNvSpPr>
            <a:spLocks noGrp="1"/>
          </p:cNvSpPr>
          <p:nvPr>
            <p:ph idx="1"/>
          </p:nvPr>
        </p:nvSpPr>
        <p:spPr/>
        <p:txBody>
          <a:bodyPr>
            <a:normAutofit lnSpcReduction="10000"/>
          </a:bodyPr>
          <a:lstStyle/>
          <a:p>
            <a:r>
              <a:rPr lang="en-IN" sz="1600" dirty="0"/>
              <a:t>LeadSquared is a email Automation tool, it automates the process of sending bulk emails.</a:t>
            </a:r>
          </a:p>
          <a:p>
            <a:r>
              <a:rPr lang="en-IN" sz="1600" dirty="0"/>
              <a:t>We send every email manually to the prospects through Outlook.</a:t>
            </a:r>
          </a:p>
          <a:p>
            <a:r>
              <a:rPr lang="en-IN" sz="1600" dirty="0"/>
              <a:t>We will mark responses and schedule follow ups manually.</a:t>
            </a:r>
          </a:p>
          <a:p>
            <a:r>
              <a:rPr lang="en-IN" sz="1600" dirty="0"/>
              <a:t>Using LeadSquared we automated the whole process of sending and receiving emails and even we can schedule follow ups too accordingly.</a:t>
            </a:r>
          </a:p>
          <a:p>
            <a:r>
              <a:rPr lang="en-IN" sz="1600" dirty="0"/>
              <a:t>This has saved lot of time and has increased efficiency.</a:t>
            </a:r>
          </a:p>
          <a:p>
            <a:r>
              <a:rPr lang="en-IN" sz="1600" dirty="0"/>
              <a:t>We used to make EOD reports manually which might result in errors and lack transparency</a:t>
            </a:r>
            <a:r>
              <a:rPr lang="en-IN" sz="1200" dirty="0"/>
              <a:t>.</a:t>
            </a:r>
          </a:p>
          <a:p>
            <a:r>
              <a:rPr lang="en-IN" sz="1600" dirty="0"/>
              <a:t>Lacks security in the existing system as employees might steal information.</a:t>
            </a:r>
          </a:p>
        </p:txBody>
      </p:sp>
    </p:spTree>
    <p:extLst>
      <p:ext uri="{BB962C8B-B14F-4D97-AF65-F5344CB8AC3E}">
        <p14:creationId xmlns:p14="http://schemas.microsoft.com/office/powerpoint/2010/main" val="115937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F381-C049-39D6-6530-8369A8D93C32}"/>
              </a:ext>
            </a:extLst>
          </p:cNvPr>
          <p:cNvSpPr>
            <a:spLocks noGrp="1"/>
          </p:cNvSpPr>
          <p:nvPr>
            <p:ph type="title"/>
          </p:nvPr>
        </p:nvSpPr>
        <p:spPr/>
        <p:txBody>
          <a:bodyPr/>
          <a:lstStyle/>
          <a:p>
            <a:r>
              <a:rPr lang="en-IN" dirty="0"/>
              <a:t>Problems:-</a:t>
            </a:r>
          </a:p>
        </p:txBody>
      </p:sp>
      <p:sp>
        <p:nvSpPr>
          <p:cNvPr id="3" name="Content Placeholder 2">
            <a:extLst>
              <a:ext uri="{FF2B5EF4-FFF2-40B4-BE49-F238E27FC236}">
                <a16:creationId xmlns:a16="http://schemas.microsoft.com/office/drawing/2014/main" id="{9D298440-4D39-90F9-90BF-6B1151E73DE8}"/>
              </a:ext>
            </a:extLst>
          </p:cNvPr>
          <p:cNvSpPr>
            <a:spLocks noGrp="1"/>
          </p:cNvSpPr>
          <p:nvPr>
            <p:ph idx="1"/>
          </p:nvPr>
        </p:nvSpPr>
        <p:spPr/>
        <p:txBody>
          <a:bodyPr>
            <a:normAutofit/>
          </a:bodyPr>
          <a:lstStyle/>
          <a:p>
            <a:r>
              <a:rPr lang="en-IN" sz="1600" dirty="0"/>
              <a:t>Sending emails manually consumed lot of time and efforts.</a:t>
            </a:r>
          </a:p>
          <a:p>
            <a:r>
              <a:rPr lang="en-IN" sz="1600" dirty="0"/>
              <a:t>Some times we might miss on sending few emails in overlook and those potential opportunities might get lost.</a:t>
            </a:r>
          </a:p>
          <a:p>
            <a:r>
              <a:rPr lang="en-IN" sz="1600" dirty="0"/>
              <a:t>Forgetting to follow-up with old prospects might result in loosing business.</a:t>
            </a:r>
          </a:p>
          <a:p>
            <a:r>
              <a:rPr lang="en-IN" sz="1600" dirty="0"/>
              <a:t>Delayed follow-ups are not reaching prospects inboxes.</a:t>
            </a:r>
          </a:p>
          <a:p>
            <a:r>
              <a:rPr lang="en-IN" sz="1600" dirty="0"/>
              <a:t>No proper conversation history and account management.</a:t>
            </a:r>
          </a:p>
          <a:p>
            <a:r>
              <a:rPr lang="en-IN" sz="1600" dirty="0"/>
              <a:t>Manual report generation takes lot of time and might have errors.</a:t>
            </a:r>
          </a:p>
          <a:p>
            <a:r>
              <a:rPr lang="en-IN" sz="1600" dirty="0"/>
              <a:t>Outers might steal my data.</a:t>
            </a:r>
          </a:p>
        </p:txBody>
      </p:sp>
    </p:spTree>
    <p:extLst>
      <p:ext uri="{BB962C8B-B14F-4D97-AF65-F5344CB8AC3E}">
        <p14:creationId xmlns:p14="http://schemas.microsoft.com/office/powerpoint/2010/main" val="2312364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B9A85-F62B-D13A-98A4-0916F0C03AC3}"/>
              </a:ext>
            </a:extLst>
          </p:cNvPr>
          <p:cNvSpPr>
            <a:spLocks noGrp="1"/>
          </p:cNvSpPr>
          <p:nvPr>
            <p:ph type="title"/>
          </p:nvPr>
        </p:nvSpPr>
        <p:spPr/>
        <p:txBody>
          <a:bodyPr/>
          <a:lstStyle/>
          <a:p>
            <a:r>
              <a:rPr lang="en-IN" dirty="0"/>
              <a:t>Opportunities:-</a:t>
            </a:r>
          </a:p>
        </p:txBody>
      </p:sp>
      <p:sp>
        <p:nvSpPr>
          <p:cNvPr id="3" name="Content Placeholder 2">
            <a:extLst>
              <a:ext uri="{FF2B5EF4-FFF2-40B4-BE49-F238E27FC236}">
                <a16:creationId xmlns:a16="http://schemas.microsoft.com/office/drawing/2014/main" id="{6DC2B2DD-76B8-5805-D7AB-49CE8EC3A9C8}"/>
              </a:ext>
            </a:extLst>
          </p:cNvPr>
          <p:cNvSpPr>
            <a:spLocks noGrp="1"/>
          </p:cNvSpPr>
          <p:nvPr>
            <p:ph idx="1"/>
          </p:nvPr>
        </p:nvSpPr>
        <p:spPr/>
        <p:txBody>
          <a:bodyPr>
            <a:normAutofit/>
          </a:bodyPr>
          <a:lstStyle/>
          <a:p>
            <a:r>
              <a:rPr lang="en-IN" sz="1600" dirty="0"/>
              <a:t>Saves lot of time and efforts. Leads to improved efficiency.</a:t>
            </a:r>
          </a:p>
          <a:p>
            <a:r>
              <a:rPr lang="en-IN" sz="1600" dirty="0"/>
              <a:t>Less chances of missing potential business opportunities.</a:t>
            </a:r>
          </a:p>
          <a:p>
            <a:r>
              <a:rPr lang="en-IN" sz="1600" dirty="0"/>
              <a:t>As we can schedule email sending tasks in background, we can focus on other tasks or areas.</a:t>
            </a:r>
          </a:p>
          <a:p>
            <a:r>
              <a:rPr lang="en-IN" sz="1600" dirty="0"/>
              <a:t>Organises the responses properly and gives overall insights.</a:t>
            </a:r>
          </a:p>
          <a:p>
            <a:r>
              <a:rPr lang="en-IN" sz="1600" dirty="0"/>
              <a:t>We can set follow up reminders, so that we can’t miss on any events.</a:t>
            </a:r>
          </a:p>
          <a:p>
            <a:r>
              <a:rPr lang="en-IN" sz="1600" dirty="0"/>
              <a:t>Has proper conversation history and account management.</a:t>
            </a:r>
          </a:p>
          <a:p>
            <a:r>
              <a:rPr lang="en-IN" sz="1600" dirty="0"/>
              <a:t>Automated EOD report generation with no errors.</a:t>
            </a:r>
          </a:p>
        </p:txBody>
      </p:sp>
    </p:spTree>
    <p:extLst>
      <p:ext uri="{BB962C8B-B14F-4D97-AF65-F5344CB8AC3E}">
        <p14:creationId xmlns:p14="http://schemas.microsoft.com/office/powerpoint/2010/main" val="1054107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155A-2CB6-6BE4-312C-EB0FB403E96C}"/>
              </a:ext>
            </a:extLst>
          </p:cNvPr>
          <p:cNvSpPr>
            <a:spLocks noGrp="1"/>
          </p:cNvSpPr>
          <p:nvPr>
            <p:ph type="title"/>
          </p:nvPr>
        </p:nvSpPr>
        <p:spPr/>
        <p:txBody>
          <a:bodyPr/>
          <a:lstStyle/>
          <a:p>
            <a:r>
              <a:rPr lang="en-IN" dirty="0"/>
              <a:t>Purpose Statement (Goals): -</a:t>
            </a:r>
          </a:p>
        </p:txBody>
      </p:sp>
      <p:sp>
        <p:nvSpPr>
          <p:cNvPr id="3" name="Content Placeholder 2">
            <a:extLst>
              <a:ext uri="{FF2B5EF4-FFF2-40B4-BE49-F238E27FC236}">
                <a16:creationId xmlns:a16="http://schemas.microsoft.com/office/drawing/2014/main" id="{32584C48-2A3F-6EC4-9593-A79CE77805B3}"/>
              </a:ext>
            </a:extLst>
          </p:cNvPr>
          <p:cNvSpPr>
            <a:spLocks noGrp="1"/>
          </p:cNvSpPr>
          <p:nvPr>
            <p:ph idx="1"/>
          </p:nvPr>
        </p:nvSpPr>
        <p:spPr/>
        <p:txBody>
          <a:bodyPr>
            <a:normAutofit/>
          </a:bodyPr>
          <a:lstStyle/>
          <a:p>
            <a:r>
              <a:rPr lang="en-IN" sz="1600" dirty="0"/>
              <a:t>To automate the task of sending prospect mass emails with personalised fields and information.</a:t>
            </a:r>
          </a:p>
          <a:p>
            <a:r>
              <a:rPr lang="en-IN" sz="1600" dirty="0"/>
              <a:t>To give a centralised platform to maintain specific accounts and their conversation history.</a:t>
            </a:r>
          </a:p>
          <a:p>
            <a:r>
              <a:rPr lang="en-IN" sz="1600" dirty="0"/>
              <a:t>To schedule timely follow-ups with prospects and increase business relationships.</a:t>
            </a:r>
          </a:p>
          <a:p>
            <a:r>
              <a:rPr lang="en-IN" sz="1600" dirty="0"/>
              <a:t> To map all the email responses and organise them accordingly.</a:t>
            </a:r>
          </a:p>
          <a:p>
            <a:r>
              <a:rPr lang="en-IN" sz="1600" dirty="0"/>
              <a:t>To generate the EOD report with all the actual information and minimised errors.</a:t>
            </a:r>
          </a:p>
          <a:p>
            <a:r>
              <a:rPr lang="en-IN" sz="1600" dirty="0"/>
              <a:t>To secure the data and information with proper user authentication login system.</a:t>
            </a:r>
          </a:p>
        </p:txBody>
      </p:sp>
    </p:spTree>
    <p:extLst>
      <p:ext uri="{BB962C8B-B14F-4D97-AF65-F5344CB8AC3E}">
        <p14:creationId xmlns:p14="http://schemas.microsoft.com/office/powerpoint/2010/main" val="1897464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BB2B1-5C75-5375-2513-B45C7AAF4977}"/>
              </a:ext>
            </a:extLst>
          </p:cNvPr>
          <p:cNvSpPr>
            <a:spLocks noGrp="1"/>
          </p:cNvSpPr>
          <p:nvPr>
            <p:ph type="title"/>
          </p:nvPr>
        </p:nvSpPr>
        <p:spPr/>
        <p:txBody>
          <a:bodyPr/>
          <a:lstStyle/>
          <a:p>
            <a:r>
              <a:rPr lang="en-IN" dirty="0"/>
              <a:t>Project Objectives:</a:t>
            </a:r>
          </a:p>
        </p:txBody>
      </p:sp>
      <p:sp>
        <p:nvSpPr>
          <p:cNvPr id="3" name="Content Placeholder 2">
            <a:extLst>
              <a:ext uri="{FF2B5EF4-FFF2-40B4-BE49-F238E27FC236}">
                <a16:creationId xmlns:a16="http://schemas.microsoft.com/office/drawing/2014/main" id="{211D3877-1A79-FDCB-0BAE-411BD08AB145}"/>
              </a:ext>
            </a:extLst>
          </p:cNvPr>
          <p:cNvSpPr>
            <a:spLocks noGrp="1"/>
          </p:cNvSpPr>
          <p:nvPr>
            <p:ph idx="1"/>
          </p:nvPr>
        </p:nvSpPr>
        <p:spPr/>
        <p:txBody>
          <a:bodyPr>
            <a:normAutofit/>
          </a:bodyPr>
          <a:lstStyle/>
          <a:p>
            <a:r>
              <a:rPr lang="en-IN" sz="1600" dirty="0"/>
              <a:t>To create an cloud based application that automates the process of sending mass business emails to the prospects.</a:t>
            </a:r>
          </a:p>
          <a:p>
            <a:r>
              <a:rPr lang="en-IN" sz="1600" dirty="0"/>
              <a:t>To develop and implement a unified platform to track conversation history, track &amp; organize responses also generate EOD reports.</a:t>
            </a:r>
          </a:p>
          <a:p>
            <a:r>
              <a:rPr lang="en-IN" sz="1600" dirty="0"/>
              <a:t>To improve the process of business account management, lead management.</a:t>
            </a:r>
          </a:p>
          <a:p>
            <a:r>
              <a:rPr lang="en-IN" sz="1600" dirty="0"/>
              <a:t>To avoid duplicity of accounts and leads across all users.</a:t>
            </a:r>
          </a:p>
          <a:p>
            <a:r>
              <a:rPr lang="en-IN" sz="1600" dirty="0"/>
              <a:t>To determine the ownership of specific accounts with respective users.</a:t>
            </a:r>
          </a:p>
          <a:p>
            <a:pPr marL="0" indent="0">
              <a:buNone/>
            </a:pPr>
            <a:endParaRPr lang="en-IN" sz="1200" dirty="0"/>
          </a:p>
        </p:txBody>
      </p:sp>
    </p:spTree>
    <p:extLst>
      <p:ext uri="{BB962C8B-B14F-4D97-AF65-F5344CB8AC3E}">
        <p14:creationId xmlns:p14="http://schemas.microsoft.com/office/powerpoint/2010/main" val="228678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627E-E983-D675-03EF-A9CF504D9C18}"/>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D4A56FA6-147D-E26A-F4FA-8E8A7DFBEB5A}"/>
              </a:ext>
            </a:extLst>
          </p:cNvPr>
          <p:cNvSpPr>
            <a:spLocks noGrp="1"/>
          </p:cNvSpPr>
          <p:nvPr>
            <p:ph idx="1"/>
          </p:nvPr>
        </p:nvSpPr>
        <p:spPr/>
        <p:txBody>
          <a:bodyPr>
            <a:normAutofit/>
          </a:bodyPr>
          <a:lstStyle/>
          <a:p>
            <a:r>
              <a:rPr lang="en-IN" sz="1600" dirty="0"/>
              <a:t>The task of sending mass business emails got successfully automated.</a:t>
            </a:r>
          </a:p>
          <a:p>
            <a:r>
              <a:rPr lang="en-IN" sz="1600" dirty="0"/>
              <a:t>Abled to schedule follow-ups enhanced time management &amp; efficiency.</a:t>
            </a:r>
          </a:p>
          <a:p>
            <a:r>
              <a:rPr lang="en-IN" sz="1600" dirty="0"/>
              <a:t>Developed a single platform to view conversation history, track &amp; organize responses also generate EOD reports, increased transparency and reduced duplicity.</a:t>
            </a:r>
          </a:p>
          <a:p>
            <a:r>
              <a:rPr lang="en-IN" sz="1600" dirty="0"/>
              <a:t>Abled to set reminders to make sure not to miss on important notifications.</a:t>
            </a:r>
          </a:p>
          <a:p>
            <a:r>
              <a:rPr lang="en-IN" sz="1600" dirty="0"/>
              <a:t>Implemented authenticated login to protect data.</a:t>
            </a:r>
          </a:p>
          <a:p>
            <a:endParaRPr lang="en-IN" sz="1200" dirty="0"/>
          </a:p>
          <a:p>
            <a:endParaRPr lang="en-IN" sz="1200" dirty="0"/>
          </a:p>
        </p:txBody>
      </p:sp>
    </p:spTree>
    <p:extLst>
      <p:ext uri="{BB962C8B-B14F-4D97-AF65-F5344CB8AC3E}">
        <p14:creationId xmlns:p14="http://schemas.microsoft.com/office/powerpoint/2010/main" val="87884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275B5-941C-0B5B-F79A-09AAB8A7DFEA}"/>
              </a:ext>
            </a:extLst>
          </p:cNvPr>
          <p:cNvSpPr>
            <a:spLocks noGrp="1"/>
          </p:cNvSpPr>
          <p:nvPr>
            <p:ph type="title"/>
          </p:nvPr>
        </p:nvSpPr>
        <p:spPr/>
        <p:txBody>
          <a:bodyPr/>
          <a:lstStyle/>
          <a:p>
            <a:r>
              <a:rPr lang="en-IN" dirty="0"/>
              <a:t>Methods/ Approach:-</a:t>
            </a:r>
          </a:p>
        </p:txBody>
      </p:sp>
      <p:sp>
        <p:nvSpPr>
          <p:cNvPr id="3" name="Content Placeholder 2">
            <a:extLst>
              <a:ext uri="{FF2B5EF4-FFF2-40B4-BE49-F238E27FC236}">
                <a16:creationId xmlns:a16="http://schemas.microsoft.com/office/drawing/2014/main" id="{BCAEADA7-6616-6DBA-E561-09772426E955}"/>
              </a:ext>
            </a:extLst>
          </p:cNvPr>
          <p:cNvSpPr>
            <a:spLocks noGrp="1"/>
          </p:cNvSpPr>
          <p:nvPr>
            <p:ph idx="1"/>
          </p:nvPr>
        </p:nvSpPr>
        <p:spPr/>
        <p:txBody>
          <a:bodyPr>
            <a:normAutofit fontScale="55000" lnSpcReduction="20000"/>
          </a:bodyPr>
          <a:lstStyle/>
          <a:p>
            <a:pPr>
              <a:buFont typeface="Wingdings" panose="05000000000000000000" pitchFamily="2" charset="2"/>
              <a:buChar char="§"/>
            </a:pPr>
            <a:r>
              <a:rPr lang="en-IN" sz="1200" dirty="0"/>
              <a:t>For this implementation of LeadSquared Automation, waterfall methodology was used. This follows structured and sequential approach so, each phase is completed before moving to the next. Various stages in the project are:</a:t>
            </a:r>
          </a:p>
          <a:p>
            <a:pPr lvl="1">
              <a:buFont typeface="Wingdings" panose="05000000000000000000" pitchFamily="2" charset="2"/>
              <a:buChar char="q"/>
            </a:pPr>
            <a:r>
              <a:rPr lang="en-IN" sz="1200" dirty="0"/>
              <a:t>Requirement Analysis &amp; Documentation:</a:t>
            </a:r>
          </a:p>
          <a:p>
            <a:pPr lvl="2">
              <a:buFont typeface="Wingdings" panose="05000000000000000000" pitchFamily="2" charset="2"/>
              <a:buChar char="q"/>
            </a:pPr>
            <a:r>
              <a:rPr lang="en-IN" sz="1200" dirty="0"/>
              <a:t>Brief requirement gathering sessions were conducted with various sales directors, managers, employees to understand the pain points in the current system.</a:t>
            </a:r>
          </a:p>
          <a:p>
            <a:pPr lvl="2">
              <a:buFont typeface="Wingdings" panose="05000000000000000000" pitchFamily="2" charset="2"/>
              <a:buChar char="q"/>
            </a:pPr>
            <a:r>
              <a:rPr lang="en-IN" sz="1200" dirty="0"/>
              <a:t>All the Functional and Non Functional requirements were documented, including various features that are to be embedded with in the platform like Automated report generation, Account assignment, setting up reminders and alerts.</a:t>
            </a:r>
          </a:p>
          <a:p>
            <a:pPr lvl="2">
              <a:buFont typeface="Wingdings" panose="05000000000000000000" pitchFamily="2" charset="2"/>
              <a:buChar char="q"/>
            </a:pPr>
            <a:r>
              <a:rPr lang="en-IN" sz="1200" dirty="0"/>
              <a:t>All the stakeholder approvals were taken before proceeding to the next stage.</a:t>
            </a:r>
          </a:p>
          <a:p>
            <a:pPr lvl="2">
              <a:buFont typeface="Wingdings" panose="05000000000000000000" pitchFamily="2" charset="2"/>
              <a:buChar char="q"/>
            </a:pPr>
            <a:endParaRPr lang="en-IN" sz="1200" dirty="0"/>
          </a:p>
          <a:p>
            <a:pPr lvl="1">
              <a:buFont typeface="Wingdings" panose="05000000000000000000" pitchFamily="2" charset="2"/>
              <a:buChar char="q"/>
            </a:pPr>
            <a:r>
              <a:rPr lang="en-IN" sz="1200" dirty="0"/>
              <a:t>System and Database design:</a:t>
            </a:r>
          </a:p>
          <a:p>
            <a:pPr lvl="2">
              <a:buFont typeface="Wingdings" panose="05000000000000000000" pitchFamily="2" charset="2"/>
              <a:buChar char="q"/>
            </a:pPr>
            <a:r>
              <a:rPr lang="en-IN" sz="1200" dirty="0"/>
              <a:t>High level design and Low level design were created to determine the database schema, system architecture and component interactions. </a:t>
            </a:r>
          </a:p>
          <a:p>
            <a:pPr lvl="2">
              <a:buFont typeface="Wingdings" panose="05000000000000000000" pitchFamily="2" charset="2"/>
              <a:buChar char="q"/>
            </a:pPr>
            <a:r>
              <a:rPr lang="en-IN" sz="1200" dirty="0"/>
              <a:t>Entity Relationship diagrams were designed to understand all the users and systems that are associated.</a:t>
            </a:r>
          </a:p>
          <a:p>
            <a:pPr lvl="2">
              <a:buFont typeface="Wingdings" panose="05000000000000000000" pitchFamily="2" charset="2"/>
              <a:buChar char="q"/>
            </a:pPr>
            <a:r>
              <a:rPr lang="en-IN" sz="1200" dirty="0"/>
              <a:t>User Interface mockups were also developed to ensure proper navigation across platform for all the users.</a:t>
            </a:r>
          </a:p>
          <a:p>
            <a:pPr lvl="1">
              <a:buFont typeface="Wingdings" panose="05000000000000000000" pitchFamily="2" charset="2"/>
              <a:buChar char="q"/>
            </a:pPr>
            <a:r>
              <a:rPr lang="en-IN" sz="1600" dirty="0"/>
              <a:t> </a:t>
            </a:r>
            <a:r>
              <a:rPr lang="en-IN" sz="1200" dirty="0"/>
              <a:t>Development:</a:t>
            </a:r>
          </a:p>
          <a:p>
            <a:pPr lvl="2">
              <a:buFont typeface="Wingdings" panose="05000000000000000000" pitchFamily="2" charset="2"/>
              <a:buChar char="q"/>
            </a:pPr>
            <a:r>
              <a:rPr lang="en-IN" sz="1200" dirty="0"/>
              <a:t>Code development was done according to the design finalised above.</a:t>
            </a:r>
          </a:p>
          <a:p>
            <a:pPr lvl="2">
              <a:buFont typeface="Wingdings" panose="05000000000000000000" pitchFamily="2" charset="2"/>
              <a:buChar char="q"/>
            </a:pPr>
            <a:r>
              <a:rPr lang="en-IN" sz="1200" dirty="0"/>
              <a:t>The backend code part was developed separately prior to integrating with frontend.</a:t>
            </a:r>
          </a:p>
          <a:p>
            <a:pPr lvl="2">
              <a:buFont typeface="Wingdings" panose="05000000000000000000" pitchFamily="2" charset="2"/>
              <a:buChar char="q"/>
            </a:pPr>
            <a:r>
              <a:rPr lang="en-IN" sz="1200" dirty="0"/>
              <a:t>DB queries were optimised to handle large data records.</a:t>
            </a:r>
          </a:p>
          <a:p>
            <a:pPr lvl="2">
              <a:buFont typeface="Wingdings" panose="05000000000000000000" pitchFamily="2" charset="2"/>
              <a:buChar char="q"/>
            </a:pPr>
            <a:r>
              <a:rPr lang="en-IN" sz="1200" dirty="0"/>
              <a:t>Every module was developed sequentially, ensuring dependencies were resolved before moving to further phases. </a:t>
            </a:r>
          </a:p>
          <a:p>
            <a:pPr marL="914400" lvl="2" indent="0">
              <a:buNone/>
            </a:pPr>
            <a:endParaRPr lang="en-IN" sz="1200" dirty="0"/>
          </a:p>
          <a:p>
            <a:pPr lvl="2"/>
            <a:endParaRPr lang="en-IN" sz="1200" dirty="0"/>
          </a:p>
        </p:txBody>
      </p:sp>
    </p:spTree>
    <p:extLst>
      <p:ext uri="{BB962C8B-B14F-4D97-AF65-F5344CB8AC3E}">
        <p14:creationId xmlns:p14="http://schemas.microsoft.com/office/powerpoint/2010/main" val="966483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9303-AE7E-EE3D-E5B2-F075F7B38B23}"/>
              </a:ext>
            </a:extLst>
          </p:cNvPr>
          <p:cNvSpPr>
            <a:spLocks noGrp="1"/>
          </p:cNvSpPr>
          <p:nvPr>
            <p:ph type="title"/>
          </p:nvPr>
        </p:nvSpPr>
        <p:spPr/>
        <p:txBody>
          <a:bodyPr/>
          <a:lstStyle/>
          <a:p>
            <a:r>
              <a:rPr lang="en-IN" dirty="0"/>
              <a:t>Methods/ Approach (cont.…):-</a:t>
            </a:r>
          </a:p>
        </p:txBody>
      </p:sp>
      <p:sp>
        <p:nvSpPr>
          <p:cNvPr id="3" name="Content Placeholder 2">
            <a:extLst>
              <a:ext uri="{FF2B5EF4-FFF2-40B4-BE49-F238E27FC236}">
                <a16:creationId xmlns:a16="http://schemas.microsoft.com/office/drawing/2014/main" id="{3BD14E9E-527C-7107-711A-A253066FBDCB}"/>
              </a:ext>
            </a:extLst>
          </p:cNvPr>
          <p:cNvSpPr>
            <a:spLocks noGrp="1"/>
          </p:cNvSpPr>
          <p:nvPr>
            <p:ph idx="1"/>
          </p:nvPr>
        </p:nvSpPr>
        <p:spPr/>
        <p:txBody>
          <a:bodyPr>
            <a:normAutofit fontScale="85000" lnSpcReduction="20000"/>
          </a:bodyPr>
          <a:lstStyle/>
          <a:p>
            <a:pPr lvl="1">
              <a:buFont typeface="Wingdings" panose="05000000000000000000" pitchFamily="2" charset="2"/>
              <a:buChar char="q"/>
            </a:pPr>
            <a:r>
              <a:rPr lang="en-IN" sz="1200" dirty="0"/>
              <a:t>Testing:</a:t>
            </a:r>
          </a:p>
          <a:p>
            <a:pPr lvl="2">
              <a:buFont typeface="Wingdings" panose="05000000000000000000" pitchFamily="2" charset="2"/>
              <a:buChar char="q"/>
            </a:pPr>
            <a:r>
              <a:rPr lang="en-IN" sz="1200" dirty="0"/>
              <a:t>Unit testing was conducted for all the individual features like Email sending, response tracking, reminders and more.</a:t>
            </a:r>
          </a:p>
          <a:p>
            <a:pPr lvl="2">
              <a:buFont typeface="Wingdings" panose="05000000000000000000" pitchFamily="2" charset="2"/>
              <a:buChar char="q"/>
            </a:pPr>
            <a:r>
              <a:rPr lang="en-IN" sz="1200" dirty="0"/>
              <a:t>Integration testing ensured data consistency across all modules.</a:t>
            </a:r>
          </a:p>
          <a:p>
            <a:pPr lvl="2">
              <a:buFont typeface="Wingdings" panose="05000000000000000000" pitchFamily="2" charset="2"/>
              <a:buChar char="q"/>
            </a:pPr>
            <a:r>
              <a:rPr lang="en-IN" sz="1200" dirty="0"/>
              <a:t>System testing validated the complete LeadSquared Automation platform functionality against the desired model and requirements.</a:t>
            </a:r>
          </a:p>
          <a:p>
            <a:pPr lvl="2">
              <a:buFont typeface="Wingdings" panose="05000000000000000000" pitchFamily="2" charset="2"/>
              <a:buChar char="q"/>
            </a:pPr>
            <a:endParaRPr lang="en-IN" sz="1200" dirty="0"/>
          </a:p>
          <a:p>
            <a:pPr lvl="1">
              <a:buFont typeface="Wingdings" panose="05000000000000000000" pitchFamily="2" charset="2"/>
              <a:buChar char="q"/>
            </a:pPr>
            <a:r>
              <a:rPr lang="en-IN" sz="1200" dirty="0"/>
              <a:t>Deployment and Implementation:</a:t>
            </a:r>
          </a:p>
          <a:p>
            <a:pPr lvl="2">
              <a:buFont typeface="Wingdings" panose="05000000000000000000" pitchFamily="2" charset="2"/>
              <a:buChar char="q"/>
            </a:pPr>
            <a:r>
              <a:rPr lang="en-IN" sz="1200" dirty="0"/>
              <a:t>A phase based deployment was followed to reduce blockages. </a:t>
            </a:r>
          </a:p>
          <a:p>
            <a:pPr lvl="2">
              <a:buFont typeface="Wingdings" panose="05000000000000000000" pitchFamily="2" charset="2"/>
              <a:buChar char="q"/>
            </a:pPr>
            <a:r>
              <a:rPr lang="en-IN" sz="1200" dirty="0"/>
              <a:t>Data migration from manual records to LeadSquared was done in stages ensuring everything was moved.</a:t>
            </a:r>
          </a:p>
          <a:p>
            <a:pPr lvl="2">
              <a:buFont typeface="Wingdings" panose="05000000000000000000" pitchFamily="2" charset="2"/>
              <a:buChar char="q"/>
            </a:pPr>
            <a:r>
              <a:rPr lang="en-IN" sz="1200" dirty="0"/>
              <a:t>Live system monitoring was performed to ensure flaw less operation of the system post deployment..</a:t>
            </a:r>
          </a:p>
          <a:p>
            <a:pPr lvl="1">
              <a:buFont typeface="Wingdings" panose="05000000000000000000" pitchFamily="2" charset="2"/>
              <a:buChar char="q"/>
            </a:pPr>
            <a:r>
              <a:rPr lang="en-IN" sz="1600" dirty="0"/>
              <a:t> </a:t>
            </a:r>
            <a:r>
              <a:rPr lang="en-IN" sz="1200" dirty="0"/>
              <a:t>Training &amp; Maintenance:</a:t>
            </a:r>
          </a:p>
          <a:p>
            <a:pPr lvl="2">
              <a:buFont typeface="Wingdings" panose="05000000000000000000" pitchFamily="2" charset="2"/>
              <a:buChar char="q"/>
            </a:pPr>
            <a:r>
              <a:rPr lang="en-IN" sz="1200" dirty="0"/>
              <a:t>All the users were trained on the new features through user manuals and workshop sessions.</a:t>
            </a:r>
          </a:p>
          <a:p>
            <a:pPr lvl="2">
              <a:buFont typeface="Wingdings" panose="05000000000000000000" pitchFamily="2" charset="2"/>
              <a:buChar char="q"/>
            </a:pPr>
            <a:r>
              <a:rPr lang="en-IN" sz="1200" dirty="0"/>
              <a:t>System monitoring was implied to identify all the performance issues.</a:t>
            </a:r>
          </a:p>
        </p:txBody>
      </p:sp>
    </p:spTree>
    <p:extLst>
      <p:ext uri="{BB962C8B-B14F-4D97-AF65-F5344CB8AC3E}">
        <p14:creationId xmlns:p14="http://schemas.microsoft.com/office/powerpoint/2010/main" val="3281348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C2D1F"/>
      </a:dk2>
      <a:lt2>
        <a:srgbClr val="FAF2C5"/>
      </a:lt2>
      <a:accent1>
        <a:srgbClr val="EA9736"/>
      </a:accent1>
      <a:accent2>
        <a:srgbClr val="EACF56"/>
      </a:accent2>
      <a:accent3>
        <a:srgbClr val="77D4D6"/>
      </a:accent3>
      <a:accent4>
        <a:srgbClr val="54AFDC"/>
      </a:accent4>
      <a:accent5>
        <a:srgbClr val="88C363"/>
      </a:accent5>
      <a:accent6>
        <a:srgbClr val="D9D899"/>
      </a:accent6>
      <a:hlink>
        <a:srgbClr val="A7A574"/>
      </a:hlink>
      <a:folHlink>
        <a:srgbClr val="8B887A"/>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9B359FC9-1E88-4883-B31D-CCECAE2A7B38}"/>
    </a:ext>
  </a:extLst>
</a:theme>
</file>

<file path=docProps/app.xml><?xml version="1.0" encoding="utf-8"?>
<Properties xmlns="http://schemas.openxmlformats.org/officeDocument/2006/extended-properties" xmlns:vt="http://schemas.openxmlformats.org/officeDocument/2006/docPropsVTypes">
  <Template>TM16401375[[fn=Madison]]</Template>
  <TotalTime>279</TotalTime>
  <Words>1369</Words>
  <Application>Microsoft Office PowerPoint</Application>
  <PresentationFormat>Widescreen</PresentationFormat>
  <Paragraphs>182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MS Shell Dlg 2</vt:lpstr>
      <vt:lpstr>Wingdings</vt:lpstr>
      <vt:lpstr>Wingdings 3</vt:lpstr>
      <vt:lpstr>Madison</vt:lpstr>
      <vt:lpstr>Implementation of LeadSquared Automation</vt:lpstr>
      <vt:lpstr>Situations:-</vt:lpstr>
      <vt:lpstr>Problems:-</vt:lpstr>
      <vt:lpstr>Opportunities:-</vt:lpstr>
      <vt:lpstr>Purpose Statement (Goals): -</vt:lpstr>
      <vt:lpstr>Project Objectives:</vt:lpstr>
      <vt:lpstr>Success Criteria:-</vt:lpstr>
      <vt:lpstr>Methods/ Approach:-</vt:lpstr>
      <vt:lpstr>Methods/ Approach (cont.…):-</vt:lpstr>
      <vt:lpstr>Resources involved:</vt:lpstr>
      <vt:lpstr>Resources involved (cont.…):-</vt:lpstr>
      <vt:lpstr>Resources involved (cont.…):-</vt:lpstr>
      <vt:lpstr>Resources involved (cont.…):-</vt:lpstr>
      <vt:lpstr>Risk &amp; Dependencies:-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Sri Harsha Kadimisetti</dc:creator>
  <cp:lastModifiedBy>Sri Harsha Kadimisetti</cp:lastModifiedBy>
  <cp:revision>10</cp:revision>
  <dcterms:created xsi:type="dcterms:W3CDTF">2025-04-14T01:35:08Z</dcterms:created>
  <dcterms:modified xsi:type="dcterms:W3CDTF">2025-04-18T03:23:29Z</dcterms:modified>
</cp:coreProperties>
</file>