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8" r:id="rId8"/>
    <p:sldId id="261" r:id="rId9"/>
    <p:sldId id="262" r:id="rId10"/>
    <p:sldId id="275" r:id="rId11"/>
    <p:sldId id="269" r:id="rId12"/>
    <p:sldId id="270" r:id="rId13"/>
    <p:sldId id="263" r:id="rId14"/>
    <p:sldId id="271" r:id="rId15"/>
    <p:sldId id="272" r:id="rId16"/>
    <p:sldId id="264" r:id="rId17"/>
    <p:sldId id="273" r:id="rId18"/>
    <p:sldId id="265" r:id="rId19"/>
    <p:sldId id="274" r:id="rId20"/>
    <p:sldId id="266" r:id="rId21"/>
    <p:sldId id="26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pPr algn="ctr"/>
            <a:r>
              <a:rPr lang="en-US">
                <a:latin typeface="+mn-lt"/>
                <a:cs typeface="+mn-lt"/>
              </a:rPr>
              <a:t>PROJECT PROPOSAL GUIDELINES</a:t>
            </a:r>
            <a:endParaRPr lang="en-US">
              <a:latin typeface="+mn-lt"/>
              <a:cs typeface="+mn-lt"/>
            </a:endParaRPr>
          </a:p>
        </p:txBody>
      </p:sp>
      <p:sp>
        <p:nvSpPr>
          <p:cNvPr id="3" name="Subtitle 2"/>
          <p:cNvSpPr>
            <a:spLocks noGrp="1"/>
          </p:cNvSpPr>
          <p:nvPr>
            <p:ph type="subTitle" idx="1"/>
          </p:nvPr>
        </p:nvSpPr>
        <p:spPr/>
        <p:txBody>
          <a:bodyPr/>
          <a:p>
            <a:r>
              <a:rPr lang="en-US" altLang="en-US" b="1"/>
              <a:t>Project Title:Online Agriculture Product Store</a:t>
            </a:r>
            <a:endParaRPr lang="en-US" altLang="en-US" b="1"/>
          </a:p>
          <a:p>
            <a:r>
              <a:rPr lang="en-US" altLang="en-US"/>
              <a:t>Prepared By: Jaishree</a:t>
            </a:r>
            <a:endParaRPr lang="en-US" altLang="en-US"/>
          </a:p>
          <a:p>
            <a:r>
              <a:rPr lang="en-US" altLang="en-US"/>
              <a:t>Date: 17/04/2025</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742950"/>
          </a:xfrm>
        </p:spPr>
        <p:txBody>
          <a:bodyPr>
            <a:normAutofit fontScale="90000"/>
          </a:bodyPr>
          <a:p>
            <a:r>
              <a:rPr lang="en-US" b="1"/>
              <a:t>Success Criteria:</a:t>
            </a:r>
            <a:endParaRPr lang="en-US" b="1"/>
          </a:p>
        </p:txBody>
      </p:sp>
      <p:sp>
        <p:nvSpPr>
          <p:cNvPr id="3" name="Content Placeholder 2"/>
          <p:cNvSpPr>
            <a:spLocks noGrp="1"/>
          </p:cNvSpPr>
          <p:nvPr>
            <p:ph idx="1"/>
          </p:nvPr>
        </p:nvSpPr>
        <p:spPr>
          <a:xfrm>
            <a:off x="838200" y="1107440"/>
            <a:ext cx="10515600" cy="5069840"/>
          </a:xfrm>
        </p:spPr>
        <p:txBody>
          <a:bodyPr>
            <a:noAutofit/>
          </a:bodyPr>
          <a:p>
            <a:pPr>
              <a:buFont typeface="Wingdings" panose="05000000000000000000" charset="0"/>
              <a:buChar char="v"/>
            </a:pPr>
            <a:r>
              <a:rPr lang="en-US" altLang="en-US" sz="1800" b="1"/>
              <a:t>User Adoption and Growth Rate:</a:t>
            </a:r>
            <a:endParaRPr lang="en-US" altLang="en-US" sz="1800" b="1"/>
          </a:p>
          <a:p>
            <a:pPr marL="0" indent="0">
              <a:buNone/>
            </a:pPr>
            <a:r>
              <a:rPr lang="en-US" altLang="en-US" sz="1800"/>
              <a:t>Consistent monthly growth in new user registrations and app downloads.</a:t>
            </a:r>
            <a:endParaRPr lang="en-US" altLang="en-US" sz="1800"/>
          </a:p>
          <a:p>
            <a:pPr>
              <a:buFont typeface="Wingdings" panose="05000000000000000000" charset="0"/>
              <a:buChar char="v"/>
            </a:pPr>
            <a:r>
              <a:rPr lang="en-US" altLang="en-US" sz="1800" b="1"/>
              <a:t>Customer Satisfaction and Retention:</a:t>
            </a:r>
            <a:endParaRPr lang="en-US" altLang="en-US" sz="1800" b="1"/>
          </a:p>
          <a:p>
            <a:r>
              <a:rPr lang="en-US" altLang="en-US" sz="1800"/>
              <a:t>Achieving high customer satisfaction scores (e.g., average rating of 4.5/5).</a:t>
            </a:r>
            <a:endParaRPr lang="en-US" altLang="en-US" sz="1800"/>
          </a:p>
          <a:p>
            <a:r>
              <a:rPr lang="en-US" altLang="en-US" sz="1800"/>
              <a:t>At least 60–70% repeat purchase rate from customers within the first 6 months</a:t>
            </a:r>
            <a:endParaRPr lang="en-US" altLang="en-US" sz="1800"/>
          </a:p>
          <a:p>
            <a:pPr>
              <a:buFont typeface="Wingdings" panose="05000000000000000000" charset="0"/>
              <a:buChar char="v"/>
            </a:pPr>
            <a:r>
              <a:rPr lang="en-US" altLang="en-US" sz="1800" b="1"/>
              <a:t>Platform Usability and Accessibility:</a:t>
            </a:r>
            <a:endParaRPr lang="en-US" altLang="en-US" sz="1800" b="1"/>
          </a:p>
          <a:p>
            <a:r>
              <a:rPr lang="en-US" altLang="en-US" sz="1800"/>
              <a:t>Positive feedback on ease of use, especially from rural users.</a:t>
            </a:r>
            <a:endParaRPr lang="en-US" altLang="en-US" sz="1800"/>
          </a:p>
          <a:p>
            <a:r>
              <a:rPr lang="en-US" altLang="en-US" sz="1800"/>
              <a:t>Platform available in at least 3–5 regional languages and optimized for low bandwidth.</a:t>
            </a:r>
            <a:endParaRPr lang="en-US" altLang="en-US" sz="1800"/>
          </a:p>
          <a:p>
            <a:pPr>
              <a:buFont typeface="Wingdings" panose="05000000000000000000" charset="0"/>
              <a:buChar char="v"/>
            </a:pPr>
            <a:r>
              <a:rPr lang="en-US" altLang="en-US" sz="1800" b="1"/>
              <a:t>Operational Efficiency:</a:t>
            </a:r>
            <a:endParaRPr lang="en-US" altLang="en-US" sz="1800" b="1"/>
          </a:p>
          <a:p>
            <a:r>
              <a:rPr lang="en-US" altLang="en-US" sz="1800"/>
              <a:t>Reduced delivery time to rural areas by partnering with local distribution networks.</a:t>
            </a:r>
            <a:endParaRPr lang="en-US" altLang="en-US" sz="1800"/>
          </a:p>
          <a:p>
            <a:r>
              <a:rPr lang="en-US" altLang="en-US" sz="1800"/>
              <a:t>Efficient inventory and supply chain management with minimal product shortages.</a:t>
            </a:r>
            <a:endParaRPr lang="en-US" altLang="en-US" sz="1800"/>
          </a:p>
          <a:p>
            <a:pPr>
              <a:buFont typeface="Wingdings" panose="05000000000000000000" charset="0"/>
              <a:buChar char="v"/>
            </a:pPr>
            <a:r>
              <a:rPr lang="en-US" altLang="en-US" sz="1800" b="1"/>
              <a:t>Farmer Engagement and Education:</a:t>
            </a:r>
            <a:endParaRPr lang="en-US" altLang="en-US" sz="1800" b="1"/>
          </a:p>
          <a:p>
            <a:r>
              <a:rPr lang="en-US" altLang="en-US" sz="1800"/>
              <a:t>Active participation in platform-provided educational content (videos, guides, webinars).</a:t>
            </a:r>
            <a:endParaRPr lang="en-US" altLang="en-US" sz="1800"/>
          </a:p>
          <a:p>
            <a:pPr>
              <a:buFont typeface="Arial" panose="020B0604020202020204" pitchFamily="34" charset="0"/>
              <a:buChar char="•"/>
            </a:pPr>
            <a:r>
              <a:rPr lang="en-US" altLang="en-US" sz="1800"/>
              <a:t>Increased awareness of sustainable practices as tracked through engagement metrics.</a:t>
            </a:r>
            <a:endParaRPr lang="en-US" altLang="en-US" sz="1800"/>
          </a:p>
          <a:p>
            <a:pPr marL="0" indent="0">
              <a:buNone/>
            </a:pPr>
            <a:endParaRPr lang="en-US" altLang="en-US" sz="2000"/>
          </a:p>
          <a:p>
            <a:endParaRPr lang="en-US" altLang="en-US" sz="2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ym typeface="+mn-ea"/>
              </a:rPr>
              <a:t>Success Criteria:</a:t>
            </a:r>
            <a:endParaRPr lang="en-US"/>
          </a:p>
        </p:txBody>
      </p:sp>
      <p:sp>
        <p:nvSpPr>
          <p:cNvPr id="3" name="Content Placeholder 2"/>
          <p:cNvSpPr>
            <a:spLocks noGrp="1"/>
          </p:cNvSpPr>
          <p:nvPr>
            <p:ph idx="1"/>
          </p:nvPr>
        </p:nvSpPr>
        <p:spPr/>
        <p:txBody>
          <a:bodyPr>
            <a:normAutofit/>
          </a:bodyPr>
          <a:p>
            <a:pPr>
              <a:buFont typeface="Wingdings" panose="05000000000000000000" charset="0"/>
              <a:buChar char="v"/>
            </a:pPr>
            <a:r>
              <a:rPr lang="en-US" altLang="en-US" sz="2000" b="1">
                <a:sym typeface="+mn-ea"/>
              </a:rPr>
              <a:t>Partner and Vendor Satisfaction:</a:t>
            </a:r>
            <a:endParaRPr lang="en-US" altLang="en-US" sz="2000" b="1"/>
          </a:p>
          <a:p>
            <a:r>
              <a:rPr lang="en-US" altLang="en-US" sz="2000">
                <a:sym typeface="+mn-ea"/>
              </a:rPr>
              <a:t>Positive feedback from suppliers and logistics partners.</a:t>
            </a:r>
            <a:endParaRPr lang="en-US" altLang="en-US" sz="2000"/>
          </a:p>
          <a:p>
            <a:r>
              <a:rPr lang="en-US" altLang="en-US" sz="2000">
                <a:sym typeface="+mn-ea"/>
              </a:rPr>
              <a:t>Growth in number of verified vendors on the platform.</a:t>
            </a:r>
            <a:endParaRPr lang="en-US" altLang="en-US" sz="2000"/>
          </a:p>
          <a:p>
            <a:pPr>
              <a:buFont typeface="Wingdings" panose="05000000000000000000" charset="0"/>
              <a:buChar char="v"/>
            </a:pPr>
            <a:r>
              <a:rPr lang="en-US" altLang="en-US" sz="2000" b="1"/>
              <a:t>Trust and Brand Recognition:</a:t>
            </a:r>
            <a:endParaRPr lang="en-US" altLang="en-US" sz="2000" b="1"/>
          </a:p>
          <a:p>
            <a:pPr>
              <a:buFont typeface="Arial" panose="020B0604020202020204" pitchFamily="34" charset="0"/>
              <a:buChar char="•"/>
            </a:pPr>
            <a:r>
              <a:rPr lang="en-US" altLang="en-US" sz="2000"/>
              <a:t>Growth in brand awareness among target users through surveys and referral rates.</a:t>
            </a:r>
            <a:endParaRPr lang="en-US" altLang="en-US" sz="2000"/>
          </a:p>
          <a:p>
            <a:pPr>
              <a:buFont typeface="Arial" panose="020B0604020202020204" pitchFamily="34" charset="0"/>
              <a:buChar char="•"/>
            </a:pPr>
            <a:r>
              <a:rPr lang="en-US" altLang="en-US" sz="2000"/>
              <a:t>Minimal returns and complaints indicating product reliability and customer trust.</a:t>
            </a:r>
            <a:endParaRPr lang="en-US" altLang="en-US" sz="2000"/>
          </a:p>
          <a:p>
            <a:pPr>
              <a:buFont typeface="Wingdings" panose="05000000000000000000" charset="0"/>
              <a:buChar char="v"/>
            </a:pPr>
            <a:r>
              <a:rPr lang="en-US" altLang="en-US" sz="2000" b="1"/>
              <a:t>Scalability and Expansion Potential:</a:t>
            </a:r>
            <a:endParaRPr lang="en-US" altLang="en-US" sz="2000" b="1"/>
          </a:p>
          <a:p>
            <a:pPr>
              <a:buFont typeface="Arial" panose="020B0604020202020204" pitchFamily="34" charset="0"/>
              <a:buChar char="•"/>
            </a:pPr>
            <a:r>
              <a:rPr lang="en-US" altLang="en-US" sz="2000"/>
              <a:t>Readiness to expand into new regions or offer additional services (e.g., agri-advisory, weather updates).</a:t>
            </a:r>
            <a:endParaRPr lang="en-US" altLang="en-US" sz="2000"/>
          </a:p>
          <a:p>
            <a:pPr>
              <a:buFont typeface="Arial" panose="020B0604020202020204" pitchFamily="34" charset="0"/>
              <a:buChar char="•"/>
            </a:pPr>
            <a:r>
              <a:rPr lang="en-US" altLang="en-US" sz="2000"/>
              <a:t>Successfully replicating the model in at least one additional geographic market.</a:t>
            </a:r>
            <a:endParaRPr lang="en-US" altLang="en-US" sz="2250"/>
          </a:p>
          <a:p>
            <a:pPr marL="0" indent="0">
              <a:buNone/>
            </a:pPr>
            <a:endParaRPr lang="en-US" altLang="en-US"/>
          </a:p>
          <a:p>
            <a:pPr marL="0" indent="0">
              <a:buNone/>
            </a:pPr>
            <a:endParaRPr lang="en-US" altLang="en-US"/>
          </a:p>
          <a:p>
            <a:pPr marL="0" indent="0">
              <a:buNone/>
            </a:pPr>
            <a:endParaRPr lang="en-US" altLang="en-US"/>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t>Methods/Approach:</a:t>
            </a:r>
            <a:endParaRPr lang="en-US" altLang="en-US" b="1"/>
          </a:p>
        </p:txBody>
      </p:sp>
      <p:sp>
        <p:nvSpPr>
          <p:cNvPr id="3" name="Content Placeholder 2"/>
          <p:cNvSpPr>
            <a:spLocks noGrp="1"/>
          </p:cNvSpPr>
          <p:nvPr>
            <p:ph idx="1"/>
          </p:nvPr>
        </p:nvSpPr>
        <p:spPr/>
        <p:txBody>
          <a:bodyPr>
            <a:normAutofit/>
          </a:bodyPr>
          <a:p>
            <a:pPr marL="0" indent="0">
              <a:buNone/>
            </a:pPr>
            <a:r>
              <a:rPr lang="en-US" altLang="en-US" b="1"/>
              <a:t>1. </a:t>
            </a:r>
            <a:r>
              <a:rPr lang="en-US" altLang="en-US" sz="2000" b="1"/>
              <a:t>Requirements Gathering and Analysis</a:t>
            </a:r>
            <a:endParaRPr lang="en-US" altLang="en-US" sz="2000" b="1"/>
          </a:p>
          <a:p>
            <a:r>
              <a:rPr lang="en-US" altLang="en-US" sz="2000"/>
              <a:t>Collect requirements from stakeholders (farmers, agri-suppliers, logistics partners).</a:t>
            </a:r>
            <a:endParaRPr lang="en-US" altLang="en-US" sz="2000"/>
          </a:p>
          <a:p>
            <a:r>
              <a:rPr lang="en-US" altLang="en-US" sz="2000"/>
              <a:t>Define business goals, functional features (e.g., product catalog, payment gateway), and non-functional requirements (e.g., system speed, uptime).</a:t>
            </a:r>
            <a:endParaRPr lang="en-US" altLang="en-US" sz="2000"/>
          </a:p>
          <a:p>
            <a:r>
              <a:rPr lang="en-US" altLang="en-US" sz="2000"/>
              <a:t>Document user needs through surveys, interviews, and market research.</a:t>
            </a:r>
            <a:endParaRPr lang="en-US" altLang="en-US" sz="2000"/>
          </a:p>
          <a:p>
            <a:pPr marL="0" indent="0">
              <a:buNone/>
            </a:pPr>
            <a:r>
              <a:rPr lang="en-US" altLang="en-US" sz="2000" b="1"/>
              <a:t>2. System Design</a:t>
            </a:r>
            <a:endParaRPr lang="en-US" altLang="en-US" sz="2000" b="1"/>
          </a:p>
          <a:p>
            <a:r>
              <a:rPr lang="en-US" altLang="en-US" sz="2000"/>
              <a:t>Create architectural designs, UI/UX wireframes, and data flow diagrams.</a:t>
            </a:r>
            <a:endParaRPr lang="en-US" altLang="en-US" sz="2000"/>
          </a:p>
          <a:p>
            <a:r>
              <a:rPr lang="en-US" altLang="en-US" sz="2000"/>
              <a:t>Design database schema for storing product details, customer info, orders, etc.</a:t>
            </a:r>
            <a:endParaRPr lang="en-US" altLang="en-US" sz="2000"/>
          </a:p>
          <a:p>
            <a:r>
              <a:rPr lang="en-US" altLang="en-US" sz="2000"/>
              <a:t>Plan integrations with payment gateways, logistics APIs and SMS/notification systems.</a:t>
            </a:r>
            <a:endParaRPr lang="en-US" altLang="en-US" sz="2000"/>
          </a:p>
          <a:p>
            <a:endParaRPr lang="en-US" altLang="en-US"/>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Methods/Approach:</a:t>
            </a:r>
            <a:endParaRPr lang="en-US" b="1"/>
          </a:p>
        </p:txBody>
      </p:sp>
      <p:sp>
        <p:nvSpPr>
          <p:cNvPr id="3" name="Content Placeholder 2"/>
          <p:cNvSpPr>
            <a:spLocks noGrp="1"/>
          </p:cNvSpPr>
          <p:nvPr>
            <p:ph idx="1"/>
          </p:nvPr>
        </p:nvSpPr>
        <p:spPr/>
        <p:txBody>
          <a:bodyPr>
            <a:normAutofit fontScale="60000"/>
          </a:bodyPr>
          <a:p>
            <a:pPr marL="0" indent="0">
              <a:buNone/>
            </a:pPr>
            <a:r>
              <a:rPr lang="en-US" altLang="en-US" b="1"/>
              <a:t>3.</a:t>
            </a:r>
            <a:r>
              <a:rPr lang="en-US" altLang="en-US" sz="3000" b="1"/>
              <a:t> Implementation (Development)</a:t>
            </a:r>
            <a:endParaRPr lang="en-US" altLang="en-US" sz="3000" b="1"/>
          </a:p>
          <a:p>
            <a:r>
              <a:rPr lang="en-US" altLang="en-US" sz="3000"/>
              <a:t>Developers build the front-end and back-end of the platform.</a:t>
            </a:r>
            <a:endParaRPr lang="en-US" altLang="en-US" sz="3000"/>
          </a:p>
          <a:p>
            <a:r>
              <a:rPr lang="en-US" altLang="en-US" sz="3000"/>
              <a:t>Code features such as user registration, product search, order management, and checkout.</a:t>
            </a:r>
            <a:endParaRPr lang="en-US" altLang="en-US" sz="3000"/>
          </a:p>
          <a:p>
            <a:r>
              <a:rPr lang="en-US" altLang="en-US" sz="3000"/>
              <a:t>Develop the admin dashboard for inventory and user management.</a:t>
            </a:r>
            <a:endParaRPr lang="en-US" altLang="en-US" sz="3000"/>
          </a:p>
          <a:p>
            <a:pPr marL="0" indent="0">
              <a:buNone/>
            </a:pPr>
            <a:r>
              <a:rPr lang="en-US" altLang="en-US" sz="3000" b="1"/>
              <a:t>4. Testing</a:t>
            </a:r>
            <a:endParaRPr lang="en-US" altLang="en-US" sz="3000" b="1"/>
          </a:p>
          <a:p>
            <a:r>
              <a:rPr lang="en-US" altLang="en-US" sz="3000"/>
              <a:t>Perform unit testing, integration testing, and system testing.</a:t>
            </a:r>
            <a:endParaRPr lang="en-US" altLang="en-US" sz="3000"/>
          </a:p>
          <a:p>
            <a:r>
              <a:rPr lang="en-US" altLang="en-US" sz="3000"/>
              <a:t>Test for usability (especially on mobile), language support, and accessibility.</a:t>
            </a:r>
            <a:endParaRPr lang="en-US" altLang="en-US" sz="3000"/>
          </a:p>
          <a:p>
            <a:r>
              <a:rPr lang="en-US" altLang="en-US" sz="3000"/>
              <a:t>Ensure smooth order processing, payment transactions, and customer support features.</a:t>
            </a:r>
            <a:endParaRPr lang="en-US" altLang="en-US" sz="3000"/>
          </a:p>
          <a:p>
            <a:pPr marL="0" indent="0">
              <a:buNone/>
            </a:pPr>
            <a:r>
              <a:rPr lang="en-US" altLang="en-US" sz="3000" b="1"/>
              <a:t>5. Deployment</a:t>
            </a:r>
            <a:endParaRPr lang="en-US" altLang="en-US" sz="3000" b="1"/>
          </a:p>
          <a:p>
            <a:r>
              <a:rPr lang="en-US" altLang="en-US" sz="3000"/>
              <a:t>Deploy the application on a live server or cloud platform.</a:t>
            </a:r>
            <a:endParaRPr lang="en-US" altLang="en-US" sz="3000"/>
          </a:p>
          <a:p>
            <a:r>
              <a:rPr lang="en-US" altLang="en-US" sz="3000"/>
              <a:t>Set up SSL security, backups, and CDN (Content Delivery Network) for performance.</a:t>
            </a:r>
            <a:endParaRPr lang="en-US" altLang="en-US" sz="3000"/>
          </a:p>
          <a:p>
            <a:pPr marL="0" indent="0">
              <a:buNone/>
            </a:pPr>
            <a:endParaRPr lang="en-US" altLang="en-US"/>
          </a:p>
          <a:p>
            <a:pPr marL="0" indent="0">
              <a:buNone/>
            </a:pPr>
            <a:endParaRPr lang="en-US" altLang="en-US"/>
          </a:p>
          <a:p>
            <a:endParaRPr lang="en-US" altLang="en-US"/>
          </a:p>
          <a:p>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Methods/Approach:</a:t>
            </a:r>
            <a:endParaRPr lang="en-US" b="1"/>
          </a:p>
        </p:txBody>
      </p:sp>
      <p:sp>
        <p:nvSpPr>
          <p:cNvPr id="3" name="Content Placeholder 2"/>
          <p:cNvSpPr>
            <a:spLocks noGrp="1"/>
          </p:cNvSpPr>
          <p:nvPr>
            <p:ph idx="1"/>
          </p:nvPr>
        </p:nvSpPr>
        <p:spPr/>
        <p:txBody>
          <a:bodyPr/>
          <a:p>
            <a:pPr marL="0" indent="0">
              <a:buNone/>
            </a:pPr>
            <a:r>
              <a:rPr lang="en-US" altLang="en-US" b="1"/>
              <a:t>6</a:t>
            </a:r>
            <a:r>
              <a:rPr lang="en-US" altLang="en-US" sz="1800" b="1"/>
              <a:t>. Maintenance</a:t>
            </a:r>
            <a:endParaRPr lang="en-US" altLang="en-US" sz="1800" b="1"/>
          </a:p>
          <a:p>
            <a:r>
              <a:rPr lang="en-US" altLang="en-US" sz="1800"/>
              <a:t>Monitor system performance and user feedback.</a:t>
            </a:r>
            <a:endParaRPr lang="en-US" altLang="en-US" sz="1800"/>
          </a:p>
          <a:p>
            <a:r>
              <a:rPr lang="en-US" altLang="en-US" sz="1800"/>
              <a:t>Fix bugs, release updates, and optimize based on real-world usage.</a:t>
            </a:r>
            <a:endParaRPr lang="en-US" altLang="en-US" sz="1800"/>
          </a:p>
          <a:p>
            <a:r>
              <a:rPr lang="en-US" altLang="en-US" sz="1800"/>
              <a:t>Add new features (like regional product recommendations or crop advisory tools) as needed.</a:t>
            </a:r>
            <a:endParaRPr lang="en-US" altLang="en-US" sz="1800"/>
          </a:p>
          <a:p>
            <a:endParaRPr lang="en-US" altLang="en-US"/>
          </a:p>
          <a:p>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49325"/>
          </a:xfrm>
        </p:spPr>
        <p:txBody>
          <a:bodyPr/>
          <a:p>
            <a:r>
              <a:rPr lang="en-US" altLang="en-US" b="1"/>
              <a:t>Resources:</a:t>
            </a:r>
            <a:endParaRPr lang="en-US" altLang="en-US" b="1"/>
          </a:p>
        </p:txBody>
      </p:sp>
      <p:sp>
        <p:nvSpPr>
          <p:cNvPr id="3" name="Content Placeholder 2"/>
          <p:cNvSpPr>
            <a:spLocks noGrp="1"/>
          </p:cNvSpPr>
          <p:nvPr>
            <p:ph idx="1"/>
          </p:nvPr>
        </p:nvSpPr>
        <p:spPr>
          <a:xfrm>
            <a:off x="838200" y="1315085"/>
            <a:ext cx="10515600" cy="4862195"/>
          </a:xfrm>
        </p:spPr>
        <p:txBody>
          <a:bodyPr>
            <a:noAutofit/>
          </a:bodyPr>
          <a:p>
            <a:pPr marL="0" indent="0">
              <a:buNone/>
            </a:pPr>
            <a:r>
              <a:rPr lang="en-US" altLang="en-US" sz="1800" b="1"/>
              <a:t>1. Human Resources</a:t>
            </a:r>
            <a:endParaRPr lang="en-US" altLang="en-US" sz="1800" b="1"/>
          </a:p>
          <a:p>
            <a:r>
              <a:rPr lang="en-US" altLang="en-US" sz="1800"/>
              <a:t>Farmers-To buy fertilizers,seeds and pesticides</a:t>
            </a:r>
            <a:endParaRPr lang="en-US" altLang="en-US" sz="1800"/>
          </a:p>
          <a:p>
            <a:r>
              <a:rPr lang="en-US" altLang="en-US" sz="1800"/>
              <a:t>Packers,Delivery agents-To deliver the products</a:t>
            </a:r>
            <a:endParaRPr lang="en-US" altLang="en-US" sz="1800"/>
          </a:p>
          <a:p>
            <a:r>
              <a:rPr lang="en-US" altLang="en-US" sz="1800"/>
              <a:t>Project Manager – Oversees project timelines, budgets, and stakeholder coordination.</a:t>
            </a:r>
            <a:endParaRPr lang="en-US" altLang="en-US" sz="1800"/>
          </a:p>
          <a:p>
            <a:r>
              <a:rPr lang="en-US" altLang="en-US" sz="1800"/>
              <a:t>Software Developers – Front-end and back-end developers to build the web and mobile applications.</a:t>
            </a:r>
            <a:endParaRPr lang="en-US" altLang="en-US" sz="1800"/>
          </a:p>
          <a:p>
            <a:r>
              <a:rPr lang="en-US" altLang="en-US" sz="1800"/>
              <a:t>UI/UX Designers – Design user interfaces that are intuitive and accessible, especially for rural users.</a:t>
            </a:r>
            <a:endParaRPr lang="en-US" altLang="en-US" sz="1800"/>
          </a:p>
          <a:p>
            <a:r>
              <a:rPr lang="en-US" altLang="en-US" sz="1800"/>
              <a:t>Quality Assurance (QA) Testers – Test functionality, usability, and performance.</a:t>
            </a:r>
            <a:endParaRPr lang="en-US" altLang="en-US" sz="1800"/>
          </a:p>
          <a:p>
            <a:r>
              <a:rPr lang="en-US" altLang="en-US" sz="1800"/>
              <a:t>Content Writers – Create product descriptions, FAQs, tutorials, and multilingual content.</a:t>
            </a:r>
            <a:endParaRPr lang="en-US" altLang="en-US" sz="1800"/>
          </a:p>
          <a:p>
            <a:r>
              <a:rPr lang="en-US" altLang="en-US" sz="1800"/>
              <a:t>Digital Marketing Team – Promote the platform through social media, ads, and local awareness programs.</a:t>
            </a:r>
            <a:endParaRPr lang="en-US" altLang="en-US" sz="1800"/>
          </a:p>
          <a:p>
            <a:r>
              <a:rPr lang="en-US" altLang="en-US" sz="1800"/>
              <a:t>Customer Support Team – Handle user queries, complaints, and technical assistance in local languages.</a:t>
            </a:r>
            <a:endParaRPr lang="en-US" altLang="en-US" sz="1800"/>
          </a:p>
          <a:p>
            <a:r>
              <a:rPr lang="en-US" altLang="en-US" sz="1800"/>
              <a:t>Agricultural Experts/Advisors – Guide product selection, content creation, and advisory tools.</a:t>
            </a:r>
            <a:endParaRPr lang="en-US" altLang="en-US" sz="1800"/>
          </a:p>
          <a:p>
            <a:pPr marL="0" indent="0">
              <a:buNone/>
            </a:pPr>
            <a:r>
              <a:rPr lang="en-US" altLang="en-US" sz="1800" b="1"/>
              <a:t>2. Technical Resources</a:t>
            </a:r>
            <a:endParaRPr lang="en-US" altLang="en-US" sz="1800" b="1"/>
          </a:p>
          <a:p>
            <a:r>
              <a:rPr lang="en-US" altLang="en-US" sz="1800"/>
              <a:t>Database Management System – To store user data, product info, transactions, etc.</a:t>
            </a:r>
            <a:endParaRPr lang="en-US" altLang="en-US" sz="1800"/>
          </a:p>
          <a:p>
            <a:r>
              <a:rPr lang="en-US" altLang="en-US" sz="1800"/>
              <a:t>Payment Gateway Integration – Secure services for handling payments (e.g., Razorpay, Stripe).</a:t>
            </a:r>
            <a:endParaRPr lang="en-US" altLang="en-US" sz="1800"/>
          </a:p>
          <a:p>
            <a:pPr marL="0" indent="0">
              <a:buNone/>
            </a:pPr>
            <a:endParaRPr lang="en-US" altLang="en-U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Resources:</a:t>
            </a:r>
            <a:endParaRPr lang="en-US" b="1"/>
          </a:p>
        </p:txBody>
      </p:sp>
      <p:sp>
        <p:nvSpPr>
          <p:cNvPr id="3" name="Content Placeholder 2"/>
          <p:cNvSpPr>
            <a:spLocks noGrp="1"/>
          </p:cNvSpPr>
          <p:nvPr>
            <p:ph idx="1"/>
          </p:nvPr>
        </p:nvSpPr>
        <p:spPr/>
        <p:txBody>
          <a:bodyPr>
            <a:normAutofit/>
          </a:bodyPr>
          <a:p>
            <a:pPr marL="0" indent="0">
              <a:buNone/>
            </a:pPr>
            <a:r>
              <a:rPr lang="en-US" altLang="en-US" sz="2000" b="1">
                <a:sym typeface="+mn-ea"/>
              </a:rPr>
              <a:t>3. Informational Resources</a:t>
            </a:r>
            <a:endParaRPr lang="en-US" altLang="en-US" sz="2000" b="1"/>
          </a:p>
          <a:p>
            <a:r>
              <a:rPr lang="en-US" altLang="en-US" sz="2000">
                <a:sym typeface="+mn-ea"/>
              </a:rPr>
              <a:t>User Feedback &amp; Research Data – Surveys, interviews, and studies to guide decisions.</a:t>
            </a:r>
            <a:endParaRPr lang="en-US" altLang="en-US" sz="2000"/>
          </a:p>
          <a:p>
            <a:r>
              <a:rPr lang="en-US" altLang="en-US" sz="2000">
                <a:sym typeface="+mn-ea"/>
              </a:rPr>
              <a:t>Product Information &amp; Certifications – From verified suppliers and manufacturers.</a:t>
            </a:r>
            <a:endParaRPr lang="en-US" altLang="en-US" sz="2000"/>
          </a:p>
          <a:p>
            <a:r>
              <a:rPr lang="en-US" altLang="en-US" sz="2000">
                <a:sym typeface="+mn-ea"/>
              </a:rPr>
              <a:t>Regulatory Guidelines – Local agricultural and e-commerce laws and compliance requirements.</a:t>
            </a:r>
            <a:endParaRPr lang="en-US" altLang="en-US" sz="2000"/>
          </a:p>
          <a:p>
            <a:r>
              <a:rPr lang="en-US" altLang="en-US" sz="2000">
                <a:sym typeface="+mn-ea"/>
              </a:rPr>
              <a:t>Market &amp; Competitor Analysis Reports – To understand trends, pricing, and competition.</a:t>
            </a:r>
            <a:endParaRPr lang="en-US" altLang="en-US" sz="2000">
              <a:sym typeface="+mn-ea"/>
            </a:endParaRPr>
          </a:p>
          <a:p>
            <a:pPr marL="0" indent="0">
              <a:buNone/>
            </a:pPr>
            <a:endParaRPr lang="en-US" altLang="en-US" sz="2000">
              <a:sym typeface="+mn-ea"/>
            </a:endParaRPr>
          </a:p>
          <a:p>
            <a:r>
              <a:rPr lang="en-US" altLang="en-US" sz="2000" b="1"/>
              <a:t>TIME FRAME: 18 Months</a:t>
            </a:r>
            <a:endParaRPr lang="en-US" altLang="en-US" sz="2000" b="1"/>
          </a:p>
          <a:p>
            <a:r>
              <a:rPr lang="en-US" altLang="en-US" sz="2000" b="1"/>
              <a:t>BUDGET: 2 Crores</a:t>
            </a:r>
            <a:endParaRPr lang="en-US" altLang="en-US" sz="2000" b="1"/>
          </a:p>
          <a:p>
            <a:endParaRPr lang="en-US" altLang="en-US" sz="2000"/>
          </a:p>
          <a:p>
            <a:endParaRPr lang="en-US" altLang="en-US" sz="2000"/>
          </a:p>
          <a:p>
            <a:endParaRPr lang="en-US"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95630"/>
          </a:xfrm>
        </p:spPr>
        <p:txBody>
          <a:bodyPr>
            <a:normAutofit fontScale="90000"/>
          </a:bodyPr>
          <a:p>
            <a:r>
              <a:rPr lang="en-US" altLang="en-US" b="1"/>
              <a:t>Risks:</a:t>
            </a:r>
            <a:endParaRPr lang="en-US" altLang="en-US" b="1"/>
          </a:p>
        </p:txBody>
      </p:sp>
      <p:sp>
        <p:nvSpPr>
          <p:cNvPr id="3" name="Content Placeholder 2"/>
          <p:cNvSpPr>
            <a:spLocks noGrp="1"/>
          </p:cNvSpPr>
          <p:nvPr>
            <p:ph idx="1"/>
          </p:nvPr>
        </p:nvSpPr>
        <p:spPr>
          <a:xfrm>
            <a:off x="838200" y="960755"/>
            <a:ext cx="10515600" cy="5216525"/>
          </a:xfrm>
        </p:spPr>
        <p:txBody>
          <a:bodyPr>
            <a:normAutofit fontScale="25000"/>
          </a:bodyPr>
          <a:p>
            <a:r>
              <a:rPr lang="en-US" altLang="en-US" sz="7200" b="1"/>
              <a:t>Low Digital Literacy Among Target Users</a:t>
            </a:r>
            <a:endParaRPr lang="en-US" altLang="en-US" sz="7200" b="1"/>
          </a:p>
          <a:p>
            <a:pPr marL="0" indent="0">
              <a:buNone/>
            </a:pPr>
            <a:r>
              <a:rPr lang="en-US" altLang="en-US" sz="7200"/>
              <a:t>Impact: Farmers in rural areas may struggle to navigate the platform.</a:t>
            </a:r>
            <a:endParaRPr lang="en-US" altLang="en-US" sz="7200"/>
          </a:p>
          <a:p>
            <a:pPr marL="0" indent="0">
              <a:buNone/>
            </a:pPr>
            <a:r>
              <a:rPr lang="en-US" altLang="en-US" sz="7200"/>
              <a:t>Mitigation: Simplified UI, local language support, and training videos.</a:t>
            </a:r>
            <a:endParaRPr lang="en-US" altLang="en-US" sz="7200"/>
          </a:p>
          <a:p>
            <a:r>
              <a:rPr lang="en-US" altLang="en-US" sz="7200" b="1"/>
              <a:t>Unstable Internet Connectivity in Rural Areas</a:t>
            </a:r>
            <a:endParaRPr lang="en-US" altLang="en-US" sz="7200" b="1"/>
          </a:p>
          <a:p>
            <a:pPr marL="0" indent="0">
              <a:buNone/>
            </a:pPr>
            <a:r>
              <a:rPr lang="en-US" altLang="en-US" sz="7200"/>
              <a:t>Impact: Platform access may be limited in key regions.</a:t>
            </a:r>
            <a:endParaRPr lang="en-US" altLang="en-US" sz="7200"/>
          </a:p>
          <a:p>
            <a:pPr marL="0" indent="0">
              <a:buNone/>
            </a:pPr>
            <a:r>
              <a:rPr lang="en-US" altLang="en-US" sz="7200"/>
              <a:t>Mitigation: Develop a lightweight mobile app and consider PWA/offline features.</a:t>
            </a:r>
            <a:endParaRPr lang="en-US" altLang="en-US" sz="7200"/>
          </a:p>
          <a:p>
            <a:r>
              <a:rPr lang="en-US" altLang="en-US" sz="7200" b="1"/>
              <a:t>Logistics and Delivery Challenges</a:t>
            </a:r>
            <a:endParaRPr lang="en-US" altLang="en-US" sz="7200" b="1"/>
          </a:p>
          <a:p>
            <a:pPr marL="0" indent="0">
              <a:buNone/>
            </a:pPr>
            <a:r>
              <a:rPr lang="en-US" altLang="en-US" sz="7200"/>
              <a:t>Impact: Late or failed deliveries could reduce trust and repeat purchases.</a:t>
            </a:r>
            <a:endParaRPr lang="en-US" altLang="en-US" sz="7200"/>
          </a:p>
          <a:p>
            <a:pPr marL="0" indent="0">
              <a:buNone/>
            </a:pPr>
            <a:r>
              <a:rPr lang="en-US" altLang="en-US" sz="7200"/>
              <a:t>Mitigation: Partner with local logistics providers and use order tracking systems.</a:t>
            </a:r>
            <a:endParaRPr lang="en-US" altLang="en-US" sz="7200"/>
          </a:p>
          <a:p>
            <a:r>
              <a:rPr lang="en-US" altLang="en-US" sz="7200" b="1"/>
              <a:t>Product Quality and Vendor Reliability</a:t>
            </a:r>
            <a:endParaRPr lang="en-US" altLang="en-US" sz="7200"/>
          </a:p>
          <a:p>
            <a:pPr marL="0" indent="0">
              <a:buNone/>
            </a:pPr>
            <a:r>
              <a:rPr lang="en-US" altLang="en-US" sz="7200"/>
              <a:t>Impact: Inconsistent quality may result in complaints and loss of credibility.</a:t>
            </a:r>
            <a:endParaRPr lang="en-US" altLang="en-US" sz="7200"/>
          </a:p>
          <a:p>
            <a:pPr marL="0" indent="0">
              <a:buNone/>
            </a:pPr>
            <a:r>
              <a:rPr lang="en-US" altLang="en-US" sz="7200"/>
              <a:t>Mitigation: Implement seller verification, user reviews, and return policies.</a:t>
            </a:r>
            <a:endParaRPr lang="en-US" altLang="en-US" sz="7200"/>
          </a:p>
          <a:p>
            <a:r>
              <a:rPr lang="en-US" altLang="en-US" sz="7200" b="1"/>
              <a:t>Lack of Farmer Trust in Online Platforms</a:t>
            </a:r>
            <a:endParaRPr lang="en-US" altLang="en-US" sz="7200" b="1"/>
          </a:p>
          <a:p>
            <a:pPr marL="0" indent="0">
              <a:buNone/>
            </a:pPr>
            <a:r>
              <a:rPr lang="en-US" altLang="en-US" sz="7200"/>
              <a:t>Impact: Slow adoption and high drop-off rates.</a:t>
            </a:r>
            <a:endParaRPr lang="en-US" altLang="en-US" sz="7200"/>
          </a:p>
          <a:p>
            <a:pPr marL="0" indent="0">
              <a:buNone/>
            </a:pPr>
            <a:r>
              <a:rPr lang="en-US" altLang="en-US" sz="7200"/>
              <a:t>Mitigation: Build credibility through testimonials, free trials, and community partnerships.</a:t>
            </a:r>
            <a:endParaRPr lang="en-US" altLang="en-US" sz="7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26415"/>
          </a:xfrm>
        </p:spPr>
        <p:txBody>
          <a:bodyPr>
            <a:normAutofit fontScale="90000"/>
          </a:bodyPr>
          <a:p>
            <a:r>
              <a:rPr lang="en-US" b="1"/>
              <a:t>Risks:</a:t>
            </a:r>
            <a:endParaRPr lang="en-US" b="1"/>
          </a:p>
        </p:txBody>
      </p:sp>
      <p:sp>
        <p:nvSpPr>
          <p:cNvPr id="3" name="Content Placeholder 2"/>
          <p:cNvSpPr>
            <a:spLocks noGrp="1"/>
          </p:cNvSpPr>
          <p:nvPr>
            <p:ph idx="1"/>
          </p:nvPr>
        </p:nvSpPr>
        <p:spPr>
          <a:xfrm>
            <a:off x="838200" y="1015365"/>
            <a:ext cx="10515600" cy="5161915"/>
          </a:xfrm>
        </p:spPr>
        <p:txBody>
          <a:bodyPr>
            <a:normAutofit/>
          </a:bodyPr>
          <a:p>
            <a:r>
              <a:rPr lang="en-US" altLang="en-US" sz="2000" b="1"/>
              <a:t>Payment Security and Fraud</a:t>
            </a:r>
            <a:endParaRPr lang="en-US" altLang="en-US" sz="2000" b="1"/>
          </a:p>
          <a:p>
            <a:pPr marL="0" indent="0">
              <a:buNone/>
            </a:pPr>
            <a:r>
              <a:rPr lang="en-US" altLang="en-US" sz="2000"/>
              <a:t>Impact: Breach of user trust or legal issues due to failed transactions.</a:t>
            </a:r>
            <a:endParaRPr lang="en-US" altLang="en-US" sz="2000"/>
          </a:p>
          <a:p>
            <a:pPr marL="0" indent="0">
              <a:buNone/>
            </a:pPr>
            <a:r>
              <a:rPr lang="en-US" altLang="en-US" sz="2000"/>
              <a:t>Mitigation: Use secure, PCI-compliant payment gateways and OTP verifications.</a:t>
            </a:r>
            <a:endParaRPr lang="en-US" altLang="en-US" sz="2000"/>
          </a:p>
          <a:p>
            <a:r>
              <a:rPr lang="en-US" altLang="en-US" sz="2000" b="1"/>
              <a:t>Regulatory and Legal Compliance Risks</a:t>
            </a:r>
            <a:endParaRPr lang="en-US" altLang="en-US" sz="2000" b="1"/>
          </a:p>
          <a:p>
            <a:pPr marL="0" indent="0">
              <a:buNone/>
            </a:pPr>
            <a:r>
              <a:rPr lang="en-US" altLang="en-US" sz="2000"/>
              <a:t>Impact: Non-compliance with agricultural and e-commerce laws could lead to penalties.</a:t>
            </a:r>
            <a:endParaRPr lang="en-US" altLang="en-US" sz="2000"/>
          </a:p>
          <a:p>
            <a:pPr marL="0" indent="0">
              <a:buNone/>
            </a:pPr>
            <a:r>
              <a:rPr lang="en-US" altLang="en-US" sz="2000"/>
              <a:t>Mitigation: Consult legal experts and ensure platform follows relevant policies.</a:t>
            </a:r>
            <a:endParaRPr lang="en-US" altLang="en-US" sz="2000"/>
          </a:p>
          <a:p>
            <a:r>
              <a:rPr lang="en-US" altLang="en-US" sz="2000" b="1"/>
              <a:t>Seasonal Demand Fluctuations</a:t>
            </a:r>
            <a:endParaRPr lang="en-US" altLang="en-US" sz="2000" b="1"/>
          </a:p>
          <a:p>
            <a:pPr marL="0" indent="0">
              <a:buNone/>
            </a:pPr>
            <a:r>
              <a:rPr lang="en-US" altLang="en-US" sz="2000"/>
              <a:t>Impact: Inventory and delivery planning may be disrupted during off-seasons.</a:t>
            </a:r>
            <a:endParaRPr lang="en-US" altLang="en-US" sz="2000"/>
          </a:p>
          <a:p>
            <a:pPr marL="0" indent="0">
              <a:buNone/>
            </a:pPr>
            <a:r>
              <a:rPr lang="en-US" altLang="en-US" sz="2000"/>
              <a:t>Mitigation: Use analytics for seasonal forecasting and dynamic inventory planning.</a:t>
            </a:r>
            <a:endParaRPr lang="en-US" altLang="en-US" sz="2000"/>
          </a:p>
          <a:p>
            <a:r>
              <a:rPr lang="en-US" altLang="en-US" sz="2000" b="1"/>
              <a:t>High Initial Development and Marketing Costs</a:t>
            </a:r>
            <a:endParaRPr lang="en-US" altLang="en-US" sz="2000" b="1"/>
          </a:p>
          <a:p>
            <a:pPr marL="0" indent="0">
              <a:buNone/>
            </a:pPr>
            <a:r>
              <a:rPr lang="en-US" altLang="en-US" sz="2000"/>
              <a:t>Impact: Budget overruns or delays in ROI.</a:t>
            </a:r>
            <a:endParaRPr lang="en-US" altLang="en-US" sz="2000"/>
          </a:p>
          <a:p>
            <a:pPr marL="0" indent="0">
              <a:buNone/>
            </a:pPr>
            <a:r>
              <a:rPr lang="en-US" altLang="en-US" sz="2000"/>
              <a:t>Mitigation: Start with MVP (Minimum Viable Product) and scale gradually.</a:t>
            </a:r>
            <a:endParaRPr lang="en-US" altLang="en-US" sz="2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69315"/>
          </a:xfrm>
        </p:spPr>
        <p:txBody>
          <a:bodyPr/>
          <a:p>
            <a:r>
              <a:rPr lang="en-US" altLang="en-US" b="1">
                <a:sym typeface="+mn-ea"/>
              </a:rPr>
              <a:t>Dependencies</a:t>
            </a:r>
            <a:endParaRPr lang="en-US" b="1"/>
          </a:p>
        </p:txBody>
      </p:sp>
      <p:sp>
        <p:nvSpPr>
          <p:cNvPr id="3" name="Content Placeholder 2"/>
          <p:cNvSpPr>
            <a:spLocks noGrp="1"/>
          </p:cNvSpPr>
          <p:nvPr>
            <p:ph idx="1"/>
          </p:nvPr>
        </p:nvSpPr>
        <p:spPr>
          <a:xfrm>
            <a:off x="838200" y="1234440"/>
            <a:ext cx="10515600" cy="4942840"/>
          </a:xfrm>
        </p:spPr>
        <p:txBody>
          <a:bodyPr>
            <a:noAutofit/>
          </a:bodyPr>
          <a:p>
            <a:r>
              <a:rPr lang="en-US" altLang="en-US" sz="1800" b="1"/>
              <a:t>Reliable Internet and Mobile Network Infrastructure</a:t>
            </a:r>
            <a:endParaRPr lang="en-US" altLang="en-US" sz="1800" b="1"/>
          </a:p>
          <a:p>
            <a:pPr marL="0" indent="0">
              <a:buNone/>
            </a:pPr>
            <a:r>
              <a:rPr lang="en-US" altLang="en-US" sz="1800"/>
              <a:t>Platform success depends on good connectivity in target areas.</a:t>
            </a:r>
            <a:endParaRPr lang="en-US" altLang="en-US" sz="1800"/>
          </a:p>
          <a:p>
            <a:r>
              <a:rPr lang="en-US" altLang="en-US" sz="1800" b="1"/>
              <a:t>Third-Party Logistics Partners</a:t>
            </a:r>
            <a:endParaRPr lang="en-US" altLang="en-US" sz="1800" b="1"/>
          </a:p>
          <a:p>
            <a:pPr marL="0" indent="0">
              <a:buNone/>
            </a:pPr>
            <a:r>
              <a:rPr lang="en-US" altLang="en-US" sz="1800"/>
              <a:t>Dependence on couriers or transport services for timely deliveries.</a:t>
            </a:r>
            <a:endParaRPr lang="en-US" altLang="en-US" sz="1800"/>
          </a:p>
          <a:p>
            <a:r>
              <a:rPr lang="en-US" altLang="en-US" sz="1800" b="1"/>
              <a:t>Payment Gateway Services</a:t>
            </a:r>
            <a:endParaRPr lang="en-US" altLang="en-US" sz="1800" b="1"/>
          </a:p>
          <a:p>
            <a:pPr marL="0" indent="0">
              <a:buNone/>
            </a:pPr>
            <a:r>
              <a:rPr lang="en-US" altLang="en-US" sz="1800"/>
              <a:t>Need stable integration for secure and smooth transactions.</a:t>
            </a:r>
            <a:endParaRPr lang="en-US" altLang="en-US" sz="1800"/>
          </a:p>
          <a:p>
            <a:r>
              <a:rPr lang="en-US" altLang="en-US" sz="1800" b="1"/>
              <a:t>Product Suppliers and Vendors</a:t>
            </a:r>
            <a:endParaRPr lang="en-US" altLang="en-US" sz="1800" b="1"/>
          </a:p>
          <a:p>
            <a:pPr marL="0" indent="0">
              <a:buNone/>
            </a:pPr>
            <a:r>
              <a:rPr lang="en-US" altLang="en-US" sz="1800"/>
              <a:t>Dependent on consistent product availability and supplier cooperation.</a:t>
            </a:r>
            <a:endParaRPr lang="en-US" altLang="en-US" sz="1800"/>
          </a:p>
          <a:p>
            <a:r>
              <a:rPr lang="en-US" altLang="en-US" sz="1800" b="1"/>
              <a:t>Government Policies and Agricultural Regulations</a:t>
            </a:r>
            <a:endParaRPr lang="en-US" altLang="en-US" sz="1800" b="1"/>
          </a:p>
          <a:p>
            <a:pPr marL="0" indent="0">
              <a:buNone/>
            </a:pPr>
            <a:r>
              <a:rPr lang="en-US" altLang="en-US" sz="1800"/>
              <a:t>Changes in subsidy rules, e-commerce regulations, or import/export laws may affect operations.</a:t>
            </a:r>
            <a:endParaRPr lang="en-US" altLang="en-US" sz="1800"/>
          </a:p>
          <a:p>
            <a:r>
              <a:rPr lang="en-US" altLang="en-US" sz="1800" b="1"/>
              <a:t>Local Language and Regional Content Providers</a:t>
            </a:r>
            <a:endParaRPr lang="en-US" altLang="en-US" sz="1800" b="1"/>
          </a:p>
          <a:p>
            <a:pPr marL="0" indent="0">
              <a:buNone/>
            </a:pPr>
            <a:r>
              <a:rPr lang="en-US" altLang="en-US" sz="1800"/>
              <a:t>For translations, cultural customization, and communication accuracy.</a:t>
            </a:r>
            <a:endParaRPr lang="en-US" altLang="en-US" sz="1800"/>
          </a:p>
          <a:p>
            <a:r>
              <a:rPr lang="en-US" altLang="en-US" sz="1800" b="1"/>
              <a:t>Training and Outreach Programs</a:t>
            </a:r>
            <a:endParaRPr lang="en-US" altLang="en-US" sz="1800" b="1"/>
          </a:p>
          <a:p>
            <a:pPr marL="0" indent="0">
              <a:buNone/>
            </a:pPr>
            <a:r>
              <a:rPr lang="en-US" altLang="en-US" sz="1800"/>
              <a:t>Success depends on effective user education and awareness campaigns.</a:t>
            </a:r>
            <a:endParaRPr lang="en-US" altLang="en-US" sz="1800"/>
          </a:p>
          <a:p>
            <a:pPr marL="0" indent="0">
              <a:buNone/>
            </a:pPr>
            <a:endParaRPr lang="en-US" altLang="en-US" sz="1800"/>
          </a:p>
          <a:p>
            <a:pPr marL="0" indent="0">
              <a:buNone/>
            </a:pPr>
            <a:endParaRPr lang="en-US" altLang="en-US"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65480"/>
          </a:xfrm>
        </p:spPr>
        <p:txBody>
          <a:bodyPr>
            <a:normAutofit fontScale="90000"/>
          </a:bodyPr>
          <a:p>
            <a:r>
              <a:rPr lang="en-US" altLang="en-US" b="1"/>
              <a:t>Situation</a:t>
            </a:r>
            <a:endParaRPr lang="en-US" altLang="en-US" b="1"/>
          </a:p>
        </p:txBody>
      </p:sp>
      <p:sp>
        <p:nvSpPr>
          <p:cNvPr id="3" name="Content Placeholder 2"/>
          <p:cNvSpPr>
            <a:spLocks noGrp="1"/>
          </p:cNvSpPr>
          <p:nvPr>
            <p:ph idx="1"/>
          </p:nvPr>
        </p:nvSpPr>
        <p:spPr>
          <a:xfrm>
            <a:off x="838200" y="1030605"/>
            <a:ext cx="10515600" cy="5146675"/>
          </a:xfrm>
        </p:spPr>
        <p:txBody>
          <a:bodyPr>
            <a:noAutofit/>
          </a:bodyPr>
          <a:p>
            <a:pPr marL="0" indent="0">
              <a:buNone/>
            </a:pPr>
            <a:r>
              <a:rPr lang="en-US" altLang="en-US" sz="1800">
                <a:latin typeface="Calibri" panose="020F0502020204030204" charset="0"/>
                <a:cs typeface="Calibri" panose="020F0502020204030204" charset="0"/>
              </a:rPr>
              <a:t>An online agricultural product store was launched to serve farmers, gardeners, and agricultural businesses by offering a digital platform to purchase seeds, fertilizers, pesticides, tools, machinery, and irrigation equipment. The platform aimed to bridge the gap between rural areas and quality agricultural inputs, especially in regions where access to physical stores is limited.</a:t>
            </a:r>
            <a:endParaRPr lang="en-US" altLang="en-US" sz="1800">
              <a:latin typeface="Calibri" panose="020F0502020204030204" charset="0"/>
              <a:cs typeface="Calibri" panose="020F0502020204030204" charset="0"/>
            </a:endParaRPr>
          </a:p>
          <a:p>
            <a:pPr marL="0" indent="0">
              <a:buNone/>
            </a:pPr>
            <a:r>
              <a:rPr lang="en-US" altLang="en-US" sz="1800" b="1">
                <a:latin typeface="Calibri" panose="020F0502020204030204" charset="0"/>
                <a:cs typeface="Calibri" panose="020F0502020204030204" charset="0"/>
              </a:rPr>
              <a:t>Key Features of the Store:</a:t>
            </a:r>
            <a:endParaRPr lang="en-US" altLang="en-US" sz="1800" b="1">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Product listing with detailed descriptions and usage guidelines.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Region-based recommendations (e.g., climate-appropriate seeds).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Multilingual support for rural users.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Home delivery to remote areas.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Mobile-friendly interface.</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Customer support via chat and phone.</a:t>
            </a:r>
            <a:endParaRPr lang="en-US" altLang="en-US" sz="1800">
              <a:latin typeface="Calibri" panose="020F0502020204030204" charset="0"/>
              <a:cs typeface="Calibri" panose="020F0502020204030204" charset="0"/>
            </a:endParaRPr>
          </a:p>
          <a:p>
            <a:pPr marL="0" indent="0">
              <a:buNone/>
            </a:pPr>
            <a:r>
              <a:rPr lang="en-US" altLang="en-US" sz="1800">
                <a:latin typeface="Calibri" panose="020F0502020204030204" charset="0"/>
                <a:cs typeface="Calibri" panose="020F0502020204030204" charset="0"/>
              </a:rPr>
              <a:t>T</a:t>
            </a:r>
            <a:r>
              <a:rPr lang="en-US" altLang="en-US" sz="1800" b="1">
                <a:latin typeface="Calibri" panose="020F0502020204030204" charset="0"/>
                <a:cs typeface="Calibri" panose="020F0502020204030204" charset="0"/>
              </a:rPr>
              <a:t>arget Users:</a:t>
            </a:r>
            <a:endParaRPr lang="en-US" altLang="en-US" sz="1800" b="1">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Small and medium-scale farmers.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Agri-retailers and wholesalers.</a:t>
            </a:r>
            <a:endParaRPr lang="en-US" altLang="en-US" sz="1800">
              <a:latin typeface="Calibri" panose="020F0502020204030204" charset="0"/>
              <a:cs typeface="Calibri" panose="020F0502020204030204" charset="0"/>
            </a:endParaRPr>
          </a:p>
          <a:p>
            <a:r>
              <a:rPr lang="en-US" altLang="en-US" sz="1800">
                <a:latin typeface="Calibri" panose="020F0502020204030204" charset="0"/>
                <a:cs typeface="Calibri" panose="020F0502020204030204" charset="0"/>
              </a:rPr>
              <a:t>Gardening enthusiasts.</a:t>
            </a:r>
            <a:endParaRPr lang="en-US" altLang="en-US" sz="18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529590" y="2762885"/>
            <a:ext cx="10515600" cy="4351338"/>
          </a:xfrm>
        </p:spPr>
        <p:txBody>
          <a:bodyPr/>
          <a:p>
            <a:pPr marL="0" indent="0" algn="ctr">
              <a:buNone/>
            </a:pPr>
            <a:r>
              <a:rPr lang="en-US" b="1"/>
              <a:t>THANK YOU</a:t>
            </a:r>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83565"/>
          </a:xfrm>
        </p:spPr>
        <p:txBody>
          <a:bodyPr>
            <a:normAutofit fontScale="90000"/>
          </a:bodyPr>
          <a:p>
            <a:r>
              <a:rPr lang="en-US" altLang="en-US" b="1"/>
              <a:t>Problem:</a:t>
            </a:r>
            <a:endParaRPr lang="en-US" altLang="en-US" b="1"/>
          </a:p>
        </p:txBody>
      </p:sp>
      <p:sp>
        <p:nvSpPr>
          <p:cNvPr id="3" name="Content Placeholder 2"/>
          <p:cNvSpPr>
            <a:spLocks noGrp="1"/>
          </p:cNvSpPr>
          <p:nvPr>
            <p:ph idx="1"/>
          </p:nvPr>
        </p:nvSpPr>
        <p:spPr>
          <a:xfrm>
            <a:off x="838200" y="1064260"/>
            <a:ext cx="10515600" cy="5113020"/>
          </a:xfrm>
        </p:spPr>
        <p:txBody>
          <a:bodyPr>
            <a:noAutofit/>
          </a:bodyPr>
          <a:p>
            <a:r>
              <a:rPr lang="en-US" altLang="en-US" sz="1800" b="1"/>
              <a:t> Limited Digital Literacy:</a:t>
            </a:r>
            <a:endParaRPr lang="en-US" altLang="en-US" sz="1800" b="1"/>
          </a:p>
          <a:p>
            <a:pPr marL="0" indent="0">
              <a:buNone/>
            </a:pPr>
            <a:r>
              <a:rPr lang="en-US" altLang="en-US" sz="1800"/>
              <a:t>Many rural farmers lack familiarity with e-commerce platforms and smartphones, leading to low user engagement.</a:t>
            </a:r>
            <a:endParaRPr lang="en-US" altLang="en-US" sz="1800"/>
          </a:p>
          <a:p>
            <a:r>
              <a:rPr lang="en-US" altLang="en-US" sz="1800" b="1"/>
              <a:t>Logistics &amp; Delivery Issues:</a:t>
            </a:r>
            <a:endParaRPr lang="en-US" altLang="en-US" sz="1800" b="1"/>
          </a:p>
          <a:p>
            <a:pPr marL="0" indent="0">
              <a:buNone/>
            </a:pPr>
            <a:r>
              <a:rPr lang="en-US" altLang="en-US" sz="1800"/>
              <a:t>Delivering products to remote or interior rural areas proved challenging due to poor infrastructure and unavailability of courier services.</a:t>
            </a:r>
            <a:endParaRPr lang="en-US" altLang="en-US" sz="1800"/>
          </a:p>
          <a:p>
            <a:r>
              <a:rPr lang="en-US" altLang="en-US" sz="1800" b="1"/>
              <a:t> Trust Deficit:</a:t>
            </a:r>
            <a:endParaRPr lang="en-US" altLang="en-US" sz="1800" b="1"/>
          </a:p>
          <a:p>
            <a:pPr marL="0" indent="0">
              <a:buNone/>
            </a:pPr>
            <a:r>
              <a:rPr lang="en-US" altLang="en-US" sz="1800"/>
              <a:t>Farmers are hesitant to trust online platforms for critical farming inputs, fearing fraud or receiving low-quality or expired products.</a:t>
            </a:r>
            <a:endParaRPr lang="en-US" altLang="en-US" sz="1800"/>
          </a:p>
          <a:p>
            <a:r>
              <a:rPr lang="en-US" altLang="en-US" sz="1800" b="1"/>
              <a:t>Lack of Internet Access:</a:t>
            </a:r>
            <a:endParaRPr lang="en-US" altLang="en-US" sz="1800"/>
          </a:p>
          <a:p>
            <a:pPr marL="0" indent="0">
              <a:buNone/>
            </a:pPr>
            <a:r>
              <a:rPr lang="en-US" altLang="en-US" sz="1800"/>
              <a:t>Poor network connectivity in rural areas limits the potential customer base.</a:t>
            </a:r>
            <a:endParaRPr lang="en-US" altLang="en-US" sz="1800"/>
          </a:p>
          <a:p>
            <a:r>
              <a:rPr lang="en-US" altLang="en-US" sz="1800" b="1"/>
              <a:t>Language Barriers:</a:t>
            </a:r>
            <a:endParaRPr lang="en-US" altLang="en-US" sz="1800" b="1"/>
          </a:p>
          <a:p>
            <a:pPr marL="0" indent="0">
              <a:buNone/>
            </a:pPr>
            <a:r>
              <a:rPr lang="en-US" altLang="en-US" sz="1800"/>
              <a:t>Many platforms do not adequately support regional languages or dialects, alienating non-English-speaking users.</a:t>
            </a:r>
            <a:endParaRPr lang="en-US" altLang="en-US" sz="1800"/>
          </a:p>
          <a:p>
            <a:r>
              <a:rPr lang="en-US" altLang="en-US" sz="1800" b="1"/>
              <a:t>Low Repeat Purchases:</a:t>
            </a:r>
            <a:endParaRPr lang="en-US" altLang="en-US" sz="1800" b="1"/>
          </a:p>
          <a:p>
            <a:pPr marL="0" indent="0">
              <a:buNone/>
            </a:pPr>
            <a:r>
              <a:rPr lang="en-US" altLang="en-US" sz="1800"/>
              <a:t>Farmers often prefer to stick with traditional local suppliers after trying the online store once.</a:t>
            </a:r>
            <a:endParaRPr lang="en-US" altLang="en-US" sz="1800"/>
          </a:p>
          <a:p>
            <a:endParaRPr lang="en-US" altLang="en-US" sz="1800"/>
          </a:p>
          <a:p>
            <a:endParaRPr lang="en-US" alt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65785"/>
          </a:xfrm>
        </p:spPr>
        <p:txBody>
          <a:bodyPr>
            <a:normAutofit fontScale="90000"/>
          </a:bodyPr>
          <a:p>
            <a:r>
              <a:rPr lang="en-US" altLang="en-US" b="1"/>
              <a:t>Opportunity</a:t>
            </a:r>
            <a:endParaRPr lang="en-US" altLang="en-US" b="1"/>
          </a:p>
        </p:txBody>
      </p:sp>
      <p:sp>
        <p:nvSpPr>
          <p:cNvPr id="3" name="Content Placeholder 2"/>
          <p:cNvSpPr>
            <a:spLocks noGrp="1"/>
          </p:cNvSpPr>
          <p:nvPr>
            <p:ph idx="1"/>
          </p:nvPr>
        </p:nvSpPr>
        <p:spPr>
          <a:xfrm>
            <a:off x="838200" y="1016635"/>
            <a:ext cx="10515600" cy="5160645"/>
          </a:xfrm>
        </p:spPr>
        <p:txBody>
          <a:bodyPr>
            <a:noAutofit/>
          </a:bodyPr>
          <a:p>
            <a:r>
              <a:rPr lang="en-US" altLang="en-US" sz="1800" b="1"/>
              <a:t>Rural Digital Adoption is Rising:</a:t>
            </a:r>
            <a:endParaRPr lang="en-US" altLang="en-US" sz="1800" b="1"/>
          </a:p>
          <a:p>
            <a:pPr marL="0" indent="0">
              <a:buNone/>
            </a:pPr>
            <a:r>
              <a:rPr lang="en-US" altLang="en-US" sz="1800"/>
              <a:t>With government initiatives promoting digital India, more rural users are coming online, increasing the potential user base.</a:t>
            </a:r>
            <a:endParaRPr lang="en-US" altLang="en-US" sz="1800"/>
          </a:p>
          <a:p>
            <a:r>
              <a:rPr lang="en-US" altLang="en-US" sz="1800" b="1"/>
              <a:t>Partnership with Local Agri Stores:</a:t>
            </a:r>
            <a:endParaRPr lang="en-US" altLang="en-US" sz="1800"/>
          </a:p>
          <a:p>
            <a:pPr marL="0" indent="0">
              <a:buNone/>
            </a:pPr>
            <a:r>
              <a:rPr lang="en-US" altLang="en-US" sz="1800"/>
              <a:t>The store can partner with local agri-retailers to serve as fulfillment centers or help farmers place orders online.</a:t>
            </a:r>
            <a:endParaRPr lang="en-US" altLang="en-US" sz="1800"/>
          </a:p>
          <a:p>
            <a:r>
              <a:rPr lang="en-US" altLang="en-US" sz="1800" b="1"/>
              <a:t>Mobile App with Offline Mode:</a:t>
            </a:r>
            <a:endParaRPr lang="en-US" altLang="en-US" sz="1800" b="1"/>
          </a:p>
          <a:p>
            <a:pPr marL="0" indent="0">
              <a:buNone/>
            </a:pPr>
            <a:r>
              <a:rPr lang="en-US" altLang="en-US" sz="1800"/>
              <a:t>Developing a lightweight app that can work offline and sync when connected can help users with limited internet access.</a:t>
            </a:r>
            <a:endParaRPr lang="en-US" altLang="en-US" sz="1800"/>
          </a:p>
          <a:p>
            <a:r>
              <a:rPr lang="en-US" altLang="en-US" sz="1800" b="1"/>
              <a:t>Agri Advisory Services:</a:t>
            </a:r>
            <a:endParaRPr lang="en-US" altLang="en-US" sz="1800" b="1"/>
          </a:p>
          <a:p>
            <a:pPr marL="0" indent="0">
              <a:buNone/>
            </a:pPr>
            <a:r>
              <a:rPr lang="en-US" altLang="en-US" sz="1800"/>
              <a:t>Offering free expert advice, weather forecasts, crop selection tools, and instructional videos can build trust and drive user engagement.</a:t>
            </a:r>
            <a:endParaRPr lang="en-US" altLang="en-US" sz="1800"/>
          </a:p>
          <a:p>
            <a:r>
              <a:rPr lang="en-US" altLang="en-US" sz="1800" b="1"/>
              <a:t> Regional Language Support &amp; Voice Navigation:</a:t>
            </a:r>
            <a:endParaRPr lang="en-US" altLang="en-US" sz="1800" b="1"/>
          </a:p>
          <a:p>
            <a:pPr marL="0" indent="0">
              <a:buNone/>
            </a:pPr>
            <a:r>
              <a:rPr lang="en-US" altLang="en-US" sz="1800"/>
              <a:t>Adding voice-assisted navigation and full support for regional languages can significantly increase usability.</a:t>
            </a:r>
            <a:endParaRPr lang="en-US" altLang="en-US" sz="1800"/>
          </a:p>
          <a:p>
            <a:r>
              <a:rPr lang="en-US" altLang="en-US" sz="1800" b="1"/>
              <a:t> Government &amp; NGO Collaboration:</a:t>
            </a:r>
            <a:endParaRPr lang="en-US" altLang="en-US" sz="1800" b="1"/>
          </a:p>
          <a:p>
            <a:pPr marL="0" indent="0">
              <a:buNone/>
            </a:pPr>
            <a:r>
              <a:rPr lang="en-US" altLang="en-US" sz="1800"/>
              <a:t>Working with agricultural extension programs, NGOs, and government bodies can help build credibility and reach.</a:t>
            </a:r>
            <a:endParaRPr lang="en-US" altLang="en-US" sz="1800"/>
          </a:p>
          <a:p>
            <a:r>
              <a:rPr lang="en-US" altLang="en-US" sz="1800" b="1"/>
              <a:t> Subscription Model for Regular Inputs:</a:t>
            </a:r>
            <a:endParaRPr lang="en-US" altLang="en-US" sz="1800" b="1"/>
          </a:p>
          <a:p>
            <a:endParaRPr lang="en-US" altLang="en-US" sz="1800"/>
          </a:p>
          <a:p>
            <a:endParaRPr lang="en-US" altLang="en-US"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t>Purpose Statement (Goals):</a:t>
            </a:r>
            <a:endParaRPr lang="en-US" altLang="en-US" b="1"/>
          </a:p>
        </p:txBody>
      </p:sp>
      <p:sp>
        <p:nvSpPr>
          <p:cNvPr id="3" name="Content Placeholder 2"/>
          <p:cNvSpPr>
            <a:spLocks noGrp="1"/>
          </p:cNvSpPr>
          <p:nvPr>
            <p:ph idx="1"/>
          </p:nvPr>
        </p:nvSpPr>
        <p:spPr/>
        <p:txBody>
          <a:bodyPr>
            <a:normAutofit/>
          </a:bodyPr>
          <a:p>
            <a:r>
              <a:rPr lang="en-US" altLang="en-US" sz="1800" b="1"/>
              <a:t>Improve Access to Agricultural Inputs:</a:t>
            </a:r>
            <a:endParaRPr lang="en-US" altLang="en-US" sz="1800" b="1"/>
          </a:p>
          <a:p>
            <a:pPr marL="0" indent="0">
              <a:buNone/>
            </a:pPr>
            <a:r>
              <a:rPr lang="en-US" altLang="en-US" sz="1800"/>
              <a:t>Ensure timely and affordable access to seeds, fertilizers, pesticides, equipment, and tools for farmers, especially in remote areas.</a:t>
            </a:r>
            <a:endParaRPr lang="en-US" altLang="en-US" sz="1800"/>
          </a:p>
          <a:p>
            <a:r>
              <a:rPr lang="en-US" altLang="en-US" sz="1800" b="1"/>
              <a:t>Empower Farmers Through Digital Tools:</a:t>
            </a:r>
            <a:endParaRPr lang="en-US" altLang="en-US" sz="1800" b="1"/>
          </a:p>
          <a:p>
            <a:pPr marL="0" indent="0">
              <a:buNone/>
            </a:pPr>
            <a:r>
              <a:rPr lang="en-US" altLang="en-US" sz="1800"/>
              <a:t>Leverage technology to educate and assist farmers in making informed purchasing decisions, improving crop outcomes and profitability.</a:t>
            </a:r>
            <a:endParaRPr lang="en-US" altLang="en-US" sz="1800"/>
          </a:p>
          <a:p>
            <a:r>
              <a:rPr lang="en-US" altLang="en-US" sz="1800" b="1"/>
              <a:t>Bridge the Rural-Urban Supply Gap:</a:t>
            </a:r>
            <a:endParaRPr lang="en-US" altLang="en-US" sz="1800" b="1"/>
          </a:p>
          <a:p>
            <a:pPr marL="0" indent="0">
              <a:buNone/>
            </a:pPr>
            <a:r>
              <a:rPr lang="en-US" altLang="en-US" sz="1800"/>
              <a:t>Eliminate middlemen and supply chain inefficiencies by directly connecting suppliers with end-users via a digital marketplace.</a:t>
            </a:r>
            <a:endParaRPr lang="en-US" altLang="en-US" sz="1800"/>
          </a:p>
          <a:p>
            <a:pPr marL="0" indent="0">
              <a:buNone/>
            </a:pPr>
            <a:endParaRPr lang="en-US" altLang="en-US" sz="2000"/>
          </a:p>
          <a:p>
            <a:endParaRPr lang="en-US" altLang="en-US" sz="2000"/>
          </a:p>
          <a:p>
            <a:endParaRPr lang="en-US"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t>Goals</a:t>
            </a:r>
            <a:endParaRPr lang="en-US" b="1"/>
          </a:p>
        </p:txBody>
      </p:sp>
      <p:sp>
        <p:nvSpPr>
          <p:cNvPr id="3" name="Content Placeholder 2"/>
          <p:cNvSpPr>
            <a:spLocks noGrp="1"/>
          </p:cNvSpPr>
          <p:nvPr>
            <p:ph idx="1"/>
          </p:nvPr>
        </p:nvSpPr>
        <p:spPr/>
        <p:txBody>
          <a:bodyPr>
            <a:normAutofit/>
          </a:bodyPr>
          <a:p>
            <a:r>
              <a:rPr lang="en-US" altLang="en-US" sz="1800" b="1"/>
              <a:t>Enhance Convenience and Transparency:</a:t>
            </a:r>
            <a:endParaRPr lang="en-US" altLang="en-US" sz="1800" b="1"/>
          </a:p>
          <a:p>
            <a:pPr marL="0" indent="0">
              <a:buNone/>
            </a:pPr>
            <a:r>
              <a:rPr lang="en-US" altLang="en-US" sz="1800"/>
              <a:t>Offer a user-friendly, multilingual platform with detailed product information, pricing, and customer reviews to foster trust and transparency.</a:t>
            </a:r>
            <a:endParaRPr lang="en-US" altLang="en-US" sz="1800"/>
          </a:p>
          <a:p>
            <a:r>
              <a:rPr lang="en-US" altLang="en-US" sz="1800" b="1"/>
              <a:t>Promote Sustainable and Informed Farming Practices:</a:t>
            </a:r>
            <a:endParaRPr lang="en-US" altLang="en-US" sz="1800" b="1"/>
          </a:p>
          <a:p>
            <a:pPr marL="0" indent="0">
              <a:buNone/>
            </a:pPr>
            <a:r>
              <a:rPr lang="en-US" altLang="en-US" sz="1800"/>
              <a:t>Provide access to advisory services, eco-friendly products, and region-specific recommendations to encourage sustainable agriculture.</a:t>
            </a:r>
            <a:endParaRPr lang="en-US" altLang="en-US" sz="1800"/>
          </a:p>
          <a:p>
            <a:r>
              <a:rPr lang="en-US" altLang="en-US" sz="1800" b="1"/>
              <a:t>Stimulate Rural Economic Development:</a:t>
            </a:r>
            <a:endParaRPr lang="en-US" altLang="en-US" sz="1800" b="1"/>
          </a:p>
          <a:p>
            <a:pPr marL="0" indent="0">
              <a:buNone/>
            </a:pPr>
            <a:r>
              <a:rPr lang="en-US" altLang="en-US" sz="1800"/>
              <a:t>Support the digital inclusion of rural communities and promote entrepreneurship through affiliate partnerships or local store integrations.</a:t>
            </a:r>
            <a:endParaRPr lang="en-US" altLang="en-US" sz="1800"/>
          </a:p>
          <a:p>
            <a:endParaRPr lang="en-US" altLang="en-US"/>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t>Project Objectives:</a:t>
            </a:r>
            <a:endParaRPr lang="en-US" altLang="en-US" b="1"/>
          </a:p>
        </p:txBody>
      </p:sp>
      <p:sp>
        <p:nvSpPr>
          <p:cNvPr id="3" name="Content Placeholder 2"/>
          <p:cNvSpPr>
            <a:spLocks noGrp="1"/>
          </p:cNvSpPr>
          <p:nvPr>
            <p:ph idx="1"/>
          </p:nvPr>
        </p:nvSpPr>
        <p:spPr>
          <a:xfrm>
            <a:off x="838200" y="1483360"/>
            <a:ext cx="10515600" cy="4693920"/>
          </a:xfrm>
        </p:spPr>
        <p:txBody>
          <a:bodyPr>
            <a:normAutofit fontScale="30000"/>
          </a:bodyPr>
          <a:p>
            <a:r>
              <a:rPr lang="en-US" altLang="en-US" sz="6000" b="1"/>
              <a:t>To Develop a User-Friendly E-commerce Platform:</a:t>
            </a:r>
            <a:endParaRPr lang="en-US" altLang="en-US" sz="6000" b="1"/>
          </a:p>
          <a:p>
            <a:pPr marL="0" indent="0">
              <a:buNone/>
            </a:pPr>
            <a:r>
              <a:rPr lang="en-US" altLang="en-US" sz="6000"/>
              <a:t>Create a responsive, easy-to-navigate website and mobile app tailored for farmers and agricultural businesses, including support for multiple regional languages.</a:t>
            </a:r>
            <a:endParaRPr lang="en-US" altLang="en-US" sz="6000"/>
          </a:p>
          <a:p>
            <a:r>
              <a:rPr lang="en-US" altLang="en-US" sz="6000" b="1"/>
              <a:t>To Increase Accessibility of Quality Agricultural Products:</a:t>
            </a:r>
            <a:endParaRPr lang="en-US" altLang="en-US" sz="6000"/>
          </a:p>
          <a:p>
            <a:pPr marL="0" indent="0">
              <a:buNone/>
            </a:pPr>
            <a:r>
              <a:rPr lang="en-US" altLang="en-US" sz="6000"/>
              <a:t>Ensure timely availability of verified seeds, fertilizers, pesticides, tools, and equipment across urban and rural areas.</a:t>
            </a:r>
            <a:endParaRPr lang="en-US" altLang="en-US" sz="6000"/>
          </a:p>
          <a:p>
            <a:r>
              <a:rPr lang="en-US" altLang="en-US" sz="6000" b="1"/>
              <a:t>To Enhance Farmer Awareness and Digital Literacy:</a:t>
            </a:r>
            <a:endParaRPr lang="en-US" altLang="en-US" sz="6000" b="1"/>
          </a:p>
          <a:p>
            <a:pPr marL="0" indent="0">
              <a:buNone/>
            </a:pPr>
            <a:r>
              <a:rPr lang="en-US" altLang="en-US" sz="6000"/>
              <a:t>Provide training materials, how-to guides, and customer support to help farmers effectively use the platform and make informed purchase decisions.</a:t>
            </a:r>
            <a:endParaRPr lang="en-US" altLang="en-US" sz="6000"/>
          </a:p>
          <a:p>
            <a:r>
              <a:rPr lang="en-US" altLang="en-US" sz="6000" b="1"/>
              <a:t>To Integrate Region-Based Product Recommendations:</a:t>
            </a:r>
            <a:endParaRPr lang="en-US" altLang="en-US" sz="6000"/>
          </a:p>
          <a:p>
            <a:pPr marL="0" indent="0">
              <a:buNone/>
            </a:pPr>
            <a:r>
              <a:rPr lang="en-US" altLang="en-US" sz="6000"/>
              <a:t>Offer location-specific suggestions based on climate, soil type, and crop patterns to increase yield and minimize waste.</a:t>
            </a:r>
            <a:endParaRPr lang="en-US" altLang="en-US" sz="6000"/>
          </a:p>
          <a:p>
            <a:endParaRPr lang="en-US" altLang="en-US" sz="6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49325"/>
          </a:xfrm>
        </p:spPr>
        <p:txBody>
          <a:bodyPr/>
          <a:p>
            <a:r>
              <a:rPr lang="en-US" altLang="en-US" b="1"/>
              <a:t>Project Objectives:</a:t>
            </a:r>
            <a:endParaRPr lang="en-US" altLang="en-US" b="1"/>
          </a:p>
        </p:txBody>
      </p:sp>
      <p:sp>
        <p:nvSpPr>
          <p:cNvPr id="3" name="Content Placeholder 2"/>
          <p:cNvSpPr>
            <a:spLocks noGrp="1"/>
          </p:cNvSpPr>
          <p:nvPr>
            <p:ph idx="1"/>
          </p:nvPr>
        </p:nvSpPr>
        <p:spPr>
          <a:xfrm>
            <a:off x="838200" y="1315085"/>
            <a:ext cx="10515600" cy="4862195"/>
          </a:xfrm>
        </p:spPr>
        <p:txBody>
          <a:bodyPr>
            <a:noAutofit/>
          </a:bodyPr>
          <a:p>
            <a:r>
              <a:rPr lang="en-US" altLang="en-US" sz="1800" b="1">
                <a:sym typeface="+mn-ea"/>
              </a:rPr>
              <a:t>To Establish a Reliable Logistics and Delivery System:</a:t>
            </a:r>
            <a:endParaRPr lang="en-US" altLang="en-US" sz="1800" b="1"/>
          </a:p>
          <a:p>
            <a:pPr marL="0" indent="0">
              <a:buNone/>
            </a:pPr>
            <a:r>
              <a:rPr lang="en-US" altLang="en-US" sz="1800">
                <a:sym typeface="+mn-ea"/>
              </a:rPr>
              <a:t>Partner with local delivery networks or set up distribution hubs to ensure last-mile delivery even in remote areas.</a:t>
            </a:r>
            <a:endParaRPr lang="en-US" altLang="en-US" sz="1800"/>
          </a:p>
          <a:p>
            <a:r>
              <a:rPr lang="en-US" altLang="en-US" sz="1800" b="1">
                <a:sym typeface="+mn-ea"/>
              </a:rPr>
              <a:t>To Build Trust Through Transparency and Quality Assurance:</a:t>
            </a:r>
            <a:endParaRPr lang="en-US" altLang="en-US" sz="1800" b="1"/>
          </a:p>
          <a:p>
            <a:pPr marL="0" indent="0">
              <a:buNone/>
            </a:pPr>
            <a:r>
              <a:rPr lang="en-US" altLang="en-US" sz="1800">
                <a:sym typeface="+mn-ea"/>
              </a:rPr>
              <a:t>Display verified seller information, product certifications, customer reviews, and return/refund policies to gain user confidence.</a:t>
            </a:r>
            <a:endParaRPr lang="en-US" altLang="en-US" sz="1800"/>
          </a:p>
          <a:p>
            <a:r>
              <a:rPr lang="en-US" altLang="en-US" sz="1800">
                <a:sym typeface="+mn-ea"/>
              </a:rPr>
              <a:t>T</a:t>
            </a:r>
            <a:r>
              <a:rPr lang="en-US" altLang="en-US" sz="1800" b="1">
                <a:sym typeface="+mn-ea"/>
              </a:rPr>
              <a:t>o Promote Sustainability and Eco-Friendly Practices:</a:t>
            </a:r>
            <a:endParaRPr lang="en-US" altLang="en-US" sz="1800" b="1"/>
          </a:p>
          <a:p>
            <a:pPr marL="0" indent="0">
              <a:buNone/>
            </a:pPr>
            <a:r>
              <a:rPr lang="en-US" altLang="en-US" sz="1800">
                <a:sym typeface="+mn-ea"/>
              </a:rPr>
              <a:t>Feature organic and environmentally friendly products, and promote their benefits through educational campaigns.</a:t>
            </a:r>
            <a:endParaRPr lang="en-US" altLang="en-US" sz="1800"/>
          </a:p>
          <a:p>
            <a:endParaRPr lang="en-US" altLang="en-US" sz="2400"/>
          </a:p>
          <a:p>
            <a:endParaRPr lang="en-US" altLang="en-US" sz="2400"/>
          </a:p>
          <a:p>
            <a:endParaRPr lang="en-US" altLang="en-US" sz="13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b="1">
                <a:sym typeface="+mn-ea"/>
              </a:rPr>
              <a:t>Project Objectives:</a:t>
            </a:r>
            <a:endParaRPr lang="en-US"/>
          </a:p>
        </p:txBody>
      </p:sp>
      <p:sp>
        <p:nvSpPr>
          <p:cNvPr id="3" name="Content Placeholder 2"/>
          <p:cNvSpPr>
            <a:spLocks noGrp="1"/>
          </p:cNvSpPr>
          <p:nvPr>
            <p:ph idx="1"/>
          </p:nvPr>
        </p:nvSpPr>
        <p:spPr>
          <a:xfrm>
            <a:off x="838200" y="1537970"/>
            <a:ext cx="10515600" cy="4639310"/>
          </a:xfrm>
        </p:spPr>
        <p:txBody>
          <a:bodyPr>
            <a:normAutofit lnSpcReduction="20000"/>
          </a:bodyPr>
          <a:p>
            <a:pPr marL="0" indent="0">
              <a:buNone/>
            </a:pPr>
            <a:endParaRPr lang="en-US" altLang="en-US"/>
          </a:p>
          <a:p>
            <a:r>
              <a:rPr lang="en-US" altLang="en-US" sz="1800" b="1">
                <a:sym typeface="+mn-ea"/>
              </a:rPr>
              <a:t>To Foster Partnerships with Agri-Experts and Institutions:</a:t>
            </a:r>
            <a:endParaRPr lang="en-US" altLang="en-US" sz="1800" b="1"/>
          </a:p>
          <a:p>
            <a:pPr marL="0" indent="0">
              <a:buNone/>
            </a:pPr>
            <a:r>
              <a:rPr lang="en-US" altLang="en-US" sz="1800">
                <a:sym typeface="+mn-ea"/>
              </a:rPr>
              <a:t>Collaborate with agricultural universities, NGOs, and government schemes to enhance platform credibility and outreach.</a:t>
            </a:r>
            <a:endParaRPr lang="en-US" altLang="en-US" sz="1800"/>
          </a:p>
          <a:p>
            <a:r>
              <a:rPr lang="en-US" altLang="en-US" sz="1800" b="1">
                <a:sym typeface="+mn-ea"/>
              </a:rPr>
              <a:t>To Monitor and Improve Platform Performance:</a:t>
            </a:r>
            <a:endParaRPr lang="en-US" altLang="en-US" sz="1800" b="1"/>
          </a:p>
          <a:p>
            <a:pPr marL="0" indent="0">
              <a:buNone/>
            </a:pPr>
            <a:r>
              <a:rPr lang="en-US" altLang="en-US" sz="1800">
                <a:sym typeface="+mn-ea"/>
              </a:rPr>
              <a:t>Use analytics to track user behavior, sales trends, and regional demand to continuously refine offerings and services.</a:t>
            </a:r>
            <a:endParaRPr lang="en-US" altLang="en-US" sz="1800"/>
          </a:p>
          <a:p>
            <a:r>
              <a:rPr lang="en-US" altLang="en-US" sz="1800" b="1">
                <a:sym typeface="+mn-ea"/>
              </a:rPr>
              <a:t>To Achieve Scalability and Long-Term Viability:</a:t>
            </a:r>
            <a:endParaRPr lang="en-US" altLang="en-US" sz="1800" b="1"/>
          </a:p>
          <a:p>
            <a:pPr marL="0" indent="0">
              <a:buNone/>
            </a:pPr>
            <a:r>
              <a:rPr lang="en-US" altLang="en-US" sz="1800">
                <a:sym typeface="+mn-ea"/>
              </a:rPr>
              <a:t>Build a sustainable business model that allows for expansion into new regions and integration of additional agri-services (e.g., crop advisory, weather updates, and farm financing).</a:t>
            </a:r>
            <a:endParaRPr lang="en-US" sz="18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12455</Words>
  <Application>WPS Slides</Application>
  <PresentationFormat>Widescreen</PresentationFormat>
  <Paragraphs>277</Paragraphs>
  <Slides>20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vt:lpstr>
      <vt:lpstr>SimSun</vt:lpstr>
      <vt:lpstr>Wingdings</vt:lpstr>
      <vt:lpstr>Calibri</vt:lpstr>
      <vt:lpstr>Wingdings</vt:lpstr>
      <vt:lpstr>Microsoft YaHei</vt:lpstr>
      <vt:lpstr>Arial Unicode MS</vt:lpstr>
      <vt:lpstr>Calibri Light</vt:lpstr>
      <vt:lpstr>Office Theme</vt:lpstr>
      <vt:lpstr>PROJECT PROPOSAL GUIDELINES</vt:lpstr>
      <vt:lpstr>Situation</vt:lpstr>
      <vt:lpstr>Problem:</vt:lpstr>
      <vt:lpstr>Opportunity</vt:lpstr>
      <vt:lpstr>Purpose Statement (Goals):</vt:lpstr>
      <vt:lpstr>Goals</vt:lpstr>
      <vt:lpstr>Project Objectives:</vt:lpstr>
      <vt:lpstr>Project Objectives:</vt:lpstr>
      <vt:lpstr>PowerPoint 演示文稿</vt:lpstr>
      <vt:lpstr>Success Criteria:</vt:lpstr>
      <vt:lpstr>Success Criteria:</vt:lpstr>
      <vt:lpstr>Methods/Approach:</vt:lpstr>
      <vt:lpstr>Methods/Approach:</vt:lpstr>
      <vt:lpstr>Methods/Approach:</vt:lpstr>
      <vt:lpstr>Resources:</vt:lpstr>
      <vt:lpstr>Resources:</vt:lpstr>
      <vt:lpstr>Risks:</vt:lpstr>
      <vt:lpstr>Risks:</vt:lpstr>
      <vt:lpstr>Dependencies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PROPOSAL GUIDELINES</dc:title>
  <dc:creator>Jaishree Tamilselvan</dc:creator>
  <cp:lastModifiedBy>jai shree</cp:lastModifiedBy>
  <cp:revision>4</cp:revision>
  <dcterms:created xsi:type="dcterms:W3CDTF">2025-04-15T12:18:00Z</dcterms:created>
  <dcterms:modified xsi:type="dcterms:W3CDTF">2025-04-17T03:05:15Z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DB36F46156D5453EA46D12E72F2546B4_13</vt:lpwstr>
  </property>
  <property fmtid="{D5CDD505-2E9C-101B-9397-08002B2CF9AE}" pid="3" name="KSOProductBuildVer">
    <vt:lpwstr>1033-12.2.0.20795</vt:lpwstr>
  </property>
</Properties>
</file>