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3" r:id="rId8"/>
    <p:sldId id="264" r:id="rId9"/>
    <p:sldId id="266" r:id="rId10"/>
    <p:sldId id="267" r:id="rId11"/>
    <p:sldId id="268" r:id="rId12"/>
    <p:sldId id="26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5809B07B-615F-43E1-8A66-F53B38472817}"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4099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25-Feb-25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21268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91095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7531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418552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353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01805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040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9189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95232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EB55BF3-CF37-4AB6-88B6-B207B08E4F49}" type="datetimeFigureOut">
              <a:rPr lang="en-US" smtClean="0"/>
              <a:t>25-Feb-25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09B07B-615F-43E1-8A66-F53B38472817}"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39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B55BF3-CF37-4AB6-88B6-B207B08E4F49}" type="datetimeFigureOut">
              <a:rPr lang="en-US" smtClean="0"/>
              <a:t>25-Feb-25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350757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B55BF3-CF37-4AB6-88B6-B207B08E4F49}" type="datetimeFigureOut">
              <a:rPr lang="en-US" smtClean="0"/>
              <a:t>25-Feb-25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09B07B-615F-43E1-8A66-F53B38472817}"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6700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B55BF3-CF37-4AB6-88B6-B207B08E4F49}" type="datetimeFigureOut">
              <a:rPr lang="en-US" smtClean="0"/>
              <a:t>25-Feb-25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09B07B-615F-43E1-8A66-F53B38472817}"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683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B55BF3-CF37-4AB6-88B6-B207B08E4F49}" type="datetimeFigureOut">
              <a:rPr lang="en-US" smtClean="0"/>
              <a:t>25-Feb-25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410629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25-Feb-25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6459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EB55BF3-CF37-4AB6-88B6-B207B08E4F49}" type="datetimeFigureOut">
              <a:rPr lang="en-US" smtClean="0"/>
              <a:t>25-Feb-25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09B07B-615F-43E1-8A66-F53B38472817}" type="slidenum">
              <a:rPr lang="en-US" smtClean="0"/>
              <a:t>‹#›</a:t>
            </a:fld>
            <a:endParaRPr lang="en-US"/>
          </a:p>
        </p:txBody>
      </p:sp>
    </p:spTree>
    <p:extLst>
      <p:ext uri="{BB962C8B-B14F-4D97-AF65-F5344CB8AC3E}">
        <p14:creationId xmlns:p14="http://schemas.microsoft.com/office/powerpoint/2010/main" val="1544786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B55BF3-CF37-4AB6-88B6-B207B08E4F49}" type="datetimeFigureOut">
              <a:rPr lang="en-US" smtClean="0"/>
              <a:t>25-Feb-25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809B07B-615F-43E1-8A66-F53B38472817}" type="slidenum">
              <a:rPr lang="en-US" smtClean="0"/>
              <a:t>‹#›</a:t>
            </a:fld>
            <a:endParaRPr lang="en-US"/>
          </a:p>
        </p:txBody>
      </p:sp>
    </p:spTree>
    <p:extLst>
      <p:ext uri="{BB962C8B-B14F-4D97-AF65-F5344CB8AC3E}">
        <p14:creationId xmlns:p14="http://schemas.microsoft.com/office/powerpoint/2010/main" val="4017104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40C8A10-3DB0-431D-9772-23381DBEDE3E}"/>
              </a:ext>
            </a:extLst>
          </p:cNvPr>
          <p:cNvSpPr txBox="1"/>
          <p:nvPr/>
        </p:nvSpPr>
        <p:spPr>
          <a:xfrm>
            <a:off x="4585252" y="2266121"/>
            <a:ext cx="3631096" cy="461665"/>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First National Bank [FNB]</a:t>
            </a:r>
          </a:p>
        </p:txBody>
      </p:sp>
      <p:sp>
        <p:nvSpPr>
          <p:cNvPr id="5" name="TextBox 4">
            <a:extLst>
              <a:ext uri="{FF2B5EF4-FFF2-40B4-BE49-F238E27FC236}">
                <a16:creationId xmlns:a16="http://schemas.microsoft.com/office/drawing/2014/main" id="{2CB03267-2B9B-4EE0-A375-C0D15574B888}"/>
              </a:ext>
            </a:extLst>
          </p:cNvPr>
          <p:cNvSpPr txBox="1"/>
          <p:nvPr/>
        </p:nvSpPr>
        <p:spPr>
          <a:xfrm>
            <a:off x="2372139" y="4121426"/>
            <a:ext cx="3857787" cy="369332"/>
          </a:xfrm>
          <a:prstGeom prst="rect">
            <a:avLst/>
          </a:prstGeom>
          <a:noFill/>
        </p:spPr>
        <p:txBody>
          <a:bodyPr wrap="none" rtlCol="0">
            <a:spAutoFit/>
          </a:bodyPr>
          <a:lstStyle/>
          <a:p>
            <a:r>
              <a:rPr lang="en-US" b="1" dirty="0"/>
              <a:t>Prepared </a:t>
            </a:r>
            <a:r>
              <a:rPr lang="en-US" b="1" dirty="0">
                <a:latin typeface="Calibri" panose="020F0502020204030204" pitchFamily="34" charset="0"/>
                <a:cs typeface="Calibri" panose="020F0502020204030204" pitchFamily="34" charset="0"/>
              </a:rPr>
              <a:t>By</a:t>
            </a:r>
            <a:r>
              <a:rPr lang="en-US" b="1" dirty="0"/>
              <a:t>: Ketankumar Fulbandhe</a:t>
            </a:r>
          </a:p>
        </p:txBody>
      </p:sp>
      <p:sp>
        <p:nvSpPr>
          <p:cNvPr id="6" name="TextBox 5">
            <a:extLst>
              <a:ext uri="{FF2B5EF4-FFF2-40B4-BE49-F238E27FC236}">
                <a16:creationId xmlns:a16="http://schemas.microsoft.com/office/drawing/2014/main" id="{655B73A6-B728-4D55-91A6-B2FAB25266E7}"/>
              </a:ext>
            </a:extLst>
          </p:cNvPr>
          <p:cNvSpPr txBox="1"/>
          <p:nvPr/>
        </p:nvSpPr>
        <p:spPr>
          <a:xfrm>
            <a:off x="8045016" y="4121426"/>
            <a:ext cx="1845377" cy="369332"/>
          </a:xfrm>
          <a:prstGeom prst="rect">
            <a:avLst/>
          </a:prstGeom>
          <a:noFill/>
        </p:spPr>
        <p:txBody>
          <a:bodyPr wrap="none" rtlCol="0">
            <a:spAutoFit/>
          </a:bodyPr>
          <a:lstStyle/>
          <a:p>
            <a:r>
              <a:rPr lang="en-US" b="1" dirty="0">
                <a:latin typeface="Calibri" panose="020F0502020204030204" pitchFamily="34" charset="0"/>
                <a:cs typeface="Calibri" panose="020F0502020204030204" pitchFamily="34" charset="0"/>
              </a:rPr>
              <a:t>Date</a:t>
            </a:r>
            <a:r>
              <a:rPr lang="en-US" b="1" dirty="0"/>
              <a:t>:23/02/2025</a:t>
            </a:r>
          </a:p>
        </p:txBody>
      </p:sp>
      <p:sp>
        <p:nvSpPr>
          <p:cNvPr id="7" name="TextBox 6">
            <a:extLst>
              <a:ext uri="{FF2B5EF4-FFF2-40B4-BE49-F238E27FC236}">
                <a16:creationId xmlns:a16="http://schemas.microsoft.com/office/drawing/2014/main" id="{B5E83F42-F923-443C-AA55-6964335232A6}"/>
              </a:ext>
            </a:extLst>
          </p:cNvPr>
          <p:cNvSpPr txBox="1"/>
          <p:nvPr/>
        </p:nvSpPr>
        <p:spPr>
          <a:xfrm>
            <a:off x="4857595" y="2727786"/>
            <a:ext cx="2809359" cy="369332"/>
          </a:xfrm>
          <a:prstGeom prst="rect">
            <a:avLst/>
          </a:prstGeom>
          <a:noFill/>
        </p:spPr>
        <p:txBody>
          <a:bodyPr wrap="none" rtlCol="0">
            <a:spAutoFit/>
          </a:bodyPr>
          <a:lstStyle/>
          <a:p>
            <a:r>
              <a:rPr lang="en-US" dirty="0">
                <a:latin typeface="Calibri" panose="020F0502020204030204" pitchFamily="34" charset="0"/>
                <a:cs typeface="Calibri" panose="020F0502020204030204" pitchFamily="34" charset="0"/>
              </a:rPr>
              <a:t>Project Proposal Guidelines </a:t>
            </a:r>
          </a:p>
        </p:txBody>
      </p:sp>
    </p:spTree>
    <p:extLst>
      <p:ext uri="{BB962C8B-B14F-4D97-AF65-F5344CB8AC3E}">
        <p14:creationId xmlns:p14="http://schemas.microsoft.com/office/powerpoint/2010/main" val="8123536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199956"/>
            <a:ext cx="9601200" cy="1304925"/>
          </a:xfrm>
        </p:spPr>
        <p:txBody>
          <a:bodyPr/>
          <a:lstStyle/>
          <a:p>
            <a:pPr algn="l"/>
            <a:r>
              <a:rPr lang="en-US" u="sng" dirty="0">
                <a:latin typeface="Calibri" panose="020F0502020204030204" pitchFamily="34" charset="0"/>
                <a:cs typeface="Calibri" panose="020F0502020204030204" pitchFamily="34" charset="0"/>
              </a:rPr>
              <a:t>Technology</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768626" y="1205326"/>
            <a:ext cx="10535478" cy="4877421"/>
          </a:xfrm>
        </p:spPr>
        <p:txBody>
          <a:bodyPr>
            <a:normAutofit fontScale="62500" lnSpcReduction="20000"/>
          </a:bodyPr>
          <a:lstStyle/>
          <a:p>
            <a:pPr marL="0" indent="0">
              <a:buNone/>
            </a:pPr>
            <a:r>
              <a:rPr lang="en-US" dirty="0">
                <a:latin typeface="Calibri" panose="020F0502020204030204" pitchFamily="34" charset="0"/>
                <a:cs typeface="Calibri" panose="020F0502020204030204" pitchFamily="34" charset="0"/>
              </a:rPr>
              <a:t>Microsoft Word/Excel, Confluence ,Balsamiq, </a:t>
            </a:r>
            <a:r>
              <a:rPr lang="en-US" dirty="0" err="1">
                <a:latin typeface="Calibri" panose="020F0502020204030204" pitchFamily="34" charset="0"/>
                <a:cs typeface="Calibri" panose="020F0502020204030204" pitchFamily="34" charset="0"/>
              </a:rPr>
              <a:t>Figma</a:t>
            </a:r>
            <a:r>
              <a:rPr lang="en-US" dirty="0">
                <a:latin typeface="Calibri" panose="020F0502020204030204" pitchFamily="34" charset="0"/>
                <a:cs typeface="Calibri" panose="020F0502020204030204" pitchFamily="34" charset="0"/>
              </a:rPr>
              <a:t>, Microsoft Visio, JIRA, Trello Power BI, Tableau</a:t>
            </a:r>
          </a:p>
          <a:p>
            <a:pPr marL="0" indent="0">
              <a:buNone/>
            </a:pPr>
            <a:r>
              <a:rPr lang="en-US" dirty="0">
                <a:latin typeface="Calibri" panose="020F0502020204030204" pitchFamily="34" charset="0"/>
                <a:cs typeface="Calibri" panose="020F0502020204030204" pitchFamily="34" charset="0"/>
              </a:rPr>
              <a:t>Microsoft Visio, Draw.io, MySQL Workbench, ER/Studio</a:t>
            </a:r>
          </a:p>
          <a:p>
            <a:pPr marL="0" indent="0">
              <a:buNone/>
            </a:pPr>
            <a:r>
              <a:rPr lang="en-US" dirty="0">
                <a:latin typeface="Calibri" panose="020F0502020204030204" pitchFamily="34" charset="0"/>
                <a:cs typeface="Calibri" panose="020F0502020204030204" pitchFamily="34" charset="0"/>
              </a:rPr>
              <a:t>React.js, Angular, Vue.js, Bootstrap, CSS </a:t>
            </a:r>
          </a:p>
          <a:p>
            <a:pPr marL="0" indent="0">
              <a:buNone/>
            </a:pPr>
            <a:r>
              <a:rPr lang="en-US" dirty="0">
                <a:latin typeface="Calibri" panose="020F0502020204030204" pitchFamily="34" charset="0"/>
                <a:cs typeface="Calibri" panose="020F0502020204030204" pitchFamily="34" charset="0"/>
              </a:rPr>
              <a:t>Java, Node.js, RESTful APIs.</a:t>
            </a:r>
          </a:p>
          <a:p>
            <a:pPr marL="0" indent="0">
              <a:buNone/>
            </a:pPr>
            <a:r>
              <a:rPr lang="en-US" dirty="0">
                <a:latin typeface="Calibri" panose="020F0502020204030204" pitchFamily="34" charset="0"/>
                <a:cs typeface="Calibri" panose="020F0502020204030204" pitchFamily="34" charset="0"/>
              </a:rPr>
              <a:t>MySQL, Microsoft SQL Server</a:t>
            </a:r>
          </a:p>
          <a:p>
            <a:pPr marL="0" indent="0">
              <a:buNone/>
            </a:pPr>
            <a:r>
              <a:rPr lang="en-US" dirty="0">
                <a:latin typeface="Calibri" panose="020F0502020204030204" pitchFamily="34" charset="0"/>
                <a:cs typeface="Calibri" panose="020F0502020204030204" pitchFamily="34" charset="0"/>
              </a:rPr>
              <a:t>On-Premise: VMware, Windows/Linux Servers, AWS, Azure, Google Cloud</a:t>
            </a:r>
          </a:p>
          <a:p>
            <a:pPr marL="0" indent="0">
              <a:buNone/>
            </a:pPr>
            <a:r>
              <a:rPr lang="en-US" dirty="0">
                <a:latin typeface="Calibri" panose="020F0502020204030204" pitchFamily="34" charset="0"/>
                <a:cs typeface="Calibri" panose="020F0502020204030204" pitchFamily="34" charset="0"/>
              </a:rPr>
              <a:t>Functional Testing: Selenium, </a:t>
            </a:r>
            <a:r>
              <a:rPr lang="en-US" dirty="0" err="1">
                <a:latin typeface="Calibri" panose="020F0502020204030204" pitchFamily="34" charset="0"/>
                <a:cs typeface="Calibri" panose="020F0502020204030204" pitchFamily="34" charset="0"/>
              </a:rPr>
              <a:t>Katalon</a:t>
            </a:r>
            <a:endParaRPr lang="en-US" dirty="0">
              <a:latin typeface="Calibri" panose="020F0502020204030204" pitchFamily="34" charset="0"/>
              <a:cs typeface="Calibri" panose="020F0502020204030204" pitchFamily="34" charset="0"/>
            </a:endParaRPr>
          </a:p>
          <a:p>
            <a:pPr marL="0" indent="0">
              <a:buNone/>
            </a:pPr>
            <a:r>
              <a:rPr lang="en-US" dirty="0">
                <a:latin typeface="Calibri" panose="020F0502020204030204" pitchFamily="34" charset="0"/>
                <a:cs typeface="Calibri" panose="020F0502020204030204" pitchFamily="34" charset="0"/>
              </a:rPr>
              <a:t>Performance Testing: JMeter, LoadRunner</a:t>
            </a:r>
          </a:p>
          <a:p>
            <a:pPr marL="0" indent="0">
              <a:buNone/>
            </a:pPr>
            <a:r>
              <a:rPr lang="en-US" dirty="0">
                <a:latin typeface="Calibri" panose="020F0502020204030204" pitchFamily="34" charset="0"/>
                <a:cs typeface="Calibri" panose="020F0502020204030204" pitchFamily="34" charset="0"/>
              </a:rPr>
              <a:t>Security Testing: OWASP ZAP, Burp Suite</a:t>
            </a:r>
          </a:p>
          <a:p>
            <a:pPr marL="0" indent="0">
              <a:buNone/>
            </a:pPr>
            <a:r>
              <a:rPr lang="en-US" dirty="0">
                <a:latin typeface="Calibri" panose="020F0502020204030204" pitchFamily="34" charset="0"/>
                <a:cs typeface="Calibri" panose="020F0502020204030204" pitchFamily="34" charset="0"/>
              </a:rPr>
              <a:t>Bug Tracking: JIRA, </a:t>
            </a:r>
          </a:p>
          <a:p>
            <a:pPr marL="0" indent="0">
              <a:buNone/>
            </a:pPr>
            <a:r>
              <a:rPr lang="en-US" dirty="0">
                <a:latin typeface="Calibri" panose="020F0502020204030204" pitchFamily="34" charset="0"/>
                <a:cs typeface="Calibri" panose="020F0502020204030204" pitchFamily="34" charset="0"/>
              </a:rPr>
              <a:t>CI/CD &amp; DevOps: Jenkins, GitLab CI/CD, Azure DevOps, Docker, Kubernetes.</a:t>
            </a:r>
          </a:p>
          <a:p>
            <a:pPr marL="0" indent="0">
              <a:buNone/>
            </a:pPr>
            <a:r>
              <a:rPr lang="en-US" dirty="0">
                <a:latin typeface="Calibri" panose="020F0502020204030204" pitchFamily="34" charset="0"/>
                <a:cs typeface="Calibri" panose="020F0502020204030204" pitchFamily="34" charset="0"/>
              </a:rPr>
              <a:t>Monitoring: New Relic, Prometheus, Splunk</a:t>
            </a:r>
          </a:p>
          <a:p>
            <a:pPr marL="0" indent="0">
              <a:buNone/>
            </a:pPr>
            <a:r>
              <a:rPr lang="en-US" dirty="0">
                <a:latin typeface="Calibri" panose="020F0502020204030204" pitchFamily="34" charset="0"/>
                <a:cs typeface="Calibri" panose="020F0502020204030204" pitchFamily="34" charset="0"/>
              </a:rPr>
              <a:t>Version Control: Git, Bitbucket,</a:t>
            </a:r>
          </a:p>
          <a:p>
            <a:pPr marL="0" indent="0">
              <a:buNone/>
            </a:pPr>
            <a:r>
              <a:rPr lang="en-US" dirty="0">
                <a:latin typeface="Calibri" panose="020F0502020204030204" pitchFamily="34" charset="0"/>
                <a:cs typeface="Calibri" panose="020F0502020204030204" pitchFamily="34" charset="0"/>
              </a:rPr>
              <a:t>Post-Go Live Monitoring: Nagios, ELK Stack (Elasticsearch, Logstash, Kibana)</a:t>
            </a:r>
          </a:p>
          <a:p>
            <a:pPr marL="0" indent="0">
              <a:buNone/>
            </a:pPr>
            <a:r>
              <a:rPr lang="en-US" dirty="0">
                <a:latin typeface="Calibri" panose="020F0502020204030204" pitchFamily="34" charset="0"/>
                <a:cs typeface="Calibri" panose="020F0502020204030204" pitchFamily="34" charset="0"/>
              </a:rPr>
              <a:t>Help Desk: ServiceNow, Zendesk</a:t>
            </a:r>
          </a:p>
        </p:txBody>
      </p:sp>
    </p:spTree>
    <p:extLst>
      <p:ext uri="{BB962C8B-B14F-4D97-AF65-F5344CB8AC3E}">
        <p14:creationId xmlns:p14="http://schemas.microsoft.com/office/powerpoint/2010/main" val="284041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475698"/>
            <a:ext cx="9601200" cy="1304925"/>
          </a:xfrm>
        </p:spPr>
        <p:txBody>
          <a:bodyPr/>
          <a:lstStyle/>
          <a:p>
            <a:pPr algn="l"/>
            <a:r>
              <a:rPr lang="en-US" u="sng" dirty="0">
                <a:latin typeface="Calibri" panose="020F0502020204030204" pitchFamily="34" charset="0"/>
                <a:cs typeface="Calibri" panose="020F0502020204030204" pitchFamily="34" charset="0"/>
              </a:rPr>
              <a:t>Risks: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828261" y="1780623"/>
            <a:ext cx="10535478" cy="4877421"/>
          </a:xfrm>
        </p:spPr>
        <p:txBody>
          <a:bodyPr>
            <a:normAutofit/>
          </a:bodyPr>
          <a:lstStyle/>
          <a:p>
            <a:r>
              <a:rPr lang="en-US" dirty="0">
                <a:latin typeface="Calibri" panose="020F0502020204030204" pitchFamily="34" charset="0"/>
                <a:cs typeface="Calibri" panose="020F0502020204030204" pitchFamily="34" charset="0"/>
              </a:rPr>
              <a:t>The existing system has been in use for 10+ years, making adaptation difficult for long-time users.</a:t>
            </a:r>
          </a:p>
          <a:p>
            <a:r>
              <a:rPr lang="en-US" dirty="0">
                <a:latin typeface="Calibri" panose="020F0502020204030204" pitchFamily="34" charset="0"/>
                <a:cs typeface="Calibri" panose="020F0502020204030204" pitchFamily="34" charset="0"/>
              </a:rPr>
              <a:t>In Waterfall, changes are difficult once a phase is completed, leading to costly rework if requirements are not fully captured early.</a:t>
            </a:r>
          </a:p>
          <a:p>
            <a:r>
              <a:rPr lang="en-US" dirty="0">
                <a:latin typeface="Calibri" panose="020F0502020204030204" pitchFamily="34" charset="0"/>
                <a:cs typeface="Calibri" panose="020F0502020204030204" pitchFamily="34" charset="0"/>
              </a:rPr>
              <a:t>Improvements in usability, speed, and support efficiency are difficult to quantify, making it harder for management to see ROI.</a:t>
            </a:r>
          </a:p>
          <a:p>
            <a:r>
              <a:rPr lang="en-US" dirty="0">
                <a:latin typeface="Calibri" panose="020F0502020204030204" pitchFamily="34" charset="0"/>
                <a:cs typeface="Calibri" panose="020F0502020204030204" pitchFamily="34" charset="0"/>
              </a:rPr>
              <a:t>Dependencies between sequential phases may cause delays if issues arise in earlier stages, impacting overall timelines.</a:t>
            </a:r>
          </a:p>
        </p:txBody>
      </p:sp>
    </p:spTree>
    <p:extLst>
      <p:ext uri="{BB962C8B-B14F-4D97-AF65-F5344CB8AC3E}">
        <p14:creationId xmlns:p14="http://schemas.microsoft.com/office/powerpoint/2010/main" val="12209941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475698"/>
            <a:ext cx="9601200" cy="1304925"/>
          </a:xfrm>
        </p:spPr>
        <p:txBody>
          <a:bodyPr/>
          <a:lstStyle/>
          <a:p>
            <a:pPr algn="l"/>
            <a:r>
              <a:rPr lang="en-US" u="sng" dirty="0">
                <a:latin typeface="Calibri" panose="020F0502020204030204" pitchFamily="34" charset="0"/>
                <a:cs typeface="Calibri" panose="020F0502020204030204" pitchFamily="34" charset="0"/>
              </a:rPr>
              <a:t>Dependencies: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828261" y="1780623"/>
            <a:ext cx="10535478" cy="4877421"/>
          </a:xfrm>
        </p:spPr>
        <p:txBody>
          <a:bodyPr>
            <a:normAutofit/>
          </a:bodyPr>
          <a:lstStyle/>
          <a:p>
            <a:r>
              <a:rPr lang="en-US" dirty="0">
                <a:latin typeface="Calibri" panose="020F0502020204030204" pitchFamily="34" charset="0"/>
                <a:cs typeface="Calibri" panose="020F0502020204030204" pitchFamily="34" charset="0"/>
              </a:rPr>
              <a:t>Success depends on capturing detailed and complete requirements early, as changes later in Waterfall are costly.</a:t>
            </a:r>
          </a:p>
          <a:p>
            <a:r>
              <a:rPr lang="en-US" dirty="0">
                <a:latin typeface="Calibri" panose="020F0502020204030204" pitchFamily="34" charset="0"/>
                <a:cs typeface="Calibri" panose="020F0502020204030204" pitchFamily="34" charset="0"/>
              </a:rPr>
              <a:t>Ensuring quality before deployment is critical, as fixing issues post-implementation is time-consuming.</a:t>
            </a:r>
          </a:p>
          <a:p>
            <a:r>
              <a:rPr lang="en-US" dirty="0">
                <a:latin typeface="Calibri" panose="020F0502020204030204" pitchFamily="34" charset="0"/>
                <a:cs typeface="Calibri" panose="020F0502020204030204" pitchFamily="34" charset="0"/>
              </a:rPr>
              <a:t>A structured training plan and phased rollout are necessary to reduce resistance and enhance user confidence.</a:t>
            </a:r>
          </a:p>
          <a:p>
            <a:r>
              <a:rPr lang="en-US" dirty="0">
                <a:latin typeface="Calibri" panose="020F0502020204030204" pitchFamily="34" charset="0"/>
                <a:cs typeface="Calibri" panose="020F0502020204030204" pitchFamily="34" charset="0"/>
              </a:rPr>
              <a:t>KPIs, comparative reports, and Power BI/Tableau dashboards will be used to demonstrate system improvements and ROI.</a:t>
            </a:r>
          </a:p>
        </p:txBody>
      </p:sp>
    </p:spTree>
    <p:extLst>
      <p:ext uri="{BB962C8B-B14F-4D97-AF65-F5344CB8AC3E}">
        <p14:creationId xmlns:p14="http://schemas.microsoft.com/office/powerpoint/2010/main" val="2780429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Situation</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lstStyle/>
          <a:p>
            <a:r>
              <a:rPr lang="en-US" dirty="0">
                <a:latin typeface="Calibri" panose="020F0502020204030204" pitchFamily="34" charset="0"/>
                <a:cs typeface="Calibri" panose="020F0502020204030204" pitchFamily="34" charset="0"/>
              </a:rPr>
              <a:t>First National Bank (FNB) provides various insurance products, including life, vehicle, home, and credit protection insurance. Customers access these services through FNB’s digital banking platform, but the current system lacks efficiency in application, management, and claims processing. Enhancing digital insurance services will improve customer satisfaction and operational effectiveness.</a:t>
            </a:r>
          </a:p>
        </p:txBody>
      </p:sp>
    </p:spTree>
    <p:extLst>
      <p:ext uri="{BB962C8B-B14F-4D97-AF65-F5344CB8AC3E}">
        <p14:creationId xmlns:p14="http://schemas.microsoft.com/office/powerpoint/2010/main" val="13938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Problem</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 The existing process consist of lengthy forms, unclear requirements, and no instant eligibility checks which make the process lengthy.</a:t>
            </a:r>
          </a:p>
          <a:p>
            <a:r>
              <a:rPr lang="en-US" dirty="0">
                <a:latin typeface="Calibri" panose="020F0502020204030204" pitchFamily="34" charset="0"/>
                <a:cs typeface="Calibri" panose="020F0502020204030204" pitchFamily="34" charset="0"/>
              </a:rPr>
              <a:t>Customers cannot easily update policies or track claims in real time.</a:t>
            </a:r>
          </a:p>
          <a:p>
            <a:r>
              <a:rPr lang="en-US" dirty="0">
                <a:latin typeface="Calibri" panose="020F0502020204030204" pitchFamily="34" charset="0"/>
                <a:cs typeface="Calibri" panose="020F0502020204030204" pitchFamily="34" charset="0"/>
              </a:rPr>
              <a:t>No automated premium deductions, limited personalized recommendations, and no seamless link between banking and insurance policies.</a:t>
            </a:r>
          </a:p>
          <a:p>
            <a:r>
              <a:rPr lang="en-US" dirty="0">
                <a:latin typeface="Calibri" panose="020F0502020204030204" pitchFamily="34" charset="0"/>
                <a:cs typeface="Calibri" panose="020F0502020204030204" pitchFamily="34" charset="0"/>
              </a:rPr>
              <a:t>Fraudulent claims due to weak verification processes, lack of biometric authentication, and unsecured document submission.</a:t>
            </a:r>
          </a:p>
        </p:txBody>
      </p:sp>
    </p:spTree>
    <p:extLst>
      <p:ext uri="{BB962C8B-B14F-4D97-AF65-F5344CB8AC3E}">
        <p14:creationId xmlns:p14="http://schemas.microsoft.com/office/powerpoint/2010/main" val="3592482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Opportunity</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lnSpcReduction="10000"/>
          </a:bodyPr>
          <a:lstStyle/>
          <a:p>
            <a:r>
              <a:rPr lang="en-US" dirty="0">
                <a:latin typeface="Calibri" panose="020F0502020204030204" pitchFamily="34" charset="0"/>
                <a:cs typeface="Calibri" panose="020F0502020204030204" pitchFamily="34" charset="0"/>
              </a:rPr>
              <a:t>Risk assessment for instant pre-approvals and pre-filled applications using existing banking data.</a:t>
            </a:r>
          </a:p>
          <a:p>
            <a:r>
              <a:rPr lang="en-US" dirty="0">
                <a:latin typeface="Calibri" panose="020F0502020204030204" pitchFamily="34" charset="0"/>
                <a:cs typeface="Calibri" panose="020F0502020204030204" pitchFamily="34" charset="0"/>
              </a:rPr>
              <a:t>Allow customers to modify policies and track claims in real-time via web and mobile platforms.</a:t>
            </a:r>
          </a:p>
          <a:p>
            <a:r>
              <a:rPr lang="en-US" dirty="0">
                <a:latin typeface="Calibri" panose="020F0502020204030204" pitchFamily="34" charset="0"/>
                <a:cs typeface="Calibri" panose="020F0502020204030204" pitchFamily="34" charset="0"/>
              </a:rPr>
              <a:t>Automated premium payments, personalized policy suggestions based on financial data, and easy claim settlements linked to bank accounts.</a:t>
            </a:r>
          </a:p>
          <a:p>
            <a:r>
              <a:rPr lang="en-US" dirty="0">
                <a:latin typeface="Calibri" panose="020F0502020204030204" pitchFamily="34" charset="0"/>
                <a:cs typeface="Calibri" panose="020F0502020204030204" pitchFamily="34" charset="0"/>
              </a:rPr>
              <a:t>Biometric authentication for policy changes, secure document uploads, and fraud detection for claims processing.</a:t>
            </a:r>
          </a:p>
        </p:txBody>
      </p:sp>
    </p:spTree>
    <p:extLst>
      <p:ext uri="{BB962C8B-B14F-4D97-AF65-F5344CB8AC3E}">
        <p14:creationId xmlns:p14="http://schemas.microsoft.com/office/powerpoint/2010/main" val="4007119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p:txBody>
          <a:bodyPr/>
          <a:lstStyle/>
          <a:p>
            <a:pPr algn="l"/>
            <a:r>
              <a:rPr lang="en-US" u="sng" dirty="0">
                <a:latin typeface="Calibri" panose="020F0502020204030204" pitchFamily="34" charset="0"/>
                <a:cs typeface="Calibri" panose="020F0502020204030204" pitchFamily="34" charset="0"/>
              </a:rPr>
              <a:t>Purpose Statement</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p:txBody>
          <a:bodyPr>
            <a:normAutofit/>
          </a:bodyPr>
          <a:lstStyle/>
          <a:p>
            <a:r>
              <a:rPr lang="en-US" sz="2000" dirty="0">
                <a:latin typeface="Calibri" panose="020F0502020204030204" pitchFamily="34" charset="0"/>
                <a:cs typeface="Calibri" panose="020F0502020204030204" pitchFamily="34" charset="0"/>
              </a:rPr>
              <a:t>The purpose of enhancing FNB’s digital insurance services is to simplify applications, improve policy management, integrate with banking services, and strengthen security. By leveraging Risk assessments, automated processes, and advanced fraud detection, FNB aims to enhance customer experience and operational efficiency.</a:t>
            </a:r>
          </a:p>
        </p:txBody>
      </p:sp>
    </p:spTree>
    <p:extLst>
      <p:ext uri="{BB962C8B-B14F-4D97-AF65-F5344CB8AC3E}">
        <p14:creationId xmlns:p14="http://schemas.microsoft.com/office/powerpoint/2010/main" val="815038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295400" y="982663"/>
            <a:ext cx="9601200" cy="1303337"/>
          </a:xfrm>
        </p:spPr>
        <p:txBody>
          <a:bodyPr/>
          <a:lstStyle/>
          <a:p>
            <a:pPr algn="l"/>
            <a:r>
              <a:rPr lang="en-US" u="sng" dirty="0">
                <a:latin typeface="Calibri" panose="020F0502020204030204" pitchFamily="34" charset="0"/>
                <a:cs typeface="Calibri" panose="020F0502020204030204" pitchFamily="34" charset="0"/>
              </a:rPr>
              <a:t>Project Objectives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1099930" y="2125662"/>
            <a:ext cx="9601200" cy="3749675"/>
          </a:xfrm>
        </p:spPr>
        <p:txBody>
          <a:bodyPr>
            <a:normAutofit fontScale="92500" lnSpcReduction="10000"/>
          </a:bodyPr>
          <a:lstStyle/>
          <a:p>
            <a:r>
              <a:rPr lang="en-US" dirty="0">
                <a:latin typeface="Calibri" panose="020F0502020204030204" pitchFamily="34" charset="0"/>
                <a:cs typeface="Calibri" panose="020F0502020204030204" pitchFamily="34" charset="0"/>
              </a:rPr>
              <a:t>Identify and choose the most suitable insurance banking solution based on design criteria, specifications, and business requirements.</a:t>
            </a:r>
          </a:p>
          <a:p>
            <a:r>
              <a:rPr lang="en-US" dirty="0">
                <a:latin typeface="Calibri" panose="020F0502020204030204" pitchFamily="34" charset="0"/>
                <a:cs typeface="Calibri" panose="020F0502020204030204" pitchFamily="34" charset="0"/>
              </a:rPr>
              <a:t>Develop a prototype of the selected solution and conduct thorough testing to ensure functionality, security, and user-friendliness.</a:t>
            </a:r>
          </a:p>
          <a:p>
            <a:r>
              <a:rPr lang="en-US" dirty="0">
                <a:latin typeface="Calibri" panose="020F0502020204030204" pitchFamily="34" charset="0"/>
                <a:cs typeface="Calibri" panose="020F0502020204030204" pitchFamily="34" charset="0"/>
              </a:rPr>
              <a:t>Ensure smooth integration of the insurance solution with FNB’s existing banking infrastructure for automated transactions and real-time updates.</a:t>
            </a:r>
          </a:p>
          <a:p>
            <a:r>
              <a:rPr lang="en-US" dirty="0">
                <a:latin typeface="Calibri" panose="020F0502020204030204" pitchFamily="34" charset="0"/>
                <a:cs typeface="Calibri" panose="020F0502020204030204" pitchFamily="34" charset="0"/>
              </a:rPr>
              <a:t>Implement biometric authentication, two-factor authentication (2FA), and fraud detection to protect customer data and transactions.</a:t>
            </a:r>
          </a:p>
          <a:p>
            <a:r>
              <a:rPr lang="en-US" dirty="0">
                <a:latin typeface="Calibri" panose="020F0502020204030204" pitchFamily="34" charset="0"/>
                <a:cs typeface="Calibri" panose="020F0502020204030204" pitchFamily="34" charset="0"/>
              </a:rPr>
              <a:t>Create an built-in digital platform with self-service options, real-time notifications, and customer support.</a:t>
            </a:r>
          </a:p>
        </p:txBody>
      </p:sp>
    </p:spTree>
    <p:extLst>
      <p:ext uri="{BB962C8B-B14F-4D97-AF65-F5344CB8AC3E}">
        <p14:creationId xmlns:p14="http://schemas.microsoft.com/office/powerpoint/2010/main" val="673446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p:nvPr>
        </p:nvSpPr>
        <p:spPr>
          <a:xfrm>
            <a:off x="1295402" y="982132"/>
            <a:ext cx="9601196" cy="1303867"/>
          </a:xfrm>
        </p:spPr>
        <p:txBody>
          <a:bodyPr/>
          <a:lstStyle/>
          <a:p>
            <a:pPr algn="l"/>
            <a:r>
              <a:rPr lang="en-US" u="sng" dirty="0">
                <a:latin typeface="Calibri" panose="020F0502020204030204" pitchFamily="34" charset="0"/>
                <a:cs typeface="Calibri" panose="020F0502020204030204" pitchFamily="34" charset="0"/>
              </a:rPr>
              <a:t>Success Criteria</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1"/>
          </p:nvPr>
        </p:nvSpPr>
        <p:spPr>
          <a:xfrm>
            <a:off x="1295401" y="2398643"/>
            <a:ext cx="9601196" cy="3750366"/>
          </a:xfrm>
        </p:spPr>
        <p:txBody>
          <a:bodyPr>
            <a:normAutofit/>
          </a:bodyPr>
          <a:lstStyle/>
          <a:p>
            <a:r>
              <a:rPr lang="en-US" dirty="0">
                <a:latin typeface="Calibri" panose="020F0502020204030204" pitchFamily="34" charset="0"/>
                <a:cs typeface="Calibri" panose="020F0502020204030204" pitchFamily="34" charset="0"/>
              </a:rPr>
              <a:t>Ensure that insurance-related information, collateral, forms, and documents are easily accessible through digital platforms, reducing manual dependency.</a:t>
            </a:r>
          </a:p>
          <a:p>
            <a:r>
              <a:rPr lang="en-US" dirty="0">
                <a:latin typeface="Calibri" panose="020F0502020204030204" pitchFamily="34" charset="0"/>
                <a:cs typeface="Calibri" panose="020F0502020204030204" pitchFamily="34" charset="0"/>
              </a:rPr>
              <a:t>Enhance system reliability and minimize downtime to ensure uninterrupted access to insurance services.</a:t>
            </a:r>
          </a:p>
          <a:p>
            <a:r>
              <a:rPr lang="en-US" dirty="0">
                <a:latin typeface="Calibri" panose="020F0502020204030204" pitchFamily="34" charset="0"/>
                <a:cs typeface="Calibri" panose="020F0502020204030204" pitchFamily="34" charset="0"/>
              </a:rPr>
              <a:t>Optimize system performance to reduce wait times for transactions, claims processing, and customer requests.</a:t>
            </a:r>
          </a:p>
        </p:txBody>
      </p:sp>
    </p:spTree>
    <p:extLst>
      <p:ext uri="{BB962C8B-B14F-4D97-AF65-F5344CB8AC3E}">
        <p14:creationId xmlns:p14="http://schemas.microsoft.com/office/powerpoint/2010/main" val="1392165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993915" y="982663"/>
            <a:ext cx="9601200" cy="1303337"/>
          </a:xfrm>
        </p:spPr>
        <p:txBody>
          <a:bodyPr/>
          <a:lstStyle/>
          <a:p>
            <a:pPr algn="l"/>
            <a:r>
              <a:rPr lang="en-US" u="sng" dirty="0">
                <a:latin typeface="Calibri" panose="020F0502020204030204" pitchFamily="34" charset="0"/>
                <a:cs typeface="Calibri" panose="020F0502020204030204" pitchFamily="34" charset="0"/>
              </a:rPr>
              <a:t>Methods And Approach</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993915" y="2160035"/>
            <a:ext cx="10495720" cy="3896207"/>
          </a:xfrm>
        </p:spPr>
        <p:txBody>
          <a:bodyPr>
            <a:normAutofit fontScale="70000" lnSpcReduction="20000"/>
          </a:bodyPr>
          <a:lstStyle/>
          <a:p>
            <a:r>
              <a:rPr lang="en-US" dirty="0">
                <a:latin typeface="Calibri" panose="020F0502020204030204" pitchFamily="34" charset="0"/>
                <a:cs typeface="Calibri" panose="020F0502020204030204" pitchFamily="34" charset="0"/>
              </a:rPr>
              <a:t>The project follows a Waterfall Model, ensuring a structured, phase-by-phase approach for efficient selection, implementation, and deployment of the insurance banking system.</a:t>
            </a:r>
          </a:p>
          <a:p>
            <a:r>
              <a:rPr lang="en-US" dirty="0">
                <a:latin typeface="Calibri" panose="020F0502020204030204" pitchFamily="34" charset="0"/>
                <a:cs typeface="Calibri" panose="020F0502020204030204" pitchFamily="34" charset="0"/>
              </a:rPr>
              <a:t>A committee is formed with key stakeholders to define selection criteria and evaluation frameworks, ensuring alignment with business value and regulatory compliance. Tools like JIRA are used to track decision points.</a:t>
            </a:r>
          </a:p>
          <a:p>
            <a:r>
              <a:rPr lang="en-US" dirty="0">
                <a:latin typeface="Calibri" panose="020F0502020204030204" pitchFamily="34" charset="0"/>
                <a:cs typeface="Calibri" panose="020F0502020204030204" pitchFamily="34" charset="0"/>
              </a:rPr>
              <a:t>Business needs are gathered through stakeholder workshops, prioritizing customer-centric features like seamless policy management and claims processing. Requirements are documented in the BRD and SRS, supported by visual reporting in Power BI for better analysis.</a:t>
            </a:r>
          </a:p>
          <a:p>
            <a:r>
              <a:rPr lang="en-US" dirty="0">
                <a:latin typeface="Calibri" panose="020F0502020204030204" pitchFamily="34" charset="0"/>
                <a:cs typeface="Calibri" panose="020F0502020204030204" pitchFamily="34" charset="0"/>
              </a:rPr>
              <a:t>The selected system is configured, integrated, and thoroughly tested. Compliance and security are ensured while JIRA is used for task tracking. Customer priorities are reviewed in sprint meetings, though Waterfall follows a linear approach.</a:t>
            </a:r>
          </a:p>
          <a:p>
            <a:r>
              <a:rPr lang="en-US" dirty="0">
                <a:latin typeface="Calibri" panose="020F0502020204030204" pitchFamily="34" charset="0"/>
                <a:cs typeface="Calibri" panose="020F0502020204030204" pitchFamily="34" charset="0"/>
              </a:rPr>
              <a:t>Training materials and process guides are created. A support framework is established with escalation procedures.</a:t>
            </a:r>
          </a:p>
          <a:p>
            <a:r>
              <a:rPr lang="en-US" dirty="0">
                <a:latin typeface="Calibri" panose="020F0502020204030204" pitchFamily="34" charset="0"/>
                <a:cs typeface="Calibri" panose="020F0502020204030204" pitchFamily="34" charset="0"/>
              </a:rPr>
              <a:t>A final readiness check ensures system stability before deployment. Post-launch monitoring is conducted, and Power BI dashboards track system performance.</a:t>
            </a:r>
          </a:p>
        </p:txBody>
      </p:sp>
    </p:spTree>
    <p:extLst>
      <p:ext uri="{BB962C8B-B14F-4D97-AF65-F5344CB8AC3E}">
        <p14:creationId xmlns:p14="http://schemas.microsoft.com/office/powerpoint/2010/main" val="2001722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C0798-3925-412B-BE21-671E9AEA8BAC}"/>
              </a:ext>
            </a:extLst>
          </p:cNvPr>
          <p:cNvSpPr>
            <a:spLocks noGrp="1"/>
          </p:cNvSpPr>
          <p:nvPr>
            <p:ph type="title" idx="4294967295"/>
          </p:nvPr>
        </p:nvSpPr>
        <p:spPr>
          <a:xfrm>
            <a:off x="1073426" y="199956"/>
            <a:ext cx="9601200" cy="1304925"/>
          </a:xfrm>
        </p:spPr>
        <p:txBody>
          <a:bodyPr/>
          <a:lstStyle/>
          <a:p>
            <a:pPr algn="l"/>
            <a:r>
              <a:rPr lang="en-US" u="sng" dirty="0">
                <a:latin typeface="Calibri" panose="020F0502020204030204" pitchFamily="34" charset="0"/>
                <a:cs typeface="Calibri" panose="020F0502020204030204" pitchFamily="34" charset="0"/>
              </a:rPr>
              <a:t>Resources</a:t>
            </a:r>
          </a:p>
        </p:txBody>
      </p:sp>
      <p:sp>
        <p:nvSpPr>
          <p:cNvPr id="3" name="Content Placeholder 2">
            <a:extLst>
              <a:ext uri="{FF2B5EF4-FFF2-40B4-BE49-F238E27FC236}">
                <a16:creationId xmlns:a16="http://schemas.microsoft.com/office/drawing/2014/main" id="{EBFF5452-7E78-4A94-9FB9-FE745B0DE1E8}"/>
              </a:ext>
            </a:extLst>
          </p:cNvPr>
          <p:cNvSpPr>
            <a:spLocks noGrp="1"/>
          </p:cNvSpPr>
          <p:nvPr>
            <p:ph idx="4294967295"/>
          </p:nvPr>
        </p:nvSpPr>
        <p:spPr>
          <a:xfrm>
            <a:off x="768626" y="1205327"/>
            <a:ext cx="9601200" cy="3751262"/>
          </a:xfrm>
        </p:spPr>
        <p:txBody>
          <a:bodyPr>
            <a:normAutofit fontScale="62500" lnSpcReduction="20000"/>
          </a:bodyPr>
          <a:lstStyle/>
          <a:p>
            <a:r>
              <a:rPr lang="en-US" b="1" dirty="0">
                <a:latin typeface="Calibri" panose="020F0502020204030204" pitchFamily="34" charset="0"/>
                <a:cs typeface="Calibri" panose="020F0502020204030204" pitchFamily="34" charset="0"/>
              </a:rPr>
              <a:t>People:</a:t>
            </a:r>
            <a:r>
              <a:rPr lang="en-US" dirty="0">
                <a:latin typeface="Calibri" panose="020F0502020204030204" pitchFamily="34" charset="0"/>
                <a:cs typeface="Calibri" panose="020F0502020204030204" pitchFamily="34" charset="0"/>
              </a:rPr>
              <a:t> Project team members from Client Community and IT Services (ITS). Key roles: Business Analysts, Developers, Testers, Project Managers, Infrastructure &amp; Security Teams. External consultants for specialized areas like third-party software evaluation and integration.</a:t>
            </a:r>
          </a:p>
          <a:p>
            <a:r>
              <a:rPr lang="en-US" b="1" dirty="0">
                <a:latin typeface="Calibri" panose="020F0502020204030204" pitchFamily="34" charset="0"/>
                <a:cs typeface="Calibri" panose="020F0502020204030204" pitchFamily="34" charset="0"/>
              </a:rPr>
              <a:t>Time:</a:t>
            </a:r>
            <a:r>
              <a:rPr lang="en-US" dirty="0">
                <a:latin typeface="Calibri" panose="020F0502020204030204" pitchFamily="34" charset="0"/>
                <a:cs typeface="Calibri" panose="020F0502020204030204" pitchFamily="34" charset="0"/>
              </a:rPr>
              <a:t> The project must be implemented within 18 months, ensuring timely delivery without scope creep. Adherence to the Waterfall Model, following a structured phase-wise approach (Requirement Gathering, Design, Development, Testing, Deployment, and Maintenance).</a:t>
            </a:r>
          </a:p>
          <a:p>
            <a:r>
              <a:rPr lang="en-US" b="1" dirty="0">
                <a:latin typeface="Calibri" panose="020F0502020204030204" pitchFamily="34" charset="0"/>
                <a:cs typeface="Calibri" panose="020F0502020204030204" pitchFamily="34" charset="0"/>
              </a:rPr>
              <a:t>Budget: </a:t>
            </a:r>
            <a:r>
              <a:rPr lang="en-US" dirty="0">
                <a:latin typeface="Calibri" panose="020F0502020204030204" pitchFamily="34" charset="0"/>
                <a:cs typeface="Calibri" panose="020F0502020204030204" pitchFamily="34" charset="0"/>
              </a:rPr>
              <a:t>Total costs, including hardware, software, training, and services, will not exceed Rs. 90,000,000. </a:t>
            </a:r>
          </a:p>
          <a:p>
            <a:r>
              <a:rPr lang="en-US" dirty="0">
                <a:latin typeface="Calibri" panose="020F0502020204030204" pitchFamily="34" charset="0"/>
                <a:cs typeface="Calibri" panose="020F0502020204030204" pitchFamily="34" charset="0"/>
              </a:rPr>
              <a:t>Cost breakdown includes Infrastructure (Servers, Storage, Networking, Security): 10,000,000.</a:t>
            </a:r>
          </a:p>
          <a:p>
            <a:r>
              <a:rPr lang="en-US" dirty="0">
                <a:latin typeface="Calibri" panose="020F0502020204030204" pitchFamily="34" charset="0"/>
                <a:cs typeface="Calibri" panose="020F0502020204030204" pitchFamily="34" charset="0"/>
              </a:rPr>
              <a:t>Software licenses, development tools, and integrations: 5,000,000.</a:t>
            </a:r>
          </a:p>
          <a:p>
            <a:r>
              <a:rPr lang="en-US" dirty="0">
                <a:latin typeface="Calibri" panose="020F0502020204030204" pitchFamily="34" charset="0"/>
                <a:cs typeface="Calibri" panose="020F0502020204030204" pitchFamily="34" charset="0"/>
              </a:rPr>
              <a:t>Training programs for end-users and IT staff: 50,000,000.</a:t>
            </a:r>
          </a:p>
          <a:p>
            <a:r>
              <a:rPr lang="en-US" dirty="0">
                <a:latin typeface="Calibri" panose="020F0502020204030204" pitchFamily="34" charset="0"/>
                <a:cs typeface="Calibri" panose="020F0502020204030204" pitchFamily="34" charset="0"/>
              </a:rPr>
              <a:t>Software: 10,000,000.</a:t>
            </a:r>
          </a:p>
          <a:p>
            <a:r>
              <a:rPr lang="en-US" dirty="0">
                <a:latin typeface="Calibri" panose="020F0502020204030204" pitchFamily="34" charset="0"/>
                <a:cs typeface="Calibri" panose="020F0502020204030204" pitchFamily="34" charset="0"/>
              </a:rPr>
              <a:t>Hardware: 10,000,000.</a:t>
            </a:r>
          </a:p>
          <a:p>
            <a:r>
              <a:rPr lang="en-US" dirty="0">
                <a:latin typeface="Calibri" panose="020F0502020204030204" pitchFamily="34" charset="0"/>
                <a:cs typeface="Calibri" panose="020F0502020204030204" pitchFamily="34" charset="0"/>
              </a:rPr>
              <a:t>Other: 5,000,000.</a:t>
            </a:r>
          </a:p>
          <a:p>
            <a:pPr marL="0" indent="0">
              <a:buNone/>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026556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2353</TotalTime>
  <Words>1079</Words>
  <Application>Microsoft Office PowerPoint</Application>
  <PresentationFormat>Widescreen</PresentationFormat>
  <Paragraphs>71</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Garamond</vt:lpstr>
      <vt:lpstr>Organic</vt:lpstr>
      <vt:lpstr>PowerPoint Presentation</vt:lpstr>
      <vt:lpstr>Situation</vt:lpstr>
      <vt:lpstr>Problem</vt:lpstr>
      <vt:lpstr>Opportunity</vt:lpstr>
      <vt:lpstr>Purpose Statement</vt:lpstr>
      <vt:lpstr>Project Objectives</vt:lpstr>
      <vt:lpstr>Success Criteria</vt:lpstr>
      <vt:lpstr>Methods And Approach</vt:lpstr>
      <vt:lpstr>Resources</vt:lpstr>
      <vt:lpstr>Technology</vt:lpstr>
      <vt:lpstr>Risks:</vt:lpstr>
      <vt:lpstr>Dependencies: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70</cp:revision>
  <dcterms:created xsi:type="dcterms:W3CDTF">2025-02-23T08:51:07Z</dcterms:created>
  <dcterms:modified xsi:type="dcterms:W3CDTF">2025-02-25T17:29:40Z</dcterms:modified>
</cp:coreProperties>
</file>