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D2D"/>
    <a:srgbClr val="7D9E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9C8023-66FE-44F4-8045-749E580AC6B0}" v="30" dt="2025-04-27T16:06:22.5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EAED-BA18-40E4-9B45-EA5687104CFB}" type="datetimeFigureOut">
              <a:rPr lang="en-IN" smtClean="0"/>
              <a:t>26-04-2025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666C0E-BCFF-441A-8B03-DC1F53CCC5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852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EAED-BA18-40E4-9B45-EA5687104CFB}" type="datetimeFigureOut">
              <a:rPr lang="en-IN" smtClean="0"/>
              <a:t>26-04-2025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6C0E-BCFF-441A-8B03-DC1F53CCC5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0938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EAED-BA18-40E4-9B45-EA5687104CFB}" type="datetimeFigureOut">
              <a:rPr lang="en-IN" smtClean="0"/>
              <a:t>26-04-2025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6C0E-BCFF-441A-8B03-DC1F53CCC5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382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EAED-BA18-40E4-9B45-EA5687104CFB}" type="datetimeFigureOut">
              <a:rPr lang="en-IN" smtClean="0"/>
              <a:t>26-04-2025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6C0E-BCFF-441A-8B03-DC1F53CCC5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4286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6F64EAED-BA18-40E4-9B45-EA5687104CFB}" type="datetimeFigureOut">
              <a:rPr lang="en-IN" smtClean="0"/>
              <a:t>26-04-2025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IN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666C0E-BCFF-441A-8B03-DC1F53CCC5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5357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EAED-BA18-40E4-9B45-EA5687104CFB}" type="datetimeFigureOut">
              <a:rPr lang="en-IN" smtClean="0"/>
              <a:t>26-04-2025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6C0E-BCFF-441A-8B03-DC1F53CCC5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0045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EAED-BA18-40E4-9B45-EA5687104CFB}" type="datetimeFigureOut">
              <a:rPr lang="en-IN" smtClean="0"/>
              <a:t>26-04-2025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6C0E-BCFF-441A-8B03-DC1F53CCC5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4147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EAED-BA18-40E4-9B45-EA5687104CFB}" type="datetimeFigureOut">
              <a:rPr lang="en-IN" smtClean="0"/>
              <a:t>26-04-2025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6C0E-BCFF-441A-8B03-DC1F53CCC5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701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EAED-BA18-40E4-9B45-EA5687104CFB}" type="datetimeFigureOut">
              <a:rPr lang="en-IN" smtClean="0"/>
              <a:t>26-04-2025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6C0E-BCFF-441A-8B03-DC1F53CCC5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7897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EAED-BA18-40E4-9B45-EA5687104CFB}" type="datetimeFigureOut">
              <a:rPr lang="en-IN" smtClean="0"/>
              <a:t>26-04-2025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6C0E-BCFF-441A-8B03-DC1F53CCC5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3313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EAED-BA18-40E4-9B45-EA5687104CFB}" type="datetimeFigureOut">
              <a:rPr lang="en-IN" smtClean="0"/>
              <a:t>26-04-2025</a:t>
            </a:fld>
            <a:endParaRPr lang="en-IN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6C0E-BCFF-441A-8B03-DC1F53CCC5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889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F64EAED-BA18-40E4-9B45-EA5687104CFB}" type="datetimeFigureOut">
              <a:rPr lang="en-IN" smtClean="0"/>
              <a:t>26-04-2025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666C0E-BCFF-441A-8B03-DC1F53CCC5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756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D1DDA-34D8-33EC-2141-CF78BA0342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2988"/>
            <a:ext cx="9144000" cy="2386012"/>
          </a:xfrm>
        </p:spPr>
        <p:txBody>
          <a:bodyPr>
            <a:normAutofit fontScale="90000"/>
          </a:bodyPr>
          <a:lstStyle/>
          <a:p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iral"/>
                <a:cs typeface="Times New Roman" panose="02020603050405020304" pitchFamily="18" charset="0"/>
              </a:rPr>
              <a:t>Enhancement of CRM Tool</a:t>
            </a:r>
            <a:b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iral"/>
              </a:rPr>
            </a:br>
            <a:endParaRPr lang="en-I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iral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8C26C0-F5BC-B0C2-F258-871DC3F8B8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0741" y="3138714"/>
            <a:ext cx="9144000" cy="2386012"/>
          </a:xfrm>
          <a:noFill/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r>
              <a:rPr lang="en-IN" sz="3000" b="1" dirty="0">
                <a:effectLst>
                  <a:outerShdw blurRad="38100" dist="38100" dir="2700000" algn="tl">
                    <a:srgbClr val="00B0F0">
                      <a:alpha val="43000"/>
                    </a:srgbClr>
                  </a:outerShdw>
                </a:effectLst>
                <a:latin typeface="Airal"/>
                <a:cs typeface="Times New Roman" panose="02020603050405020304" pitchFamily="18" charset="0"/>
              </a:rPr>
              <a:t>Prepared</a:t>
            </a:r>
            <a:r>
              <a:rPr lang="en-IN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iral"/>
                <a:cs typeface="Times New Roman" panose="02020603050405020304" pitchFamily="18" charset="0"/>
              </a:rPr>
              <a:t> by</a:t>
            </a:r>
            <a:br>
              <a:rPr lang="en-IN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iral"/>
                <a:cs typeface="Times New Roman" panose="02020603050405020304" pitchFamily="18" charset="0"/>
              </a:rPr>
            </a:br>
            <a:r>
              <a:rPr lang="en-IN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iral"/>
                <a:cs typeface="Times New Roman" panose="02020603050405020304" pitchFamily="18" charset="0"/>
              </a:rPr>
              <a:t>Nallamothu Harish </a:t>
            </a:r>
          </a:p>
          <a:p>
            <a:pPr algn="l">
              <a:lnSpc>
                <a:spcPct val="100000"/>
              </a:lnSpc>
            </a:pPr>
            <a:r>
              <a:rPr lang="en-IN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iral"/>
                <a:cs typeface="Times New Roman" panose="02020603050405020304" pitchFamily="18" charset="0"/>
              </a:rPr>
              <a:t>Date:- 24-04-2025 </a:t>
            </a:r>
          </a:p>
        </p:txBody>
      </p:sp>
    </p:spTree>
    <p:extLst>
      <p:ext uri="{BB962C8B-B14F-4D97-AF65-F5344CB8AC3E}">
        <p14:creationId xmlns:p14="http://schemas.microsoft.com/office/powerpoint/2010/main" val="262830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01EC6-3BFB-DE81-8E98-5743503ED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1271" y="2128157"/>
            <a:ext cx="9989457" cy="23694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b="1" i="0" u="none" strike="noStrike" baseline="0" dirty="0">
                <a:latin typeface="Airal"/>
              </a:rPr>
              <a:t>Project Sponsor:- </a:t>
            </a:r>
            <a:r>
              <a:rPr lang="en-IN" sz="2400" i="0" u="none" strike="noStrike" baseline="0" dirty="0">
                <a:latin typeface="Airal"/>
              </a:rPr>
              <a:t>Monster.com</a:t>
            </a:r>
          </a:p>
          <a:p>
            <a:pPr marL="0" indent="0">
              <a:buNone/>
            </a:pPr>
            <a:endParaRPr lang="en-IN" sz="2400" b="1" dirty="0">
              <a:latin typeface="Airal"/>
            </a:endParaRPr>
          </a:p>
          <a:p>
            <a:pPr marL="0" indent="0">
              <a:buNone/>
            </a:pPr>
            <a:endParaRPr lang="en-IN" sz="2400" b="1" dirty="0">
              <a:latin typeface="Airal"/>
            </a:endParaRPr>
          </a:p>
          <a:p>
            <a:pPr marL="0" indent="0" algn="r">
              <a:buNone/>
            </a:pPr>
            <a:r>
              <a:rPr lang="en-IN" sz="2400" i="0" u="none" strike="noStrike" baseline="0" dirty="0">
                <a:latin typeface="Airal"/>
              </a:rPr>
              <a:t>Swapna. Ch </a:t>
            </a:r>
          </a:p>
          <a:p>
            <a:pPr marL="0" indent="0" algn="r">
              <a:buNone/>
            </a:pPr>
            <a:r>
              <a:rPr lang="en-IN" sz="2400" b="1" i="0" u="none" strike="noStrike" baseline="0" dirty="0">
                <a:latin typeface="Airal"/>
              </a:rPr>
              <a:t>Project Manager</a:t>
            </a:r>
            <a:endParaRPr lang="en-IN" sz="2400" dirty="0">
              <a:latin typeface="Airal"/>
            </a:endParaRPr>
          </a:p>
        </p:txBody>
      </p:sp>
    </p:spTree>
    <p:extLst>
      <p:ext uri="{BB962C8B-B14F-4D97-AF65-F5344CB8AC3E}">
        <p14:creationId xmlns:p14="http://schemas.microsoft.com/office/powerpoint/2010/main" val="432229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0F943-C6AF-3A07-1A30-4B584D2FB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5551"/>
            <a:ext cx="10515600" cy="625249"/>
          </a:xfrm>
        </p:spPr>
        <p:txBody>
          <a:bodyPr>
            <a:normAutofit fontScale="90000"/>
          </a:bodyPr>
          <a:lstStyle/>
          <a:p>
            <a:r>
              <a:rPr lang="en-IN" b="1" dirty="0">
                <a:latin typeface="Airal"/>
                <a:cs typeface="Times New Roman" panose="02020603050405020304" pitchFamily="18" charset="0"/>
              </a:rPr>
              <a:t>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FE896-F8B3-B43A-CFE2-DAE940B18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1111"/>
            <a:ext cx="10515600" cy="43513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Airal"/>
              </a:rPr>
              <a:t>The current CRM system is only designed for managing the sales process cycle (i.e., lead generation, prospecting, sales conversion).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Airal"/>
              </a:rPr>
              <a:t>There are no integrated features to handle post-purchase client services like onboarding, customer support, or feedback management.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Airal"/>
              </a:rPr>
              <a:t>Sales and support teams use manual methods (emails, spreadsheets, external chat apps) for post-sales interactions, leading to inefficiencies.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IN" sz="2400" dirty="0">
              <a:latin typeface="Airal"/>
            </a:endParaRPr>
          </a:p>
        </p:txBody>
      </p:sp>
    </p:spTree>
    <p:extLst>
      <p:ext uri="{BB962C8B-B14F-4D97-AF65-F5344CB8AC3E}">
        <p14:creationId xmlns:p14="http://schemas.microsoft.com/office/powerpoint/2010/main" val="1701525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3CE5C-B235-AC43-F6AC-C102C669E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3769"/>
            <a:ext cx="10515600" cy="825046"/>
          </a:xfrm>
        </p:spPr>
        <p:txBody>
          <a:bodyPr>
            <a:normAutofit/>
          </a:bodyPr>
          <a:lstStyle/>
          <a:p>
            <a:r>
              <a:rPr lang="en-IN" sz="4000" b="1" dirty="0">
                <a:latin typeface="Airal"/>
              </a:rPr>
              <a:t>Problem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3232625-6D11-58AA-981A-CD861220FB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199" y="1257652"/>
            <a:ext cx="10802257" cy="5021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035425" algn="l"/>
              </a:tabLst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iral"/>
              </a:rPr>
              <a:t>Customer Experience Gaps: 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iral"/>
              </a:rPr>
              <a:t>After the sale is closed, clients do not have a structured, consistent experience for onboarding, query resolution, or ongoing support.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035425" algn="l"/>
              </a:tabLst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iral"/>
              </a:rPr>
              <a:t>Sales Team Burden: 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iral"/>
              </a:rPr>
              <a:t>Sales executives have to manage onboarding and client questions manually, distracting them from generating new business.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035425" algn="l"/>
              </a:tabLst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iral"/>
              </a:rPr>
              <a:t>Delayed Support: 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iral"/>
              </a:rPr>
              <a:t>Lack of ticketing or live chat inside CRM leads to slow response times</a:t>
            </a:r>
            <a:r>
              <a:rPr lang="en-US" altLang="en-US" sz="2400" dirty="0">
                <a:latin typeface="Airal"/>
              </a:rPr>
              <a:t> 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iral"/>
              </a:rPr>
              <a:t>and client dissatisfaction.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035425" algn="l"/>
              </a:tabLst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iral"/>
              </a:rPr>
              <a:t>Lack of Visibility: 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iral"/>
              </a:rPr>
              <a:t>Managers have limited visibility on client support activities, </a:t>
            </a:r>
            <a:b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iral"/>
              </a:rPr>
            </a:b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iral"/>
              </a:rPr>
              <a:t>onboarding status, and client health metrics.</a:t>
            </a:r>
          </a:p>
        </p:txBody>
      </p:sp>
    </p:spTree>
    <p:extLst>
      <p:ext uri="{BB962C8B-B14F-4D97-AF65-F5344CB8AC3E}">
        <p14:creationId xmlns:p14="http://schemas.microsoft.com/office/powerpoint/2010/main" val="3397367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85D96-4682-228E-850C-F04A074B4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6466"/>
            <a:ext cx="10515600" cy="1009651"/>
          </a:xfrm>
        </p:spPr>
        <p:txBody>
          <a:bodyPr>
            <a:normAutofit/>
          </a:bodyPr>
          <a:lstStyle/>
          <a:p>
            <a:r>
              <a:rPr lang="en-IN" sz="4000" b="1" dirty="0">
                <a:latin typeface="Airal"/>
              </a:rPr>
              <a:t>Opportunity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01FAD1C-872F-CB3B-C87F-01DAA3EC55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32387" y="1306117"/>
            <a:ext cx="10321413" cy="5009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Enhance the CRM tool by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integrating post-purchase support features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like automated onboarding, ticket management, live chat, client portal, and feedback collection.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Boost client satisfaction and retention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through structured and faster service delivery.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Empower Sales and Support Teams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with automation tools, reducing manual effort and increasing productivity.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Gain competitive advantage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by providing a full client lifecycle management platform — from lead to loyalty — inside one CRM system.</a:t>
            </a:r>
          </a:p>
        </p:txBody>
      </p:sp>
    </p:spTree>
    <p:extLst>
      <p:ext uri="{BB962C8B-B14F-4D97-AF65-F5344CB8AC3E}">
        <p14:creationId xmlns:p14="http://schemas.microsoft.com/office/powerpoint/2010/main" val="109990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18C24-51A9-4488-8851-745F36322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4295"/>
            <a:ext cx="10515600" cy="813934"/>
          </a:xfrm>
        </p:spPr>
        <p:txBody>
          <a:bodyPr>
            <a:normAutofit/>
          </a:bodyPr>
          <a:lstStyle/>
          <a:p>
            <a:r>
              <a:rPr lang="en-IN" sz="4000" b="1" dirty="0">
                <a:latin typeface="Airal"/>
              </a:rPr>
              <a:t>Success Criteria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F1B234F-40AE-0981-8E4F-A968AC547D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391851"/>
            <a:ext cx="10515600" cy="4455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Improve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accessibility and visibility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of support services and onboarding materials to clients and sales teams.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Reduce response times and manual workload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by automating repetitive tasks.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Increase client satisfaction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by offering self-service options and timely support.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Enhance account retention and upselling opportunities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through better post-sales engagement</a:t>
            </a:r>
          </a:p>
        </p:txBody>
      </p:sp>
    </p:spTree>
    <p:extLst>
      <p:ext uri="{BB962C8B-B14F-4D97-AF65-F5344CB8AC3E}">
        <p14:creationId xmlns:p14="http://schemas.microsoft.com/office/powerpoint/2010/main" val="1899460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6ED31-40E2-C843-2476-C50915D24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046"/>
          </a:xfrm>
        </p:spPr>
        <p:txBody>
          <a:bodyPr>
            <a:normAutofit/>
          </a:bodyPr>
          <a:lstStyle/>
          <a:p>
            <a:pPr algn="just"/>
            <a:r>
              <a:rPr lang="en-US" sz="4000" b="1" dirty="0">
                <a:latin typeface="Airal"/>
              </a:rPr>
              <a:t>Method:- Using Waterfall Model</a:t>
            </a:r>
            <a:endParaRPr lang="en-IN" sz="4000" b="1" dirty="0">
              <a:latin typeface="Airal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A885BC0-1C9D-A7EB-2B79-5BB4AF1C8FD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190172"/>
            <a:ext cx="10515600" cy="5102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800" b="1" u="sng" dirty="0">
                <a:latin typeface="Airal"/>
              </a:rPr>
              <a:t>Approach</a:t>
            </a:r>
            <a:endParaRPr kumimoji="0" lang="en-US" altLang="en-US" sz="28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iral"/>
            </a:endParaRPr>
          </a:p>
          <a:p>
            <a:pPr marL="0" indent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Conduct a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requirement gathering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session with Sales and Support teams.</a:t>
            </a:r>
          </a:p>
          <a:p>
            <a:pPr marL="0" indent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Shortlist CRM plugins or develop add-ons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for onboarding workflows, ticket management, live chat, etc.</a:t>
            </a:r>
          </a:p>
          <a:p>
            <a:pPr marL="0" indent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Prototype and test new features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on a sample group of clients.</a:t>
            </a:r>
          </a:p>
          <a:p>
            <a:pPr marL="0" indent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Train internal users (Sales Executives, Support Staff) on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new CRM functionalities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Deploy the enhanced CRM system company-wide and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monitor initial client feedback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09397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86005-784F-E0CE-8F41-68B44B7D2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947851"/>
          </a:xfrm>
        </p:spPr>
        <p:txBody>
          <a:bodyPr>
            <a:normAutofit/>
          </a:bodyPr>
          <a:lstStyle/>
          <a:p>
            <a:r>
              <a:rPr lang="en-IN" sz="4000" b="1" dirty="0">
                <a:latin typeface="Airal"/>
                <a:cs typeface="Times New Roman" panose="02020603050405020304" pitchFamily="18" charset="0"/>
              </a:rPr>
              <a:t>Resources: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4A25AA8-1375-6921-FC82-89C728ECC70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432483"/>
            <a:ext cx="10515600" cy="4225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People: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CRM Admins, Customer Support Team, Project Manager, Business Analysts, Sales Managers, IT team, Marketing Team.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Time: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Implementation within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3-5 months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(including training and testing).</a:t>
            </a: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Budget: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Software add-ons, minor customization services  Rs. 2,00,0000/- </a:t>
            </a: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Other: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Third-party CRM consultants (if needed), evaluation workshops, minor data migration activities.</a:t>
            </a:r>
          </a:p>
        </p:txBody>
      </p:sp>
    </p:spTree>
    <p:extLst>
      <p:ext uri="{BB962C8B-B14F-4D97-AF65-F5344CB8AC3E}">
        <p14:creationId xmlns:p14="http://schemas.microsoft.com/office/powerpoint/2010/main" val="3517936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E6068-D367-5309-868D-7AB8C6B65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6018"/>
          </a:xfrm>
        </p:spPr>
        <p:txBody>
          <a:bodyPr>
            <a:normAutofit/>
          </a:bodyPr>
          <a:lstStyle/>
          <a:p>
            <a:r>
              <a:rPr lang="en-IN" sz="4000" b="1" dirty="0">
                <a:latin typeface="Airal"/>
              </a:rPr>
              <a:t>Risks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84A9D8E-09B3-2C63-FBE7-5662BB7841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1" y="1059165"/>
            <a:ext cx="10515600" cy="5563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existing CRM tool may limit integration capabilities, potentially requiring costly custom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development for some features. 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 might face resistance to change from sales and support teams who are accustomed to current workflows. 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Justifying costs to leadership will require clear ROI demonstration through metrics like churn reduction, support efficiency, and upsell improvements. 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Reliance on third-party plugins could introduce support and maintenance complexities down the line. 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 migration from existing systems could lead to temporary disruptions or data integrity issues. </a:t>
            </a:r>
          </a:p>
        </p:txBody>
      </p:sp>
    </p:spTree>
    <p:extLst>
      <p:ext uri="{BB962C8B-B14F-4D97-AF65-F5344CB8AC3E}">
        <p14:creationId xmlns:p14="http://schemas.microsoft.com/office/powerpoint/2010/main" val="1044260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60F19-4E2B-5E48-8808-1EF1C9757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9716"/>
            <a:ext cx="10515600" cy="964974"/>
          </a:xfrm>
        </p:spPr>
        <p:txBody>
          <a:bodyPr>
            <a:normAutofit/>
          </a:bodyPr>
          <a:lstStyle/>
          <a:p>
            <a:r>
              <a:rPr lang="en-IN" sz="4000" b="1" dirty="0">
                <a:latin typeface="Airal"/>
              </a:rPr>
              <a:t>Dependencies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E9C0173-5CB8-470B-C118-0778D41471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274690"/>
            <a:ext cx="105156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Training sessions and internal buy-in will be essential for successful adoption by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teams. </a:t>
            </a:r>
          </a:p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Technical expertise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is needed for integration between existing CRM and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new components. </a:t>
            </a:r>
          </a:p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Clear executive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sponsorship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will be required to approve budgets and champion the change. 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Vendor cooperation for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API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access and integration support with the existing CRM platform. </a:t>
            </a:r>
          </a:p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IT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department bandwidth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for implementation, testing, and ongoing support. </a:t>
            </a:r>
          </a:p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Documentation and knowledge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transfer processes to ensure sustainability beyond initial rollout. </a:t>
            </a:r>
          </a:p>
        </p:txBody>
      </p:sp>
    </p:spTree>
    <p:extLst>
      <p:ext uri="{BB962C8B-B14F-4D97-AF65-F5344CB8AC3E}">
        <p14:creationId xmlns:p14="http://schemas.microsoft.com/office/powerpoint/2010/main" val="24992311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110</TotalTime>
  <Words>626</Words>
  <Application>Microsoft Office PowerPoint</Application>
  <PresentationFormat>Widescreen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Airal</vt:lpstr>
      <vt:lpstr>Arial</vt:lpstr>
      <vt:lpstr>Rockwell</vt:lpstr>
      <vt:lpstr>Rockwell Condensed</vt:lpstr>
      <vt:lpstr>Wingdings</vt:lpstr>
      <vt:lpstr>Wood Type</vt:lpstr>
      <vt:lpstr>Enhancement of CRM Tool </vt:lpstr>
      <vt:lpstr>Situation</vt:lpstr>
      <vt:lpstr>Problem</vt:lpstr>
      <vt:lpstr>Opportunity</vt:lpstr>
      <vt:lpstr>Success Criteria</vt:lpstr>
      <vt:lpstr>Method:- Using Waterfall Model</vt:lpstr>
      <vt:lpstr>Resources:</vt:lpstr>
      <vt:lpstr>Risks</vt:lpstr>
      <vt:lpstr>Dependencies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Harish Nallamothu</dc:creator>
  <cp:lastModifiedBy>Harish Nallamothu</cp:lastModifiedBy>
  <cp:revision>2</cp:revision>
  <dcterms:created xsi:type="dcterms:W3CDTF">2025-04-27T14:18:10Z</dcterms:created>
  <dcterms:modified xsi:type="dcterms:W3CDTF">2025-04-27T16:08:38Z</dcterms:modified>
</cp:coreProperties>
</file>