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D2D"/>
    <a:srgbClr val="7D9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C8023-66FE-44F4-8045-749E580AC6B0}" v="30" dt="2025-04-27T16:06:2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5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9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382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28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3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04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1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70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89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331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F64EAED-BA18-40E4-9B45-EA5687104CFB}" type="datetimeFigureOut">
              <a:rPr lang="en-IN" smtClean="0"/>
              <a:t>26-04-2025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666C0E-BCFF-441A-8B03-DC1F53CCC5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56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1DDA-34D8-33EC-2141-CF78BA034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2988"/>
            <a:ext cx="9144000" cy="238601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  <a:t>Enhancement of CRM Tool</a:t>
            </a:r>
            <a:b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</a:rPr>
            </a:b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ir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26C0-F5BC-B0C2-F258-871DC3F8B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741" y="3138714"/>
            <a:ext cx="9144000" cy="2386012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IN" sz="3000" b="1" dirty="0">
                <a:effectLst>
                  <a:outerShdw blurRad="38100" dist="38100" dir="2700000" algn="tl">
                    <a:srgbClr val="00B0F0">
                      <a:alpha val="43000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  <a:t>Prepared</a:t>
            </a:r>
            <a:r>
              <a:rPr lang="en-I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  <a:t> by</a:t>
            </a:r>
            <a:br>
              <a:rPr lang="en-I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</a:br>
            <a:r>
              <a:rPr lang="en-I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  <a:t>Nallamothu Harish </a:t>
            </a:r>
          </a:p>
          <a:p>
            <a:pPr algn="l">
              <a:lnSpc>
                <a:spcPct val="100000"/>
              </a:lnSpc>
            </a:pPr>
            <a:r>
              <a:rPr lang="en-I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l"/>
                <a:cs typeface="Times New Roman" panose="02020603050405020304" pitchFamily="18" charset="0"/>
              </a:rPr>
              <a:t>Date:- 24-04-2025 </a:t>
            </a:r>
          </a:p>
        </p:txBody>
      </p:sp>
    </p:spTree>
    <p:extLst>
      <p:ext uri="{BB962C8B-B14F-4D97-AF65-F5344CB8AC3E}">
        <p14:creationId xmlns:p14="http://schemas.microsoft.com/office/powerpoint/2010/main" val="26283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1EC6-3BFB-DE81-8E98-5743503ED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271" y="2128157"/>
            <a:ext cx="9989457" cy="2369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i="0" u="none" strike="noStrike" baseline="0" dirty="0">
                <a:latin typeface="Airal"/>
              </a:rPr>
              <a:t>Project Sponsor:- </a:t>
            </a:r>
            <a:r>
              <a:rPr lang="en-IN" sz="2400" i="0" u="none" strike="noStrike" baseline="0" dirty="0">
                <a:latin typeface="Airal"/>
              </a:rPr>
              <a:t>Monster.com</a:t>
            </a:r>
          </a:p>
          <a:p>
            <a:pPr marL="0" indent="0">
              <a:buNone/>
            </a:pPr>
            <a:endParaRPr lang="en-IN" sz="2400" b="1" dirty="0">
              <a:latin typeface="Airal"/>
            </a:endParaRPr>
          </a:p>
          <a:p>
            <a:pPr marL="0" indent="0">
              <a:buNone/>
            </a:pPr>
            <a:endParaRPr lang="en-IN" sz="2400" b="1" dirty="0">
              <a:latin typeface="Airal"/>
            </a:endParaRPr>
          </a:p>
          <a:p>
            <a:pPr marL="0" indent="0" algn="r">
              <a:buNone/>
            </a:pPr>
            <a:r>
              <a:rPr lang="en-IN" sz="2400" i="0" u="none" strike="noStrike" baseline="0" dirty="0">
                <a:latin typeface="Airal"/>
              </a:rPr>
              <a:t>Swapna. Ch </a:t>
            </a:r>
          </a:p>
          <a:p>
            <a:pPr marL="0" indent="0" algn="r">
              <a:buNone/>
            </a:pPr>
            <a:r>
              <a:rPr lang="en-IN" sz="2400" b="1" i="0" u="none" strike="noStrike" baseline="0" dirty="0">
                <a:latin typeface="Airal"/>
              </a:rPr>
              <a:t>Project Manager</a:t>
            </a:r>
            <a:endParaRPr lang="en-IN" sz="2400" dirty="0">
              <a:latin typeface="Airal"/>
            </a:endParaRPr>
          </a:p>
        </p:txBody>
      </p:sp>
    </p:spTree>
    <p:extLst>
      <p:ext uri="{BB962C8B-B14F-4D97-AF65-F5344CB8AC3E}">
        <p14:creationId xmlns:p14="http://schemas.microsoft.com/office/powerpoint/2010/main" val="43222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0F943-C6AF-3A07-1A30-4B584D2F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551"/>
            <a:ext cx="10515600" cy="625249"/>
          </a:xfrm>
        </p:spPr>
        <p:txBody>
          <a:bodyPr>
            <a:normAutofit fontScale="90000"/>
          </a:bodyPr>
          <a:lstStyle/>
          <a:p>
            <a:r>
              <a:rPr lang="en-IN" b="1" dirty="0">
                <a:latin typeface="Airal"/>
                <a:cs typeface="Times New Roman" panose="02020603050405020304" pitchFamily="18" charset="0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E896-F8B3-B43A-CFE2-DAE940B1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111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Airal"/>
              </a:rPr>
              <a:t>The current CRM system is only designed for managing the sales process cycle (i.e., lead generation, prospecting, sales conversion).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iral"/>
              </a:rPr>
              <a:t>There are no integrated features to handle post-purchase client services like onboarding, customer support, or feedback management.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iral"/>
              </a:rPr>
              <a:t>Sales and support teams use manual methods (emails, spreadsheets, external chat apps) for post-sales interactions, leading to inefficiencies.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400" dirty="0">
              <a:latin typeface="Airal"/>
            </a:endParaRPr>
          </a:p>
        </p:txBody>
      </p:sp>
    </p:spTree>
    <p:extLst>
      <p:ext uri="{BB962C8B-B14F-4D97-AF65-F5344CB8AC3E}">
        <p14:creationId xmlns:p14="http://schemas.microsoft.com/office/powerpoint/2010/main" val="170152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3CE5C-B235-AC43-F6AC-C102C669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769"/>
            <a:ext cx="10515600" cy="825046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</a:rPr>
              <a:t>Problem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3232625-6D11-58AA-981A-CD861220F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257652"/>
            <a:ext cx="10802257" cy="502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035425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Customer Experience Gaps: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After the sale is closed, clients do not have a structured, consistent experience for onboarding, query resolution, or ongoing support.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035425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Sales Team Burden: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Sales executives have to manage onboarding and client questions manually, distracting them from generating new business.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035425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Delayed Support: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Lack of ticketing or live chat inside CRM leads to slow response times</a:t>
            </a:r>
            <a:r>
              <a:rPr lang="en-US" altLang="en-US" sz="2400" dirty="0">
                <a:latin typeface="Airal"/>
              </a:rPr>
              <a:t>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and client dissatisfaction.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035425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Lack of Visibility: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Managers have limited visibility on client support activities,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iral"/>
              </a:rPr>
              <a:t>onboarding status, and client health metrics.</a:t>
            </a:r>
          </a:p>
        </p:txBody>
      </p:sp>
    </p:spTree>
    <p:extLst>
      <p:ext uri="{BB962C8B-B14F-4D97-AF65-F5344CB8AC3E}">
        <p14:creationId xmlns:p14="http://schemas.microsoft.com/office/powerpoint/2010/main" val="339736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5D96-4682-228E-850C-F04A074B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466"/>
            <a:ext cx="10515600" cy="1009651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</a:rPr>
              <a:t>Opportunity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01FAD1C-872F-CB3B-C87F-01DAA3EC55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32387" y="1306117"/>
            <a:ext cx="10321413" cy="500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the CRM tool by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integrating post-purchase support features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like automated onboarding, ticket management, live chat, client portal, and feedback collection.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Boost client satisfaction and retention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through structured and faster service delivery.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Empower Sales and Support Teams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automation tools, reducing manual effort and increasing productivity.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Gain competitive advantage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providing a full client lifecycle management platform — from lead to loyalty — inside one CRM system.</a:t>
            </a:r>
          </a:p>
        </p:txBody>
      </p:sp>
    </p:spTree>
    <p:extLst>
      <p:ext uri="{BB962C8B-B14F-4D97-AF65-F5344CB8AC3E}">
        <p14:creationId xmlns:p14="http://schemas.microsoft.com/office/powerpoint/2010/main" val="10999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8C24-51A9-4488-8851-745F3632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4295"/>
            <a:ext cx="10515600" cy="813934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</a:rPr>
              <a:t>Success Criteria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1B234F-40AE-0981-8E4F-A968AC547D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91851"/>
            <a:ext cx="10515600" cy="445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accessibility and visibility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support services and onboarding materials to clients and sales teams.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 response times and manual workload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automating repetitive tasks.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Increase client satisfaction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offering self-service options and timely support.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account retention and upselling opportunities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through better post-sales engagement</a:t>
            </a:r>
          </a:p>
        </p:txBody>
      </p:sp>
    </p:spTree>
    <p:extLst>
      <p:ext uri="{BB962C8B-B14F-4D97-AF65-F5344CB8AC3E}">
        <p14:creationId xmlns:p14="http://schemas.microsoft.com/office/powerpoint/2010/main" val="189946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6ED31-40E2-C843-2476-C50915D2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>
                <a:latin typeface="Airal"/>
              </a:rPr>
              <a:t>Method:- Using Waterfall Model</a:t>
            </a:r>
            <a:endParaRPr lang="en-IN" sz="4000" b="1" dirty="0">
              <a:latin typeface="Air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A885BC0-1C9D-A7EB-2B79-5BB4AF1C8F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190172"/>
            <a:ext cx="10515600" cy="510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u="sng" dirty="0">
                <a:latin typeface="Airal"/>
              </a:rPr>
              <a:t>Approach</a:t>
            </a:r>
            <a:endParaRPr kumimoji="0" lang="en-US" altLang="en-US" sz="2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iral"/>
            </a:endParaRP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Conduct a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gathering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session with Sales and Support teams.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Shortlist CRM plugins or develop add-ons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onboarding workflows, ticket management, live chat, etc.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Prototype and test new features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on a sample group of clients.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 internal users (Sales Executives, Support Staff) on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CRM functionalities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Deploy the enhanced CRM system company-wide and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monitor initial client feedback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3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86005-784F-E0CE-8F41-68B44B7D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47851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  <a:cs typeface="Times New Roman" panose="02020603050405020304" pitchFamily="18" charset="0"/>
              </a:rPr>
              <a:t>Resources: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4A25AA8-1375-6921-FC82-89C728ECC7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32483"/>
            <a:ext cx="10515600" cy="422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CRM Admins, Customer Support Team, Project Manager, Business Analysts, Sales Managers, IT team, Marketing Team.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Implementation within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3-5 months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(including training and testing).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Software add-ons, minor customization services  Rs. 2,00,0000/- 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Third-party CRM consultants (if needed), evaluation workshops, minor data migration activities.</a:t>
            </a:r>
          </a:p>
        </p:txBody>
      </p:sp>
    </p:spTree>
    <p:extLst>
      <p:ext uri="{BB962C8B-B14F-4D97-AF65-F5344CB8AC3E}">
        <p14:creationId xmlns:p14="http://schemas.microsoft.com/office/powerpoint/2010/main" val="351793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6068-D367-5309-868D-7AB8C6B6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</a:rPr>
              <a:t>Risks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84A9D8E-09B3-2C63-FBE7-5662BB784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059165"/>
            <a:ext cx="10515600" cy="556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CRM tool may limit integration capabilities, potentially requiring costly custom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development for some features.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might face resistance to change from sales and support teams who are accustomed to current workflows.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Justifying costs to leadership will require clear ROI demonstration through metrics like churn reduction, support efficiency, and upsell improvements.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Reliance on third-party plugins could introduce support and maintenance complexities down the line.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migration from existing systems could lead to temporary disruptions or data integrity issues. </a:t>
            </a:r>
          </a:p>
        </p:txBody>
      </p:sp>
    </p:spTree>
    <p:extLst>
      <p:ext uri="{BB962C8B-B14F-4D97-AF65-F5344CB8AC3E}">
        <p14:creationId xmlns:p14="http://schemas.microsoft.com/office/powerpoint/2010/main" val="104426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0F19-4E2B-5E48-8808-1EF1C975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16"/>
            <a:ext cx="10515600" cy="964974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iral"/>
              </a:rPr>
              <a:t>Dependencies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9C0173-5CB8-470B-C118-0778D4147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74690"/>
            <a:ext cx="10515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sessions and internal buy-in will be essential for successful adoption by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teams.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Technical expertise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 needed for integration between existing CRM and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components.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Clear executive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sponsorship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will be required to approve budgets and champion the change.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Vendor cooperation for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access and integration support with the existing CRM platform.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department bandwidth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implementation, testing, and ongoing support.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Documentation and knowledge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transfer processes to ensure sustainability beyond initial rollout. </a:t>
            </a:r>
          </a:p>
        </p:txBody>
      </p:sp>
    </p:spTree>
    <p:extLst>
      <p:ext uri="{BB962C8B-B14F-4D97-AF65-F5344CB8AC3E}">
        <p14:creationId xmlns:p14="http://schemas.microsoft.com/office/powerpoint/2010/main" val="2499231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110</TotalTime>
  <Words>626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Airal</vt:lpstr>
      <vt:lpstr>Arial</vt:lpstr>
      <vt:lpstr>Rockwell</vt:lpstr>
      <vt:lpstr>Rockwell Condensed</vt:lpstr>
      <vt:lpstr>Wingdings</vt:lpstr>
      <vt:lpstr>Wood Type</vt:lpstr>
      <vt:lpstr>Enhancement of CRM Tool </vt:lpstr>
      <vt:lpstr>Situation</vt:lpstr>
      <vt:lpstr>Problem</vt:lpstr>
      <vt:lpstr>Opportunity</vt:lpstr>
      <vt:lpstr>Success Criteria</vt:lpstr>
      <vt:lpstr>Method:- Using Waterfall Model</vt:lpstr>
      <vt:lpstr>Resources:</vt:lpstr>
      <vt:lpstr>Risks</vt:lpstr>
      <vt:lpstr>Dependencies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Harish Nallamothu</dc:creator>
  <cp:lastModifiedBy>Harish Nallamothu</cp:lastModifiedBy>
  <cp:revision>2</cp:revision>
  <dcterms:created xsi:type="dcterms:W3CDTF">2025-04-27T14:18:10Z</dcterms:created>
  <dcterms:modified xsi:type="dcterms:W3CDTF">2025-04-27T16:08:38Z</dcterms:modified>
</cp:coreProperties>
</file>